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648" r:id="rId2"/>
    <p:sldMasterId id="2147483703" r:id="rId3"/>
  </p:sldMasterIdLst>
  <p:notesMasterIdLst>
    <p:notesMasterId r:id="rId5"/>
  </p:notesMasterIdLst>
  <p:sldIdLst>
    <p:sldId id="293" r:id="rId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E7"/>
    <a:srgbClr val="D2CACD"/>
    <a:srgbClr val="FFF0E2"/>
    <a:srgbClr val="FAD59E"/>
    <a:srgbClr val="E7EFEE"/>
    <a:srgbClr val="CCDEDC"/>
    <a:srgbClr val="E9F6F7"/>
    <a:srgbClr val="D1EBE6"/>
    <a:srgbClr val="DCEEEB"/>
    <a:srgbClr val="F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3" autoAdjust="0"/>
    <p:restoredTop sz="90378" autoAdjust="0"/>
  </p:normalViewPr>
  <p:slideViewPr>
    <p:cSldViewPr>
      <p:cViewPr varScale="1">
        <p:scale>
          <a:sx n="90" d="100"/>
          <a:sy n="90" d="100"/>
        </p:scale>
        <p:origin x="3486" y="90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26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2024-01-12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2024-01-12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2024-01-12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2024-01-12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2024-01-12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" descr="Bild">
            <a:extLst>
              <a:ext uri="{FF2B5EF4-FFF2-40B4-BE49-F238E27FC236}">
                <a16:creationId xmlns:a16="http://schemas.microsoft.com/office/drawing/2014/main" id="{DBEB076C-CBE8-E640-8A61-BBE3D801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9926" b="66435"/>
          <a:stretch>
            <a:fillRect/>
          </a:stretch>
        </p:blipFill>
        <p:spPr>
          <a:xfrm>
            <a:off x="558720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ubrik 2">
            <a:extLst>
              <a:ext uri="{FF2B5EF4-FFF2-40B4-BE49-F238E27FC236}">
                <a16:creationId xmlns:a16="http://schemas.microsoft.com/office/drawing/2014/main" id="{5F41536F-1826-8344-9214-3929E1466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48394" y="4875356"/>
            <a:ext cx="10139061" cy="147608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>
              <a:defRPr sz="7500" spc="-394"/>
            </a:lvl1pPr>
          </a:lstStyle>
          <a:p>
            <a:r>
              <a:rPr lang="sv-SE" dirty="0"/>
              <a:t>Systematiskt vårdhygienarbete</a:t>
            </a:r>
          </a:p>
        </p:txBody>
      </p:sp>
      <p:sp>
        <p:nvSpPr>
          <p:cNvPr id="8" name="textruta 7">
            <a:hlinkClick r:id="rId4" action="ppaction://hlinksldjump"/>
            <a:extLst>
              <a:ext uri="{FF2B5EF4-FFF2-40B4-BE49-F238E27FC236}">
                <a16:creationId xmlns:a16="http://schemas.microsoft.com/office/drawing/2014/main" id="{8F5CF180-228A-D44D-8992-8A8D69E0B3AD}"/>
              </a:ext>
            </a:extLst>
          </p:cNvPr>
          <p:cNvSpPr txBox="1"/>
          <p:nvPr/>
        </p:nvSpPr>
        <p:spPr>
          <a:xfrm>
            <a:off x="891821" y="1910259"/>
            <a:ext cx="309101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Personalvård</a:t>
            </a:r>
            <a:endParaRPr sz="2000" dirty="0"/>
          </a:p>
        </p:txBody>
      </p:sp>
      <p:sp>
        <p:nvSpPr>
          <p:cNvPr id="9" name="Årshjul 2022">
            <a:extLst>
              <a:ext uri="{FF2B5EF4-FFF2-40B4-BE49-F238E27FC236}">
                <a16:creationId xmlns:a16="http://schemas.microsoft.com/office/drawing/2014/main" id="{2B79FA3F-F0DC-0C45-936C-F597274A9E15}"/>
              </a:ext>
            </a:extLst>
          </p:cNvPr>
          <p:cNvSpPr txBox="1"/>
          <p:nvPr/>
        </p:nvSpPr>
        <p:spPr>
          <a:xfrm>
            <a:off x="9998727" y="4189998"/>
            <a:ext cx="92396" cy="488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endParaRPr dirty="0"/>
          </a:p>
        </p:txBody>
      </p:sp>
      <p:sp>
        <p:nvSpPr>
          <p:cNvPr id="10" name="Linje">
            <a:extLst>
              <a:ext uri="{FF2B5EF4-FFF2-40B4-BE49-F238E27FC236}">
                <a16:creationId xmlns:a16="http://schemas.microsoft.com/office/drawing/2014/main" id="{91738C9B-BC4D-894B-9497-1F22808A1B74}"/>
              </a:ext>
            </a:extLst>
          </p:cNvPr>
          <p:cNvSpPr/>
          <p:nvPr/>
        </p:nvSpPr>
        <p:spPr>
          <a:xfrm>
            <a:off x="8102275" y="4702207"/>
            <a:ext cx="3631299" cy="1"/>
          </a:xfrm>
          <a:prstGeom prst="line">
            <a:avLst/>
          </a:prstGeom>
          <a:ln w="25400">
            <a:solidFill>
              <a:schemeClr val="accent4">
                <a:lumOff val="-9215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" name="Bild" descr="Bild">
            <a:extLst>
              <a:ext uri="{FF2B5EF4-FFF2-40B4-BE49-F238E27FC236}">
                <a16:creationId xmlns:a16="http://schemas.microsoft.com/office/drawing/2014/main" id="{951933F1-3E7E-7E43-AB38-3541D4F1A4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884" r="60042" b="66435"/>
          <a:stretch>
            <a:fillRect/>
          </a:stretch>
        </p:blipFill>
        <p:spPr>
          <a:xfrm>
            <a:off x="4263932" y="973239"/>
            <a:ext cx="3757371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Bild" descr="Bild">
            <a:extLst>
              <a:ext uri="{FF2B5EF4-FFF2-40B4-BE49-F238E27FC236}">
                <a16:creationId xmlns:a16="http://schemas.microsoft.com/office/drawing/2014/main" id="{4B87D18B-00B4-8B44-891F-F7523894B7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963" r="39963" b="66435"/>
          <a:stretch>
            <a:fillRect/>
          </a:stretch>
        </p:blipFill>
        <p:spPr>
          <a:xfrm>
            <a:off x="8039316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Bild" descr="Bild">
            <a:extLst>
              <a:ext uri="{FF2B5EF4-FFF2-40B4-BE49-F238E27FC236}">
                <a16:creationId xmlns:a16="http://schemas.microsoft.com/office/drawing/2014/main" id="{21D2C483-108C-924D-A102-84D3B765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r="20060" b="66435"/>
          <a:stretch>
            <a:fillRect/>
          </a:stretch>
        </p:blipFill>
        <p:spPr>
          <a:xfrm>
            <a:off x="11774216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Bild" descr="Bild">
            <a:extLst>
              <a:ext uri="{FF2B5EF4-FFF2-40B4-BE49-F238E27FC236}">
                <a16:creationId xmlns:a16="http://schemas.microsoft.com/office/drawing/2014/main" id="{EB7DEC8A-6A67-3743-8380-BDE7FA9BCBD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r="86" b="66435"/>
          <a:stretch>
            <a:fillRect/>
          </a:stretch>
        </p:blipFill>
        <p:spPr>
          <a:xfrm>
            <a:off x="15519912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Bild" descr="Bild">
            <a:extLst>
              <a:ext uri="{FF2B5EF4-FFF2-40B4-BE49-F238E27FC236}">
                <a16:creationId xmlns:a16="http://schemas.microsoft.com/office/drawing/2014/main" id="{83116B12-E941-8141-A928-8F3A7A759F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32922" r="86" b="33512"/>
          <a:stretch>
            <a:fillRect/>
          </a:stretch>
        </p:blipFill>
        <p:spPr>
          <a:xfrm>
            <a:off x="15519913" y="3806635"/>
            <a:ext cx="3740045" cy="28898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Bild" descr="Bild">
            <a:extLst>
              <a:ext uri="{FF2B5EF4-FFF2-40B4-BE49-F238E27FC236}">
                <a16:creationId xmlns:a16="http://schemas.microsoft.com/office/drawing/2014/main" id="{719BDD5A-B538-0442-9ECF-95B3895B20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66606" r="86" b="79"/>
          <a:stretch>
            <a:fillRect/>
          </a:stretch>
        </p:blipFill>
        <p:spPr>
          <a:xfrm>
            <a:off x="15519913" y="6706705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Bild" descr="Bild">
            <a:extLst>
              <a:ext uri="{FF2B5EF4-FFF2-40B4-BE49-F238E27FC236}">
                <a16:creationId xmlns:a16="http://schemas.microsoft.com/office/drawing/2014/main" id="{DCF1E3FB-39ED-654E-861D-791CCFACB5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t="66606" r="20060" b="79"/>
          <a:stretch>
            <a:fillRect/>
          </a:stretch>
        </p:blipFill>
        <p:spPr>
          <a:xfrm>
            <a:off x="11774216" y="6706705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Bild" descr="Bild">
            <a:extLst>
              <a:ext uri="{FF2B5EF4-FFF2-40B4-BE49-F238E27FC236}">
                <a16:creationId xmlns:a16="http://schemas.microsoft.com/office/drawing/2014/main" id="{75A48247-8A36-6749-BFFA-78DFCAD126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037" t="66606" r="40037" b="79"/>
          <a:stretch>
            <a:fillRect/>
          </a:stretch>
        </p:blipFill>
        <p:spPr>
          <a:xfrm>
            <a:off x="8040848" y="6706705"/>
            <a:ext cx="3729590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Bild" descr="Bild">
            <a:extLst>
              <a:ext uri="{FF2B5EF4-FFF2-40B4-BE49-F238E27FC236}">
                <a16:creationId xmlns:a16="http://schemas.microsoft.com/office/drawing/2014/main" id="{A80B2D2B-F4DF-B242-87CE-96BCA3D99B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157" t="66606" r="59883" b="79"/>
          <a:stretch>
            <a:fillRect/>
          </a:stretch>
        </p:blipFill>
        <p:spPr>
          <a:xfrm>
            <a:off x="4312151" y="6706705"/>
            <a:ext cx="3736027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Bild" descr="Bild">
            <a:extLst>
              <a:ext uri="{FF2B5EF4-FFF2-40B4-BE49-F238E27FC236}">
                <a16:creationId xmlns:a16="http://schemas.microsoft.com/office/drawing/2014/main" id="{7914062F-37DA-0743-BE2E-946F3BDD1DA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66606" r="79871" b="79"/>
          <a:stretch>
            <a:fillRect/>
          </a:stretch>
        </p:blipFill>
        <p:spPr>
          <a:xfrm>
            <a:off x="563697" y="6706705"/>
            <a:ext cx="3741989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Bild" descr="Bild">
            <a:extLst>
              <a:ext uri="{FF2B5EF4-FFF2-40B4-BE49-F238E27FC236}">
                <a16:creationId xmlns:a16="http://schemas.microsoft.com/office/drawing/2014/main" id="{FDAD2EA3-D778-5846-A873-4380B94C23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35439" r="79871" b="33785"/>
          <a:stretch>
            <a:fillRect/>
          </a:stretch>
        </p:blipFill>
        <p:spPr>
          <a:xfrm>
            <a:off x="573801" y="4018705"/>
            <a:ext cx="3741989" cy="264961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JAnuari">
            <a:extLst>
              <a:ext uri="{FF2B5EF4-FFF2-40B4-BE49-F238E27FC236}">
                <a16:creationId xmlns:a16="http://schemas.microsoft.com/office/drawing/2014/main" id="{A0AE2EAF-0C13-C340-9640-AE83DD5729C5}"/>
              </a:ext>
            </a:extLst>
          </p:cNvPr>
          <p:cNvSpPr txBox="1"/>
          <p:nvPr/>
        </p:nvSpPr>
        <p:spPr>
          <a:xfrm>
            <a:off x="1343068" y="1406395"/>
            <a:ext cx="1791607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JAnuari</a:t>
            </a:r>
            <a:endParaRPr dirty="0"/>
          </a:p>
        </p:txBody>
      </p:sp>
      <p:sp>
        <p:nvSpPr>
          <p:cNvPr id="26" name="Februari">
            <a:extLst>
              <a:ext uri="{FF2B5EF4-FFF2-40B4-BE49-F238E27FC236}">
                <a16:creationId xmlns:a16="http://schemas.microsoft.com/office/drawing/2014/main" id="{D1B63B8B-9E39-014A-8630-15DD19D93945}"/>
              </a:ext>
            </a:extLst>
          </p:cNvPr>
          <p:cNvSpPr txBox="1"/>
          <p:nvPr/>
        </p:nvSpPr>
        <p:spPr>
          <a:xfrm>
            <a:off x="4923935" y="1406395"/>
            <a:ext cx="2034986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Februari</a:t>
            </a:r>
            <a:endParaRPr dirty="0"/>
          </a:p>
        </p:txBody>
      </p:sp>
      <p:sp>
        <p:nvSpPr>
          <p:cNvPr id="29" name="Mars">
            <a:extLst>
              <a:ext uri="{FF2B5EF4-FFF2-40B4-BE49-F238E27FC236}">
                <a16:creationId xmlns:a16="http://schemas.microsoft.com/office/drawing/2014/main" id="{0F1B3DEF-2055-6E46-AD76-FE1052A57467}"/>
              </a:ext>
            </a:extLst>
          </p:cNvPr>
          <p:cNvSpPr txBox="1"/>
          <p:nvPr/>
        </p:nvSpPr>
        <p:spPr>
          <a:xfrm>
            <a:off x="9117683" y="1406395"/>
            <a:ext cx="1225369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Mars</a:t>
            </a:r>
          </a:p>
        </p:txBody>
      </p:sp>
      <p:sp>
        <p:nvSpPr>
          <p:cNvPr id="32" name="December">
            <a:extLst>
              <a:ext uri="{FF2B5EF4-FFF2-40B4-BE49-F238E27FC236}">
                <a16:creationId xmlns:a16="http://schemas.microsoft.com/office/drawing/2014/main" id="{2F7B8514-AFB2-2A42-8CB1-9A9179F1B302}"/>
              </a:ext>
            </a:extLst>
          </p:cNvPr>
          <p:cNvSpPr/>
          <p:nvPr/>
        </p:nvSpPr>
        <p:spPr>
          <a:xfrm>
            <a:off x="2248419" y="4457231"/>
            <a:ext cx="1270002" cy="1270001"/>
          </a:xfrm>
          <a:prstGeom prst="line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December</a:t>
            </a:r>
          </a:p>
        </p:txBody>
      </p:sp>
      <p:sp>
        <p:nvSpPr>
          <p:cNvPr id="35" name="April">
            <a:extLst>
              <a:ext uri="{FF2B5EF4-FFF2-40B4-BE49-F238E27FC236}">
                <a16:creationId xmlns:a16="http://schemas.microsoft.com/office/drawing/2014/main" id="{36EAD857-B5D1-FA4B-80B5-A988E7602850}"/>
              </a:ext>
            </a:extLst>
          </p:cNvPr>
          <p:cNvSpPr txBox="1"/>
          <p:nvPr/>
        </p:nvSpPr>
        <p:spPr>
          <a:xfrm>
            <a:off x="12851451" y="1406395"/>
            <a:ext cx="1232112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April</a:t>
            </a:r>
          </a:p>
        </p:txBody>
      </p:sp>
      <p:sp>
        <p:nvSpPr>
          <p:cNvPr id="38" name="Maj">
            <a:extLst>
              <a:ext uri="{FF2B5EF4-FFF2-40B4-BE49-F238E27FC236}">
                <a16:creationId xmlns:a16="http://schemas.microsoft.com/office/drawing/2014/main" id="{8F160C4A-7923-DF49-AE09-A3537557A5C0}"/>
              </a:ext>
            </a:extLst>
          </p:cNvPr>
          <p:cNvSpPr txBox="1"/>
          <p:nvPr/>
        </p:nvSpPr>
        <p:spPr>
          <a:xfrm>
            <a:off x="16732839" y="1406395"/>
            <a:ext cx="924690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Maj</a:t>
            </a:r>
          </a:p>
        </p:txBody>
      </p:sp>
      <p:sp>
        <p:nvSpPr>
          <p:cNvPr id="41" name="Juni">
            <a:extLst>
              <a:ext uri="{FF2B5EF4-FFF2-40B4-BE49-F238E27FC236}">
                <a16:creationId xmlns:a16="http://schemas.microsoft.com/office/drawing/2014/main" id="{9EB73251-C911-BC41-812F-27699981FC8F}"/>
              </a:ext>
            </a:extLst>
          </p:cNvPr>
          <p:cNvSpPr txBox="1"/>
          <p:nvPr/>
        </p:nvSpPr>
        <p:spPr>
          <a:xfrm>
            <a:off x="16692429" y="4239792"/>
            <a:ext cx="1010126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Juni</a:t>
            </a:r>
            <a:endParaRPr dirty="0"/>
          </a:p>
        </p:txBody>
      </p:sp>
      <p:sp>
        <p:nvSpPr>
          <p:cNvPr id="44" name="Juli">
            <a:extLst>
              <a:ext uri="{FF2B5EF4-FFF2-40B4-BE49-F238E27FC236}">
                <a16:creationId xmlns:a16="http://schemas.microsoft.com/office/drawing/2014/main" id="{6E8E4A65-AE1E-484E-9E8A-57B2F7615496}"/>
              </a:ext>
            </a:extLst>
          </p:cNvPr>
          <p:cNvSpPr txBox="1"/>
          <p:nvPr/>
        </p:nvSpPr>
        <p:spPr>
          <a:xfrm>
            <a:off x="16713871" y="7103746"/>
            <a:ext cx="924363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Juli</a:t>
            </a:r>
          </a:p>
        </p:txBody>
      </p:sp>
      <p:sp>
        <p:nvSpPr>
          <p:cNvPr id="47" name="Augusti">
            <a:extLst>
              <a:ext uri="{FF2B5EF4-FFF2-40B4-BE49-F238E27FC236}">
                <a16:creationId xmlns:a16="http://schemas.microsoft.com/office/drawing/2014/main" id="{E0FCD254-333D-CB46-BCA0-B095360C8AA2}"/>
              </a:ext>
            </a:extLst>
          </p:cNvPr>
          <p:cNvSpPr txBox="1"/>
          <p:nvPr/>
        </p:nvSpPr>
        <p:spPr>
          <a:xfrm>
            <a:off x="12526436" y="7103746"/>
            <a:ext cx="1848721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Augusti</a:t>
            </a:r>
            <a:endParaRPr dirty="0"/>
          </a:p>
        </p:txBody>
      </p:sp>
      <p:sp>
        <p:nvSpPr>
          <p:cNvPr id="50" name="September">
            <a:extLst>
              <a:ext uri="{FF2B5EF4-FFF2-40B4-BE49-F238E27FC236}">
                <a16:creationId xmlns:a16="http://schemas.microsoft.com/office/drawing/2014/main" id="{8F7CA3C3-6B5E-AC4D-970C-409B6F81B362}"/>
              </a:ext>
            </a:extLst>
          </p:cNvPr>
          <p:cNvSpPr txBox="1"/>
          <p:nvPr/>
        </p:nvSpPr>
        <p:spPr>
          <a:xfrm>
            <a:off x="8515029" y="7103746"/>
            <a:ext cx="2403753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September</a:t>
            </a:r>
          </a:p>
        </p:txBody>
      </p:sp>
      <p:sp>
        <p:nvSpPr>
          <p:cNvPr id="53" name="Oktober">
            <a:extLst>
              <a:ext uri="{FF2B5EF4-FFF2-40B4-BE49-F238E27FC236}">
                <a16:creationId xmlns:a16="http://schemas.microsoft.com/office/drawing/2014/main" id="{2317F197-6331-5740-8E29-F65CD9BE9B9C}"/>
              </a:ext>
            </a:extLst>
          </p:cNvPr>
          <p:cNvSpPr txBox="1"/>
          <p:nvPr/>
        </p:nvSpPr>
        <p:spPr>
          <a:xfrm>
            <a:off x="5013516" y="7103746"/>
            <a:ext cx="1928343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Oktober</a:t>
            </a:r>
          </a:p>
        </p:txBody>
      </p:sp>
      <p:sp>
        <p:nvSpPr>
          <p:cNvPr id="56" name="November">
            <a:extLst>
              <a:ext uri="{FF2B5EF4-FFF2-40B4-BE49-F238E27FC236}">
                <a16:creationId xmlns:a16="http://schemas.microsoft.com/office/drawing/2014/main" id="{901F9BF9-5F73-234F-A3A0-66A50A7CB3E4}"/>
              </a:ext>
            </a:extLst>
          </p:cNvPr>
          <p:cNvSpPr txBox="1"/>
          <p:nvPr/>
        </p:nvSpPr>
        <p:spPr>
          <a:xfrm>
            <a:off x="1075103" y="7103746"/>
            <a:ext cx="2322039" cy="489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November</a:t>
            </a:r>
          </a:p>
        </p:txBody>
      </p:sp>
      <p:sp>
        <p:nvSpPr>
          <p:cNvPr id="5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56359B8-038F-014E-B59E-5999CB5B919A}"/>
              </a:ext>
            </a:extLst>
          </p:cNvPr>
          <p:cNvSpPr txBox="1"/>
          <p:nvPr/>
        </p:nvSpPr>
        <p:spPr>
          <a:xfrm>
            <a:off x="4632119" y="1910259"/>
            <a:ext cx="3363643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Förråd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VEK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20/2 Hygienutbildning chefer och hygienombud Kommun</a:t>
            </a:r>
            <a:endParaRPr sz="2000" dirty="0"/>
          </a:p>
        </p:txBody>
      </p:sp>
      <p:sp>
        <p:nvSpPr>
          <p:cNvPr id="59" name="textruta 7">
            <a:hlinkClick r:id="" action="ppaction://noaction"/>
            <a:extLst>
              <a:ext uri="{FF2B5EF4-FFF2-40B4-BE49-F238E27FC236}">
                <a16:creationId xmlns:a16="http://schemas.microsoft.com/office/drawing/2014/main" id="{19D37895-377C-E44C-A9D7-3FBF10C782DA}"/>
              </a:ext>
            </a:extLst>
          </p:cNvPr>
          <p:cNvSpPr txBox="1"/>
          <p:nvPr/>
        </p:nvSpPr>
        <p:spPr>
          <a:xfrm>
            <a:off x="8352173" y="1910259"/>
            <a:ext cx="3374341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Tvätt och avfall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PPM BHK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25/3 Hygienutbildning chefer och hygienombud Kommun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lang="sv-SE" sz="2000" dirty="0"/>
          </a:p>
        </p:txBody>
      </p:sp>
      <p:sp>
        <p:nvSpPr>
          <p:cNvPr id="60" name="textruta 7">
            <a:hlinkClick r:id="" action="ppaction://noaction"/>
            <a:extLst>
              <a:ext uri="{FF2B5EF4-FFF2-40B4-BE49-F238E27FC236}">
                <a16:creationId xmlns:a16="http://schemas.microsoft.com/office/drawing/2014/main" id="{E28764B3-CFE3-214E-A9D6-09A4A1FE7DEA}"/>
              </a:ext>
            </a:extLst>
          </p:cNvPr>
          <p:cNvSpPr txBox="1"/>
          <p:nvPr/>
        </p:nvSpPr>
        <p:spPr>
          <a:xfrm>
            <a:off x="12112714" y="1910259"/>
            <a:ext cx="3231007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VRI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PPM VRI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7030A0"/>
                </a:solidFill>
              </a:rPr>
              <a:t>Infektionsverktyget</a:t>
            </a:r>
            <a:br>
              <a:rPr lang="sv-SE" sz="2000" dirty="0">
                <a:solidFill>
                  <a:srgbClr val="7030A0"/>
                </a:solidFill>
              </a:rPr>
            </a:br>
            <a:r>
              <a:rPr lang="sv-SE" sz="2000" dirty="0">
                <a:solidFill>
                  <a:srgbClr val="7030A0"/>
                </a:solidFill>
              </a:rPr>
              <a:t>uppföljning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8/4 Hygienutbildning chefer/hygienombud Region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7030A0"/>
              </a:solidFill>
            </a:endParaRPr>
          </a:p>
        </p:txBody>
      </p:sp>
      <p:sp>
        <p:nvSpPr>
          <p:cNvPr id="61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F38BB90-E66A-C44D-BDCD-1A33114A3652}"/>
              </a:ext>
            </a:extLst>
          </p:cNvPr>
          <p:cNvSpPr txBox="1"/>
          <p:nvPr/>
        </p:nvSpPr>
        <p:spPr>
          <a:xfrm>
            <a:off x="15812529" y="1910259"/>
            <a:ext cx="339975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Handhygien/handskar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Handhygienens dag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8/4 Hygienutbildning chefer/hygienombud Region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C00000"/>
              </a:solidFill>
            </a:endParaRPr>
          </a:p>
        </p:txBody>
      </p:sp>
      <p:sp>
        <p:nvSpPr>
          <p:cNvPr id="62" name="textruta 7">
            <a:hlinkClick r:id="" action="ppaction://noaction"/>
            <a:extLst>
              <a:ext uri="{FF2B5EF4-FFF2-40B4-BE49-F238E27FC236}">
                <a16:creationId xmlns:a16="http://schemas.microsoft.com/office/drawing/2014/main" id="{F950D97D-CA4C-9748-8A89-27B871AFE025}"/>
              </a:ext>
            </a:extLst>
          </p:cNvPr>
          <p:cNvSpPr txBox="1"/>
          <p:nvPr/>
        </p:nvSpPr>
        <p:spPr>
          <a:xfrm>
            <a:off x="15812529" y="4790579"/>
            <a:ext cx="3091016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Introduktion för nya kollegor</a:t>
            </a:r>
            <a:endParaRPr sz="2000" dirty="0"/>
          </a:p>
        </p:txBody>
      </p:sp>
      <p:sp>
        <p:nvSpPr>
          <p:cNvPr id="6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4D9B9D8A-23AA-AA46-B1B0-E8825E913CD6}"/>
              </a:ext>
            </a:extLst>
          </p:cNvPr>
          <p:cNvSpPr txBox="1"/>
          <p:nvPr/>
        </p:nvSpPr>
        <p:spPr>
          <a:xfrm>
            <a:off x="15812529" y="7790225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4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2161D40-6759-CE46-80E1-AF219ADBCF21}"/>
              </a:ext>
            </a:extLst>
          </p:cNvPr>
          <p:cNvSpPr txBox="1"/>
          <p:nvPr/>
        </p:nvSpPr>
        <p:spPr>
          <a:xfrm>
            <a:off x="12112715" y="7790225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5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48C3D33-1240-FA43-9B57-BBB2F79397F6}"/>
              </a:ext>
            </a:extLst>
          </p:cNvPr>
          <p:cNvSpPr txBox="1"/>
          <p:nvPr/>
        </p:nvSpPr>
        <p:spPr>
          <a:xfrm>
            <a:off x="8352174" y="7598891"/>
            <a:ext cx="309101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BHK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Patientsäkerhetsdagen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Sepsisdagen</a:t>
            </a:r>
          </a:p>
        </p:txBody>
      </p:sp>
      <p:sp>
        <p:nvSpPr>
          <p:cNvPr id="66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3E7A049-09E1-144D-840E-23BC3854C8BA}"/>
              </a:ext>
            </a:extLst>
          </p:cNvPr>
          <p:cNvSpPr txBox="1"/>
          <p:nvPr/>
        </p:nvSpPr>
        <p:spPr>
          <a:xfrm>
            <a:off x="4634735" y="7598891"/>
            <a:ext cx="3091015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Luftvägsvirus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BHK PPM</a:t>
            </a:r>
          </a:p>
        </p:txBody>
      </p:sp>
      <p:sp>
        <p:nvSpPr>
          <p:cNvPr id="67" name="textruta 7">
            <a:hlinkClick r:id="" action="ppaction://noaction"/>
            <a:extLst>
              <a:ext uri="{FF2B5EF4-FFF2-40B4-BE49-F238E27FC236}">
                <a16:creationId xmlns:a16="http://schemas.microsoft.com/office/drawing/2014/main" id="{63BC9AFE-C42B-A14F-AC9C-F09F2DE256F9}"/>
              </a:ext>
            </a:extLst>
          </p:cNvPr>
          <p:cNvSpPr txBox="1"/>
          <p:nvPr/>
        </p:nvSpPr>
        <p:spPr>
          <a:xfrm>
            <a:off x="917295" y="7598891"/>
            <a:ext cx="309101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Magsjuka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latin typeface="Calibri Light"/>
              </a:rPr>
              <a:t>Europeiska antibiotikadagen</a:t>
            </a:r>
            <a:endParaRPr lang="sv-SE" sz="2000" dirty="0">
              <a:latin typeface="Calibri Light"/>
              <a:cs typeface="Calibri Light"/>
            </a:endParaRP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latin typeface="Calibri Light"/>
              </a:rPr>
              <a:t>Mätning HALT</a:t>
            </a:r>
            <a:endParaRPr dirty="0"/>
          </a:p>
        </p:txBody>
      </p:sp>
      <p:sp>
        <p:nvSpPr>
          <p:cNvPr id="6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22C1E6B-9C8B-BA49-A35E-A5479D0E2B93}"/>
              </a:ext>
            </a:extLst>
          </p:cNvPr>
          <p:cNvSpPr txBox="1"/>
          <p:nvPr/>
        </p:nvSpPr>
        <p:spPr>
          <a:xfrm>
            <a:off x="891821" y="4934595"/>
            <a:ext cx="360016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Städning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Utmärkelse Hygienföredöme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7030A0"/>
                </a:solidFill>
              </a:rPr>
              <a:t>Infektionsverktyget uppföljning</a:t>
            </a:r>
            <a:endParaRPr sz="2000" dirty="0">
              <a:solidFill>
                <a:srgbClr val="7030A0"/>
              </a:solidFill>
            </a:endParaRPr>
          </a:p>
        </p:txBody>
      </p:sp>
      <p:sp>
        <p:nvSpPr>
          <p:cNvPr id="69" name="Linje">
            <a:extLst>
              <a:ext uri="{FF2B5EF4-FFF2-40B4-BE49-F238E27FC236}">
                <a16:creationId xmlns:a16="http://schemas.microsoft.com/office/drawing/2014/main" id="{CD80B6E6-1D2A-DF4D-ACE2-40EE545E3598}"/>
              </a:ext>
            </a:extLst>
          </p:cNvPr>
          <p:cNvSpPr/>
          <p:nvPr/>
        </p:nvSpPr>
        <p:spPr>
          <a:xfrm>
            <a:off x="512871" y="4025133"/>
            <a:ext cx="3924527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86C05443-9DB2-AE16-4EDC-8F30141CDEE8}"/>
              </a:ext>
            </a:extLst>
          </p:cNvPr>
          <p:cNvSpPr txBox="1"/>
          <p:nvPr/>
        </p:nvSpPr>
        <p:spPr>
          <a:xfrm>
            <a:off x="12082150" y="7598891"/>
            <a:ext cx="3091016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Dokumentation</a:t>
            </a:r>
            <a:endParaRPr lang="sv-SE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8993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57C26152-F241-481F-A3B7-60B90C00BB29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126957EC-8805-49EE-B016-2AAE73EF562B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77746F62-0258-4DC2-9488-95EDF34D393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Årshjul Region Västmanland</Template>
  <TotalTime>8310</TotalTime>
  <Words>116</Words>
  <Application>Microsoft Office PowerPoint</Application>
  <PresentationFormat>Anpassad</PresentationFormat>
  <Paragraphs>44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Region Västmanland Rosa</vt:lpstr>
      <vt:lpstr>Region Västmanland Blå</vt:lpstr>
      <vt:lpstr>Region Västmanland Grön</vt:lpstr>
      <vt:lpstr>Systematiskt vårdhygienarbete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Systematiskt vårdhygienarbete</dc:title>
  <dc:creator>Elisabeth Freyhult</dc:creator>
  <cp:lastModifiedBy>Ulrika Toresson Silfvernagel</cp:lastModifiedBy>
  <cp:revision>6</cp:revision>
  <dcterms:created xsi:type="dcterms:W3CDTF">2023-09-21T13:33:29Z</dcterms:created>
  <dcterms:modified xsi:type="dcterms:W3CDTF">2024-01-12T10:35:07Z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</Properties>
</file>