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  <p:sldMasterId id="2147483743" r:id="rId7"/>
    <p:sldMasterId id="2147483782" r:id="rId8"/>
    <p:sldMasterId id="2147483794" r:id="rId9"/>
  </p:sldMasterIdLst>
  <p:notesMasterIdLst>
    <p:notesMasterId r:id="rId16"/>
  </p:notesMasterIdLst>
  <p:sldIdLst>
    <p:sldId id="4027" r:id="rId10"/>
    <p:sldId id="4037" r:id="rId11"/>
    <p:sldId id="4020" r:id="rId12"/>
    <p:sldId id="4043" r:id="rId13"/>
    <p:sldId id="4044" r:id="rId14"/>
    <p:sldId id="4045" r:id="rId15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Christine Ahl" initials="AA" lastIdx="2" clrIdx="0">
    <p:extLst>
      <p:ext uri="{19B8F6BF-5375-455C-9EA6-DF929625EA0E}">
        <p15:presenceInfo xmlns:p15="http://schemas.microsoft.com/office/powerpoint/2012/main" userId="S::annechristine.ahl@regionvastmanland.se::f18d3cf2-e582-4da5-936a-0a1f9608de37" providerId="AD"/>
      </p:ext>
    </p:extLst>
  </p:cmAuthor>
  <p:cmAuthor id="2" name="Henrik Mansfeld" initials="HM" lastIdx="1" clrIdx="1">
    <p:extLst>
      <p:ext uri="{19B8F6BF-5375-455C-9EA6-DF929625EA0E}">
        <p15:presenceInfo xmlns:p15="http://schemas.microsoft.com/office/powerpoint/2012/main" userId="S::henrik.mansfeld@regionvastmanland.se::8173583b-89fb-465e-acfc-4c68f08ff0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A7B"/>
    <a:srgbClr val="FAEDF2"/>
    <a:srgbClr val="DFECF9"/>
    <a:srgbClr val="DCEEEB"/>
    <a:srgbClr val="E9F6F7"/>
    <a:srgbClr val="F4DEE6"/>
    <a:srgbClr val="DFFFFF"/>
    <a:srgbClr val="E1F6FF"/>
    <a:srgbClr val="D2E6F5"/>
    <a:srgbClr val="E8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2" autoAdjust="0"/>
  </p:normalViewPr>
  <p:slideViewPr>
    <p:cSldViewPr>
      <p:cViewPr varScale="1">
        <p:scale>
          <a:sx n="41" d="100"/>
          <a:sy n="41" d="100"/>
        </p:scale>
        <p:origin x="608" y="2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Mansfeld" userId="8173583b-89fb-465e-acfc-4c68f08ff0a3" providerId="ADAL" clId="{716DB470-D448-47AC-8A74-571A513B12C4}"/>
    <pc:docChg chg="modSld">
      <pc:chgData name="Henrik Mansfeld" userId="8173583b-89fb-465e-acfc-4c68f08ff0a3" providerId="ADAL" clId="{716DB470-D448-47AC-8A74-571A513B12C4}" dt="2023-02-01T12:45:36.730" v="27" actId="20577"/>
      <pc:docMkLst>
        <pc:docMk/>
      </pc:docMkLst>
      <pc:sldChg chg="modSp mod">
        <pc:chgData name="Henrik Mansfeld" userId="8173583b-89fb-465e-acfc-4c68f08ff0a3" providerId="ADAL" clId="{716DB470-D448-47AC-8A74-571A513B12C4}" dt="2023-02-01T12:45:36.730" v="27" actId="20577"/>
        <pc:sldMkLst>
          <pc:docMk/>
          <pc:sldMk cId="573088279" sldId="4043"/>
        </pc:sldMkLst>
        <pc:spChg chg="mod">
          <ac:chgData name="Henrik Mansfeld" userId="8173583b-89fb-465e-acfc-4c68f08ff0a3" providerId="ADAL" clId="{716DB470-D448-47AC-8A74-571A513B12C4}" dt="2023-02-01T12:45:36.730" v="27" actId="20577"/>
          <ac:spMkLst>
            <pc:docMk/>
            <pc:sldMk cId="573088279" sldId="4043"/>
            <ac:spMk id="5" creationId="{48302F7F-58CA-4412-B7BF-CB15255841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617956C-CF4D-4D84-94BD-8E2683E5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D4E3-8F72-4757-93E1-68055FC5CC07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9F0623-6471-4F2D-811F-F5475089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B46F9C0-6D5E-4311-B1D9-AFB5BEA6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ADD-0CD8-4043-9C1B-727A7998AC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643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2023-02-13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6795484" cy="565467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2177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bg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536" y="9987287"/>
            <a:ext cx="2749684" cy="7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4110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accent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1" y="0"/>
            <a:ext cx="6795484" cy="56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03050" y="4013807"/>
            <a:ext cx="9498000" cy="2162147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47228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7134" y="1602901"/>
            <a:ext cx="118725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7134" y="4094404"/>
            <a:ext cx="11872500" cy="5343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84264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4421" y="1602901"/>
            <a:ext cx="142470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924421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44733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81444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29885" y="2436824"/>
            <a:ext cx="6826689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0350196" y="2443487"/>
            <a:ext cx="6826688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9884" y="964781"/>
            <a:ext cx="14247000" cy="1171258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2988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50196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89199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47944" y="1602901"/>
            <a:ext cx="6826688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54794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948217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1856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1953422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21480" y="1017570"/>
            <a:ext cx="9061141" cy="2185952"/>
          </a:xfrm>
        </p:spPr>
        <p:txBody>
          <a:bodyPr anchor="b" anchorCtr="0">
            <a:noAutofit/>
          </a:bodyPr>
          <a:lstStyle>
            <a:lvl1pPr>
              <a:defRPr sz="4617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4732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968125" y="1871266"/>
            <a:ext cx="14247000" cy="7568031"/>
          </a:xfrm>
        </p:spPr>
        <p:txBody>
          <a:bodyPr>
            <a:noAutofit/>
          </a:bodyPr>
          <a:lstStyle>
            <a:lvl1pPr marL="0" indent="0">
              <a:buNone/>
              <a:defRPr sz="3298"/>
            </a:lvl1pPr>
            <a:lvl2pPr>
              <a:defRPr sz="2968"/>
            </a:lvl2pPr>
            <a:lvl3pPr>
              <a:defRPr sz="2638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08183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4526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209" y="4779677"/>
            <a:ext cx="5643682" cy="16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4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6795484" cy="565467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2177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bg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536" y="9987287"/>
            <a:ext cx="2749684" cy="7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4110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accent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1" y="0"/>
            <a:ext cx="6795484" cy="56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4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03050" y="4013807"/>
            <a:ext cx="9498000" cy="2162147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32708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7134" y="1602901"/>
            <a:ext cx="118725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7134" y="4094404"/>
            <a:ext cx="11872500" cy="5343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28870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4421" y="1602901"/>
            <a:ext cx="142470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924421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44733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20485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29885" y="2436824"/>
            <a:ext cx="6826689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0350196" y="2443487"/>
            <a:ext cx="6826688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9884" y="964781"/>
            <a:ext cx="14247000" cy="1171258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2988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50196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300621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47944" y="1602901"/>
            <a:ext cx="6826688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54794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948217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40103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1953422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21480" y="1017570"/>
            <a:ext cx="9061141" cy="2185952"/>
          </a:xfrm>
        </p:spPr>
        <p:txBody>
          <a:bodyPr anchor="b" anchorCtr="0">
            <a:noAutofit/>
          </a:bodyPr>
          <a:lstStyle>
            <a:lvl1pPr>
              <a:defRPr sz="4617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3429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968125" y="1871266"/>
            <a:ext cx="14247000" cy="7568031"/>
          </a:xfrm>
        </p:spPr>
        <p:txBody>
          <a:bodyPr>
            <a:noAutofit/>
          </a:bodyPr>
          <a:lstStyle>
            <a:lvl1pPr marL="0" indent="0">
              <a:buNone/>
              <a:defRPr sz="3298"/>
            </a:lvl1pPr>
            <a:lvl2pPr>
              <a:defRPr sz="2968"/>
            </a:lvl2pPr>
            <a:lvl3pPr>
              <a:defRPr sz="2638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39242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398846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209" y="4779677"/>
            <a:ext cx="5643682" cy="16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1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6795484" cy="565467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2177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bg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536" y="9987287"/>
            <a:ext cx="2749684" cy="7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2023-02-13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17380" y="4114110"/>
            <a:ext cx="9232640" cy="2162147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17381" y="6274326"/>
            <a:ext cx="9232640" cy="10651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38" b="0">
                <a:solidFill>
                  <a:schemeClr val="accent1"/>
                </a:solidFill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1" y="0"/>
            <a:ext cx="6795484" cy="56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1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03050" y="4013807"/>
            <a:ext cx="9498000" cy="2162147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725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6982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7134" y="1602901"/>
            <a:ext cx="118725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17134" y="4094404"/>
            <a:ext cx="11872500" cy="5343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40647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4421" y="1602901"/>
            <a:ext cx="14247000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924421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44733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40437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29885" y="2436824"/>
            <a:ext cx="6826689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0350196" y="2443487"/>
            <a:ext cx="6826688" cy="135869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9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9884" y="964781"/>
            <a:ext cx="14247000" cy="1171258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2988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50196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97787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47944" y="1602901"/>
            <a:ext cx="6826688" cy="2185952"/>
          </a:xfrm>
        </p:spPr>
        <p:txBody>
          <a:bodyPr anchor="b" anchorCtr="0">
            <a:noAutofit/>
          </a:bodyPr>
          <a:lstStyle>
            <a:lvl1pPr>
              <a:defRPr sz="5936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547944" y="4096300"/>
            <a:ext cx="6826688" cy="5343000"/>
          </a:xfrm>
        </p:spPr>
        <p:txBody>
          <a:bodyPr>
            <a:noAutofit/>
          </a:bodyPr>
          <a:lstStyle>
            <a:lvl1pPr>
              <a:spcBef>
                <a:spcPts val="989"/>
              </a:spcBef>
              <a:defRPr sz="3298"/>
            </a:lvl1pPr>
            <a:lvl2pPr>
              <a:spcBef>
                <a:spcPts val="989"/>
              </a:spcBef>
              <a:defRPr sz="2968"/>
            </a:lvl2pPr>
            <a:lvl3pPr>
              <a:spcBef>
                <a:spcPts val="989"/>
              </a:spcBef>
              <a:defRPr sz="2638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948217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21070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882" y="0"/>
            <a:ext cx="19534220" cy="1130935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2968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21480" y="1017570"/>
            <a:ext cx="9061141" cy="2185952"/>
          </a:xfrm>
        </p:spPr>
        <p:txBody>
          <a:bodyPr anchor="b" anchorCtr="0">
            <a:noAutofit/>
          </a:bodyPr>
          <a:lstStyle>
            <a:lvl1pPr>
              <a:defRPr sz="4617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176237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968125" y="1871266"/>
            <a:ext cx="14247000" cy="7568031"/>
          </a:xfrm>
        </p:spPr>
        <p:txBody>
          <a:bodyPr>
            <a:noAutofit/>
          </a:bodyPr>
          <a:lstStyle>
            <a:lvl1pPr marL="0" indent="0">
              <a:buNone/>
              <a:defRPr sz="3298"/>
            </a:lvl1pPr>
            <a:lvl2pPr>
              <a:defRPr sz="2968"/>
            </a:lvl2pPr>
            <a:lvl3pPr>
              <a:defRPr sz="2638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3" y="0"/>
            <a:ext cx="569878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349866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</p:spTree>
    <p:extLst>
      <p:ext uri="{BB962C8B-B14F-4D97-AF65-F5344CB8AC3E}">
        <p14:creationId xmlns:p14="http://schemas.microsoft.com/office/powerpoint/2010/main" val="406253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20104100" cy="1130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68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209" y="4779677"/>
            <a:ext cx="5643682" cy="16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3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2023-02-13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7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2023-02-13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81" r:id="rId6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2023-02-13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404" y="9985474"/>
            <a:ext cx="2746307" cy="79586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157" y="3010592"/>
            <a:ext cx="17339786" cy="658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2780" y="10529283"/>
            <a:ext cx="1684444" cy="2520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7224" y="10527563"/>
            <a:ext cx="6186300" cy="2554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3524" y="10527562"/>
            <a:ext cx="2137053" cy="25377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649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58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1507846" rtl="0" eaLnBrk="1" latinLnBrk="0" hangingPunct="1">
        <a:lnSpc>
          <a:spcPct val="100000"/>
        </a:lnSpc>
        <a:spcBef>
          <a:spcPct val="0"/>
        </a:spcBef>
        <a:buNone/>
        <a:defRPr sz="725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548" indent="-415548" algn="l" defTabSz="1507846" rtl="0" eaLnBrk="1" latinLnBrk="0" hangingPunct="1">
        <a:lnSpc>
          <a:spcPct val="100000"/>
        </a:lnSpc>
        <a:spcBef>
          <a:spcPts val="1979"/>
        </a:spcBef>
        <a:buFont typeface="Arial" panose="020B0604020202020204" pitchFamily="34" charset="0"/>
        <a:buChar char="•"/>
        <a:defRPr sz="3958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31096" indent="-415548" algn="l" defTabSz="1507846" rtl="0" eaLnBrk="1" latinLnBrk="0" hangingPunct="1">
        <a:lnSpc>
          <a:spcPct val="100000"/>
        </a:lnSpc>
        <a:spcBef>
          <a:spcPts val="1319"/>
        </a:spcBef>
        <a:buSzPct val="70000"/>
        <a:buFont typeface="Courier New" charset="0"/>
        <a:buChar char="o"/>
        <a:defRPr sz="3628" kern="1200">
          <a:solidFill>
            <a:schemeClr val="tx1"/>
          </a:solidFill>
          <a:latin typeface="+mn-lt"/>
          <a:ea typeface="+mn-ea"/>
          <a:cs typeface="+mn-cs"/>
        </a:defRPr>
      </a:lvl2pPr>
      <a:lvl3pPr marL="1246644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1662192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077740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404" y="9985474"/>
            <a:ext cx="2746307" cy="79586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157" y="3010592"/>
            <a:ext cx="17339786" cy="658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2780" y="10529283"/>
            <a:ext cx="1684444" cy="2520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7224" y="10527563"/>
            <a:ext cx="6186300" cy="2554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3524" y="10527562"/>
            <a:ext cx="2137053" cy="25377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649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34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1507846" rtl="0" eaLnBrk="1" latinLnBrk="0" hangingPunct="1">
        <a:lnSpc>
          <a:spcPct val="100000"/>
        </a:lnSpc>
        <a:spcBef>
          <a:spcPct val="0"/>
        </a:spcBef>
        <a:buNone/>
        <a:defRPr sz="725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548" indent="-415548" algn="l" defTabSz="1507846" rtl="0" eaLnBrk="1" latinLnBrk="0" hangingPunct="1">
        <a:lnSpc>
          <a:spcPct val="100000"/>
        </a:lnSpc>
        <a:spcBef>
          <a:spcPts val="1979"/>
        </a:spcBef>
        <a:buFont typeface="Arial" panose="020B0604020202020204" pitchFamily="34" charset="0"/>
        <a:buChar char="•"/>
        <a:defRPr sz="3958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31096" indent="-415548" algn="l" defTabSz="1507846" rtl="0" eaLnBrk="1" latinLnBrk="0" hangingPunct="1">
        <a:lnSpc>
          <a:spcPct val="100000"/>
        </a:lnSpc>
        <a:spcBef>
          <a:spcPts val="1319"/>
        </a:spcBef>
        <a:buSzPct val="70000"/>
        <a:buFont typeface="Courier New" charset="0"/>
        <a:buChar char="o"/>
        <a:defRPr sz="3628" kern="1200">
          <a:solidFill>
            <a:schemeClr val="tx1"/>
          </a:solidFill>
          <a:latin typeface="+mn-lt"/>
          <a:ea typeface="+mn-ea"/>
          <a:cs typeface="+mn-cs"/>
        </a:defRPr>
      </a:lvl2pPr>
      <a:lvl3pPr marL="1246644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1662192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077740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404" y="9985474"/>
            <a:ext cx="2746307" cy="79586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157" y="3010592"/>
            <a:ext cx="17339786" cy="658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2780" y="10529283"/>
            <a:ext cx="1684444" cy="2520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7224" y="10527563"/>
            <a:ext cx="6186300" cy="2554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649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3524" y="10527562"/>
            <a:ext cx="2137053" cy="25377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649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35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1507846" rtl="0" eaLnBrk="1" latinLnBrk="0" hangingPunct="1">
        <a:lnSpc>
          <a:spcPct val="100000"/>
        </a:lnSpc>
        <a:spcBef>
          <a:spcPct val="0"/>
        </a:spcBef>
        <a:buNone/>
        <a:defRPr sz="725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548" indent="-415548" algn="l" defTabSz="1507846" rtl="0" eaLnBrk="1" latinLnBrk="0" hangingPunct="1">
        <a:lnSpc>
          <a:spcPct val="100000"/>
        </a:lnSpc>
        <a:spcBef>
          <a:spcPts val="1979"/>
        </a:spcBef>
        <a:buFont typeface="Arial" panose="020B0604020202020204" pitchFamily="34" charset="0"/>
        <a:buChar char="•"/>
        <a:defRPr sz="3958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31096" indent="-415548" algn="l" defTabSz="1507846" rtl="0" eaLnBrk="1" latinLnBrk="0" hangingPunct="1">
        <a:lnSpc>
          <a:spcPct val="100000"/>
        </a:lnSpc>
        <a:spcBef>
          <a:spcPts val="1319"/>
        </a:spcBef>
        <a:buSzPct val="70000"/>
        <a:buFont typeface="Courier New" charset="0"/>
        <a:buChar char="o"/>
        <a:defRPr sz="3628" kern="1200">
          <a:solidFill>
            <a:schemeClr val="tx1"/>
          </a:solidFill>
          <a:latin typeface="+mn-lt"/>
          <a:ea typeface="+mn-ea"/>
          <a:cs typeface="+mn-cs"/>
        </a:defRPr>
      </a:lvl2pPr>
      <a:lvl3pPr marL="1246644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1662192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077740" indent="-415548" algn="l" defTabSz="1507846" rtl="0" eaLnBrk="1" latinLnBrk="0" hangingPunct="1">
        <a:lnSpc>
          <a:spcPct val="100000"/>
        </a:lnSpc>
        <a:spcBef>
          <a:spcPts val="989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C66CA-68F6-48CA-BBA8-CA1C8DCEC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8628269" cy="3409950"/>
          </a:xfrm>
        </p:spPr>
        <p:txBody>
          <a:bodyPr>
            <a:normAutofit/>
          </a:bodyPr>
          <a:lstStyle/>
          <a:p>
            <a:r>
              <a:rPr lang="sv-SE" sz="9600" dirty="0"/>
              <a:t>Ordnat införande Medicinsk Teknik</a:t>
            </a:r>
            <a:br>
              <a:rPr lang="sv-SE" sz="9600" dirty="0"/>
            </a:br>
            <a:endParaRPr lang="sv-SE" sz="9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2C94ED4-0BEF-4ECB-B897-9EBECD4FE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6600" dirty="0"/>
              <a:t>Uppdrag, deltagare, process</a:t>
            </a:r>
          </a:p>
        </p:txBody>
      </p:sp>
    </p:spTree>
    <p:extLst>
      <p:ext uri="{BB962C8B-B14F-4D97-AF65-F5344CB8AC3E}">
        <p14:creationId xmlns:p14="http://schemas.microsoft.com/office/powerpoint/2010/main" val="366038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5A2053-3ED4-46C0-A7CD-E9CAA9AF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686123"/>
            <a:ext cx="17616567" cy="2043642"/>
          </a:xfrm>
        </p:spPr>
        <p:txBody>
          <a:bodyPr/>
          <a:lstStyle/>
          <a:p>
            <a:r>
              <a:rPr lang="sv-SE" dirty="0"/>
              <a:t>Lokal samverkansgrupp Medicinsk Teknik (LSG MT)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4D305C0-89B1-41FA-9FDA-6C34B3AE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5151C54-3BF9-4C5D-8A43-BA2350B4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7A23CA5-2352-4355-8050-ECD863998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102" y="3206403"/>
            <a:ext cx="17616566" cy="78488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Uppdrag:</a:t>
            </a:r>
            <a:r>
              <a:rPr lang="sv-SE" dirty="0"/>
              <a:t> (motsvarande uppdrag som Sjukvårdsregional Samverkansgrupp Medicinsk Teknik)</a:t>
            </a:r>
          </a:p>
          <a:p>
            <a:pPr lvl="1"/>
            <a:r>
              <a:rPr lang="sv-SE" dirty="0"/>
              <a:t>Kommunicera nationella kunskapsdokument </a:t>
            </a:r>
            <a:r>
              <a:rPr lang="sv-SE" dirty="0" err="1"/>
              <a:t>exvis</a:t>
            </a:r>
            <a:r>
              <a:rPr lang="sv-SE" dirty="0"/>
              <a:t> rekommendationer</a:t>
            </a:r>
          </a:p>
          <a:p>
            <a:pPr lvl="1"/>
            <a:r>
              <a:rPr lang="sv-SE" dirty="0"/>
              <a:t>Vid behov stötta lokal implementering av rekommendationer</a:t>
            </a:r>
          </a:p>
          <a:p>
            <a:pPr lvl="1"/>
            <a:r>
              <a:rPr lang="sv-SE" dirty="0"/>
              <a:t>Hantera MT frågor som inte hanteras nationellt t ex i samverkan med LPO, LAG och HTA</a:t>
            </a:r>
          </a:p>
          <a:p>
            <a:pPr lvl="1"/>
            <a:r>
              <a:rPr lang="sv-SE" dirty="0"/>
              <a:t>Identifiera oönskade variationer av MT produkter och ge förslag till förbättringsåtgärder.</a:t>
            </a:r>
          </a:p>
          <a:p>
            <a:pPr lvl="1"/>
            <a:r>
              <a:rPr lang="sv-SE" dirty="0"/>
              <a:t>Ansvara för att arbete med lokalt ordnat införande sker enligt fastställd process.</a:t>
            </a:r>
          </a:p>
          <a:p>
            <a:pPr lvl="1"/>
            <a:r>
              <a:rPr lang="sv-SE" dirty="0"/>
              <a:t>Samverkan med FoU då potentiellt lovande metoder behöver </a:t>
            </a:r>
            <a:r>
              <a:rPr lang="sv-SE" dirty="0" err="1"/>
              <a:t>beforskas</a:t>
            </a:r>
            <a:r>
              <a:rPr lang="sv-SE" dirty="0"/>
              <a:t> före införande</a:t>
            </a:r>
          </a:p>
          <a:p>
            <a:pPr lvl="1"/>
            <a:r>
              <a:rPr lang="sv-SE" dirty="0"/>
              <a:t>Förmedla gemensamma behov till nationell nivå</a:t>
            </a:r>
          </a:p>
          <a:p>
            <a:pPr marL="432000" lvl="1" indent="0">
              <a:buNone/>
            </a:pPr>
            <a:endParaRPr lang="sv-SE" dirty="0"/>
          </a:p>
          <a:p>
            <a:pPr marL="432000" lvl="1" indent="0">
              <a:buNone/>
            </a:pPr>
            <a:r>
              <a:rPr lang="sv-SE" dirty="0"/>
              <a:t>En nära samverkan med lokal samverkansgrupp Läkemedel samt med HTA-råd är en naturlig del i arbetet.</a:t>
            </a:r>
          </a:p>
          <a:p>
            <a:pPr marL="432000" lvl="1" indent="0">
              <a:buNone/>
            </a:pPr>
            <a:endParaRPr lang="sv-SE" dirty="0"/>
          </a:p>
          <a:p>
            <a:pPr marL="432000" lvl="1" indent="0">
              <a:buNone/>
            </a:pPr>
            <a:r>
              <a:rPr lang="sv-SE" dirty="0"/>
              <a:t>Samlas 1-2 ggr per termin eller efter behov</a:t>
            </a:r>
          </a:p>
          <a:p>
            <a:pPr marL="432000" lvl="1" indent="0">
              <a:buNone/>
            </a:pPr>
            <a:endParaRPr lang="sv-SE" dirty="0"/>
          </a:p>
          <a:p>
            <a:pPr marL="432000" lvl="1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059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ell 28">
            <a:extLst>
              <a:ext uri="{FF2B5EF4-FFF2-40B4-BE49-F238E27FC236}">
                <a16:creationId xmlns:a16="http://schemas.microsoft.com/office/drawing/2014/main" id="{F3C5F636-FA50-4C17-B64B-F331B1FE3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12045"/>
              </p:ext>
            </p:extLst>
          </p:nvPr>
        </p:nvGraphicFramePr>
        <p:xfrm>
          <a:off x="2788755" y="1559867"/>
          <a:ext cx="16129792" cy="942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46018220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7612211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10662205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94910818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50307876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59281876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8337545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Grunddata: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Vem ställer frågan?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Varför/vilken effekt ska uppnås?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Ansvarig chef?</a:t>
                      </a:r>
                    </a:p>
                    <a:p>
                      <a:endParaRPr lang="sv-SE" dirty="0"/>
                    </a:p>
                    <a:p>
                      <a:r>
                        <a:rPr lang="sv-SE" dirty="0"/>
                        <a:t>Informationssökning</a:t>
                      </a:r>
                    </a:p>
                    <a:p>
                      <a:r>
                        <a:rPr lang="sv-SE" dirty="0"/>
                        <a:t>Vetenskaplig </a:t>
                      </a:r>
                      <a:r>
                        <a:rPr lang="sv-SE" dirty="0" err="1"/>
                        <a:t>granskn</a:t>
                      </a:r>
                      <a:endParaRPr lang="sv-SE" dirty="0"/>
                    </a:p>
                    <a:p>
                      <a:r>
                        <a:rPr lang="sv-SE" dirty="0"/>
                        <a:t>Avstämning lokalt med sakkunnig inom kunskapsstyrningen, regionalt, nationellt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Underlag för rekommendation sammanställs med kompletteringar från arbetsgruppen.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Beslut kommuniceras till: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frågeställare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lokal sakkunnig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dirty="0"/>
                        <a:t>intranätet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32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Dialog mellan LSG, frågeställare och berörda verksamheter.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Berörd kompetens i LSG kompletterar med relevant information. Andra resurser tillfrågas efter behov t ex hälsoekonom, smittskydd.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Underlag för rekommendation sammanställs slutgiltigt, fastställs och skickas till Rådet för kunskapsstyrning.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2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sv-SE" dirty="0"/>
                    </a:p>
                    <a:p>
                      <a:pPr lvl="0"/>
                      <a:endParaRPr lang="sv-SE" dirty="0"/>
                    </a:p>
                    <a:p>
                      <a:pPr lvl="0"/>
                      <a:endParaRPr lang="sv-SE" dirty="0"/>
                    </a:p>
                    <a:p>
                      <a:pPr lvl="0"/>
                      <a:r>
                        <a:rPr lang="sv-SE" dirty="0"/>
                        <a:t>Rekommendation ges:</a:t>
                      </a:r>
                    </a:p>
                    <a:p>
                      <a:pPr lvl="1"/>
                      <a:r>
                        <a:rPr lang="sv-SE" dirty="0"/>
                        <a:t>Ja, Nej, Avvakta, Utred (Lokalt, Regionalt, Nationellt)</a:t>
                      </a:r>
                    </a:p>
                    <a:p>
                      <a:pPr lvl="0"/>
                      <a:r>
                        <a:rPr lang="sv-SE" dirty="0"/>
                        <a:t>Rekommendation skickas till hälso- och sjukvårdsledningen för beslut.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Beslut fattas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678605"/>
                  </a:ext>
                </a:extLst>
              </a:tr>
            </a:tbl>
          </a:graphicData>
        </a:graphic>
      </p:graphicFrame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D5EE959-FAE3-46CF-BA04-D51CAE94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8542" y="-321989"/>
            <a:ext cx="792000" cy="187200"/>
          </a:xfrm>
        </p:spPr>
        <p:txBody>
          <a:bodyPr/>
          <a:lstStyle/>
          <a:p>
            <a:fld id="{39FE418A-D6FF-4450-A955-78E49B5E5A0A}" type="datetime1">
              <a:rPr lang="sv-SE" smtClean="0"/>
              <a:t>2023-02-13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686BA46-F319-425C-8E84-A669F742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5142" y="478617"/>
            <a:ext cx="360000" cy="187200"/>
          </a:xfrm>
        </p:spPr>
        <p:txBody>
          <a:bodyPr/>
          <a:lstStyle/>
          <a:p>
            <a:fld id="{A365FADD-0CD8-4043-9C1B-727A7998AC02}" type="slidenum">
              <a:rPr lang="sv-SE" smtClean="0"/>
              <a:t>3</a:t>
            </a:fld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C3D299C6-1C80-466F-8D8A-D63B7EC46BD5}"/>
              </a:ext>
            </a:extLst>
          </p:cNvPr>
          <p:cNvGrpSpPr/>
          <p:nvPr/>
        </p:nvGrpSpPr>
        <p:grpSpPr>
          <a:xfrm>
            <a:off x="2779242" y="173549"/>
            <a:ext cx="16777864" cy="1368152"/>
            <a:chOff x="2779242" y="173549"/>
            <a:chExt cx="16777864" cy="1368152"/>
          </a:xfrm>
        </p:grpSpPr>
        <p:sp>
          <p:nvSpPr>
            <p:cNvPr id="4" name="Pil: sparr 3">
              <a:extLst>
                <a:ext uri="{FF2B5EF4-FFF2-40B4-BE49-F238E27FC236}">
                  <a16:creationId xmlns:a16="http://schemas.microsoft.com/office/drawing/2014/main" id="{4B118BF3-7A39-40C6-8A2D-6BAF56B40D75}"/>
                </a:ext>
              </a:extLst>
            </p:cNvPr>
            <p:cNvSpPr/>
            <p:nvPr/>
          </p:nvSpPr>
          <p:spPr>
            <a:xfrm>
              <a:off x="2779242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Beredning av fråga</a:t>
              </a:r>
            </a:p>
          </p:txBody>
        </p:sp>
        <p:sp>
          <p:nvSpPr>
            <p:cNvPr id="23" name="Pil: sparr 22">
              <a:extLst>
                <a:ext uri="{FF2B5EF4-FFF2-40B4-BE49-F238E27FC236}">
                  <a16:creationId xmlns:a16="http://schemas.microsoft.com/office/drawing/2014/main" id="{64C0235C-D7AD-48F7-ACB4-D0694DE91347}"/>
                </a:ext>
              </a:extLst>
            </p:cNvPr>
            <p:cNvSpPr/>
            <p:nvPr/>
          </p:nvSpPr>
          <p:spPr>
            <a:xfrm>
              <a:off x="5083498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Komplettering</a:t>
              </a:r>
            </a:p>
          </p:txBody>
        </p:sp>
        <p:sp>
          <p:nvSpPr>
            <p:cNvPr id="24" name="Pil: sparr 23">
              <a:extLst>
                <a:ext uri="{FF2B5EF4-FFF2-40B4-BE49-F238E27FC236}">
                  <a16:creationId xmlns:a16="http://schemas.microsoft.com/office/drawing/2014/main" id="{8EFC0C86-F68F-4189-B59F-C12443AEFCA9}"/>
                </a:ext>
              </a:extLst>
            </p:cNvPr>
            <p:cNvSpPr/>
            <p:nvPr/>
          </p:nvSpPr>
          <p:spPr>
            <a:xfrm>
              <a:off x="7387754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Samman-ställning</a:t>
              </a:r>
            </a:p>
          </p:txBody>
        </p:sp>
        <p:sp>
          <p:nvSpPr>
            <p:cNvPr id="25" name="Pil: sparr 24">
              <a:extLst>
                <a:ext uri="{FF2B5EF4-FFF2-40B4-BE49-F238E27FC236}">
                  <a16:creationId xmlns:a16="http://schemas.microsoft.com/office/drawing/2014/main" id="{61CAF1CA-573E-4CA0-8478-5FD6DDD4963A}"/>
                </a:ext>
              </a:extLst>
            </p:cNvPr>
            <p:cNvSpPr/>
            <p:nvPr/>
          </p:nvSpPr>
          <p:spPr>
            <a:xfrm>
              <a:off x="9692010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Fastställande </a:t>
              </a:r>
            </a:p>
          </p:txBody>
        </p:sp>
        <p:sp>
          <p:nvSpPr>
            <p:cNvPr id="26" name="Pil: sparr 25">
              <a:extLst>
                <a:ext uri="{FF2B5EF4-FFF2-40B4-BE49-F238E27FC236}">
                  <a16:creationId xmlns:a16="http://schemas.microsoft.com/office/drawing/2014/main" id="{482DEAB2-2F11-414C-B74F-2DFA5343BC23}"/>
                </a:ext>
              </a:extLst>
            </p:cNvPr>
            <p:cNvSpPr/>
            <p:nvPr/>
          </p:nvSpPr>
          <p:spPr>
            <a:xfrm>
              <a:off x="11996266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>
                  <a:solidFill>
                    <a:schemeClr val="tx1"/>
                  </a:solidFill>
                </a:rPr>
                <a:t>Rekommen-dation</a:t>
              </a:r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27" name="Pil: sparr 26">
              <a:extLst>
                <a:ext uri="{FF2B5EF4-FFF2-40B4-BE49-F238E27FC236}">
                  <a16:creationId xmlns:a16="http://schemas.microsoft.com/office/drawing/2014/main" id="{CE15172D-7EDC-425A-B751-9F87664DC276}"/>
                </a:ext>
              </a:extLst>
            </p:cNvPr>
            <p:cNvSpPr/>
            <p:nvPr/>
          </p:nvSpPr>
          <p:spPr>
            <a:xfrm>
              <a:off x="14300522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Beslut</a:t>
              </a:r>
            </a:p>
          </p:txBody>
        </p:sp>
        <p:sp>
          <p:nvSpPr>
            <p:cNvPr id="28" name="Pil: sparr 27">
              <a:extLst>
                <a:ext uri="{FF2B5EF4-FFF2-40B4-BE49-F238E27FC236}">
                  <a16:creationId xmlns:a16="http://schemas.microsoft.com/office/drawing/2014/main" id="{DA702B92-4DD5-421A-BD38-ACECDD3CBD99}"/>
                </a:ext>
              </a:extLst>
            </p:cNvPr>
            <p:cNvSpPr/>
            <p:nvPr/>
          </p:nvSpPr>
          <p:spPr>
            <a:xfrm>
              <a:off x="16604778" y="173549"/>
              <a:ext cx="2952328" cy="1368152"/>
            </a:xfrm>
            <a:prstGeom prst="chevr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>
                  <a:solidFill>
                    <a:schemeClr val="tx1"/>
                  </a:solidFill>
                </a:rPr>
                <a:t>Kommuni-kation</a:t>
              </a:r>
              <a:endParaRPr lang="sv-SE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ruta 11">
            <a:extLst>
              <a:ext uri="{FF2B5EF4-FFF2-40B4-BE49-F238E27FC236}">
                <a16:creationId xmlns:a16="http://schemas.microsoft.com/office/drawing/2014/main" id="{A85B505E-FE3C-431C-A829-40F00A00B14E}"/>
              </a:ext>
            </a:extLst>
          </p:cNvPr>
          <p:cNvSpPr txBox="1"/>
          <p:nvPr/>
        </p:nvSpPr>
        <p:spPr>
          <a:xfrm>
            <a:off x="135909" y="3171563"/>
            <a:ext cx="1260345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b" anchorCtr="0">
            <a:spAutoFit/>
          </a:bodyPr>
          <a:lstStyle/>
          <a:p>
            <a:endParaRPr lang="sv-SE" sz="1600" dirty="0"/>
          </a:p>
          <a:p>
            <a:endParaRPr lang="sv-SE" sz="1600" dirty="0"/>
          </a:p>
          <a:p>
            <a:r>
              <a:rPr lang="sv-SE" sz="1600" b="1" dirty="0"/>
              <a:t>Bibliotek/</a:t>
            </a:r>
          </a:p>
          <a:p>
            <a:r>
              <a:rPr lang="sv-SE" sz="1600" b="1" dirty="0"/>
              <a:t>FoU ansvarig </a:t>
            </a:r>
          </a:p>
          <a:p>
            <a:endParaRPr lang="sv-SE" sz="1600" dirty="0"/>
          </a:p>
          <a:p>
            <a:endParaRPr lang="sv-SE" sz="16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2954011-1856-4F95-B89C-E9ECDF6B8BC5}"/>
              </a:ext>
            </a:extLst>
          </p:cNvPr>
          <p:cNvSpPr txBox="1"/>
          <p:nvPr/>
        </p:nvSpPr>
        <p:spPr>
          <a:xfrm>
            <a:off x="135908" y="5078611"/>
            <a:ext cx="1222935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r>
              <a:rPr lang="sv-SE" sz="1600" b="1" dirty="0"/>
              <a:t>Arbetsgrupp</a:t>
            </a:r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386ECDB-B5A3-46F3-99CF-C00F930C1A68}"/>
              </a:ext>
            </a:extLst>
          </p:cNvPr>
          <p:cNvSpPr txBox="1"/>
          <p:nvPr/>
        </p:nvSpPr>
        <p:spPr>
          <a:xfrm>
            <a:off x="114946" y="7886923"/>
            <a:ext cx="1243897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r>
              <a:rPr lang="sv-SE" sz="1600" b="1" dirty="0"/>
              <a:t>Rådet för </a:t>
            </a:r>
          </a:p>
          <a:p>
            <a:r>
              <a:rPr lang="sv-SE" sz="1600" b="1" dirty="0"/>
              <a:t>Kunskaps</a:t>
            </a:r>
          </a:p>
          <a:p>
            <a:r>
              <a:rPr lang="sv-SE" sz="1600" b="1" dirty="0"/>
              <a:t>-styrning</a:t>
            </a:r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F452AE4-C633-4C1C-AA77-58929D9EF45A}"/>
              </a:ext>
            </a:extLst>
          </p:cNvPr>
          <p:cNvSpPr txBox="1"/>
          <p:nvPr/>
        </p:nvSpPr>
        <p:spPr>
          <a:xfrm>
            <a:off x="132098" y="10623227"/>
            <a:ext cx="1243897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b="1" dirty="0"/>
              <a:t>HSF ledning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C0B1BDE1-729F-4E1E-8FD6-6205F2E2D827}"/>
              </a:ext>
            </a:extLst>
          </p:cNvPr>
          <p:cNvCxnSpPr/>
          <p:nvPr/>
        </p:nvCxnSpPr>
        <p:spPr>
          <a:xfrm>
            <a:off x="2203178" y="4934595"/>
            <a:ext cx="17425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C5329B16-9837-4212-A824-C77D12F17A1F}"/>
              </a:ext>
            </a:extLst>
          </p:cNvPr>
          <p:cNvCxnSpPr/>
          <p:nvPr/>
        </p:nvCxnSpPr>
        <p:spPr>
          <a:xfrm>
            <a:off x="2275186" y="7742907"/>
            <a:ext cx="17425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A2659BFC-AF05-4E7D-9B63-C08E5BAED55C}"/>
              </a:ext>
            </a:extLst>
          </p:cNvPr>
          <p:cNvCxnSpPr>
            <a:cxnSpLocks/>
          </p:cNvCxnSpPr>
          <p:nvPr/>
        </p:nvCxnSpPr>
        <p:spPr>
          <a:xfrm>
            <a:off x="2347194" y="10551219"/>
            <a:ext cx="155537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16B6E5D9-FBEF-4DEC-A28E-D38D03EDF635}"/>
              </a:ext>
            </a:extLst>
          </p:cNvPr>
          <p:cNvSpPr txBox="1"/>
          <p:nvPr/>
        </p:nvSpPr>
        <p:spPr>
          <a:xfrm>
            <a:off x="204106" y="110059"/>
            <a:ext cx="2215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Process lokalt Ordnat införande MT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506FF59D-0EF6-46E6-BF92-AABD951661E4}"/>
              </a:ext>
            </a:extLst>
          </p:cNvPr>
          <p:cNvSpPr/>
          <p:nvPr/>
        </p:nvSpPr>
        <p:spPr>
          <a:xfrm>
            <a:off x="5299522" y="6806806"/>
            <a:ext cx="1584176" cy="64806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Arbetsmöte 1</a:t>
            </a:r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7CD2971B-2734-4D9D-AAFD-AC02A6EFBF02}"/>
              </a:ext>
            </a:extLst>
          </p:cNvPr>
          <p:cNvSpPr/>
          <p:nvPr/>
        </p:nvSpPr>
        <p:spPr>
          <a:xfrm>
            <a:off x="9980042" y="6806803"/>
            <a:ext cx="1584176" cy="64806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Arbetsmöte 2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53E98E50-9C38-4EAA-86ED-4B8BAFFB4B8F}"/>
              </a:ext>
            </a:extLst>
          </p:cNvPr>
          <p:cNvCxnSpPr/>
          <p:nvPr/>
        </p:nvCxnSpPr>
        <p:spPr>
          <a:xfrm>
            <a:off x="2203178" y="3134395"/>
            <a:ext cx="17425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ruta 31">
            <a:extLst>
              <a:ext uri="{FF2B5EF4-FFF2-40B4-BE49-F238E27FC236}">
                <a16:creationId xmlns:a16="http://schemas.microsoft.com/office/drawing/2014/main" id="{4B409FF0-64D1-4C53-AD9B-BD4BB28A0536}"/>
              </a:ext>
            </a:extLst>
          </p:cNvPr>
          <p:cNvSpPr txBox="1"/>
          <p:nvPr/>
        </p:nvSpPr>
        <p:spPr>
          <a:xfrm>
            <a:off x="138637" y="1666940"/>
            <a:ext cx="1212733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b" anchorCtr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pPr algn="ctr"/>
            <a:r>
              <a:rPr lang="sv-SE" sz="1600" b="1" dirty="0"/>
              <a:t>LSG </a:t>
            </a:r>
          </a:p>
          <a:p>
            <a:pPr algn="ctr"/>
            <a:r>
              <a:rPr lang="sv-SE" sz="1600" b="1" dirty="0"/>
              <a:t>   </a:t>
            </a:r>
          </a:p>
          <a:p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22122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792013-8B81-40E6-A91C-8A209BA4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LSG deltagare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B55CCD-2168-4334-A695-D38CD1F4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657EEF-F263-45FC-92D3-B0E2524F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8302F7F-58CA-4412-B7BF-CB1525584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807317"/>
            <a:ext cx="17616566" cy="7247958"/>
          </a:xfrm>
        </p:spPr>
        <p:txBody>
          <a:bodyPr>
            <a:normAutofit/>
          </a:bodyPr>
          <a:lstStyle/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Medicinsk Teknik: Henrik Mansfeld, Ordförande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Klinisk kompetens: Jonas Cederberg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Enheten för Kunskapsstyrning: Lena Burström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Biblioteket: Henri Aromaa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Sjukhusfarmaci/HTA-rådet: Karl Johan Lindner och Patrik Hidefjäll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HMC: Magnus Loman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Innovation: Tomas </a:t>
            </a:r>
            <a:r>
              <a:rPr lang="sv-SE" sz="4000" dirty="0" err="1">
                <a:solidFill>
                  <a:prstClr val="black"/>
                </a:solidFill>
                <a:latin typeface="Calibri" panose="020F0502020204030204"/>
              </a:rPr>
              <a:t>Borgegård</a:t>
            </a:r>
            <a:endParaRPr lang="sv-SE" sz="40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30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792013-8B81-40E6-A91C-8A209BA4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Arbetsgrupp ordnat införande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B55CCD-2168-4334-A695-D38CD1F4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657EEF-F263-45FC-92D3-B0E2524F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8302F7F-58CA-4412-B7BF-CB1525584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807317"/>
            <a:ext cx="17616566" cy="7247958"/>
          </a:xfrm>
        </p:spPr>
        <p:txBody>
          <a:bodyPr>
            <a:normAutofit/>
          </a:bodyPr>
          <a:lstStyle/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Arbetsgruppen aktiveras då Process för lokalt Ordnat införande MT genomgås eller vid behov.</a:t>
            </a:r>
          </a:p>
          <a:p>
            <a:pPr lvl="1" defTabSz="1507846">
              <a:defRPr/>
            </a:pPr>
            <a:r>
              <a:rPr lang="sv-SE" sz="4000" dirty="0">
                <a:solidFill>
                  <a:prstClr val="black"/>
                </a:solidFill>
                <a:latin typeface="Calibri" panose="020F0502020204030204"/>
              </a:rPr>
              <a:t>Deltagare utses beroende på ärende och följande kompetenser ska beaktas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LSG: permanent deltagare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Klinisk kompetens: relevant för frågeställningen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Etik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Forskning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IT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Investering/Ekonomi</a:t>
            </a:r>
          </a:p>
          <a:p>
            <a:pPr lvl="2" defTabSz="1507846">
              <a:defRPr/>
            </a:pPr>
            <a:r>
              <a:rPr lang="sv-SE" sz="3550" dirty="0">
                <a:solidFill>
                  <a:prstClr val="black"/>
                </a:solidFill>
                <a:latin typeface="Calibri" panose="020F0502020204030204"/>
              </a:rPr>
              <a:t>Inköp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30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D51553-C325-4248-A2C1-8D689621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Inklusionskriterier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D2C9C78-22DF-4400-8163-56946B73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FD81291-3D5C-4AF9-9C01-92F19678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CFF7DD-E630-4D5F-BB4B-0A86137862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För regionen nya medicintekniska produkter eller metoder som inkluderar medicintekniska produkter (där nationella rekommendationer saknas)</a:t>
            </a:r>
          </a:p>
          <a:p>
            <a:r>
              <a:rPr lang="sv-SE" dirty="0"/>
              <a:t>Ingen lägsta kostnad finns</a:t>
            </a:r>
          </a:p>
          <a:p>
            <a:endParaRPr lang="sv-SE" dirty="0"/>
          </a:p>
          <a:p>
            <a:r>
              <a:rPr lang="sv-SE" dirty="0"/>
              <a:t>LSG bedömer initialt vad som ska genomgå process för ordnat införande. Övriga får fortsätta införas enligt nuvarande principer. </a:t>
            </a:r>
          </a:p>
          <a:p>
            <a:endParaRPr lang="sv-SE" dirty="0"/>
          </a:p>
          <a:p>
            <a:r>
              <a:rPr lang="sv-SE" dirty="0"/>
              <a:t>Syftet är att:</a:t>
            </a:r>
          </a:p>
          <a:p>
            <a:pPr lvl="1"/>
            <a:r>
              <a:rPr lang="sv-SE" dirty="0"/>
              <a:t>Få kännedom om vilka nya medicintekniska produkter och metoder som regionen har behov av</a:t>
            </a:r>
          </a:p>
          <a:p>
            <a:pPr lvl="1"/>
            <a:r>
              <a:rPr lang="sv-SE" dirty="0"/>
              <a:t>Inte orsaka tröghet i systemet genom att gapa över för mycket </a:t>
            </a:r>
          </a:p>
          <a:p>
            <a:pPr lvl="1"/>
            <a:r>
              <a:rPr lang="sv-SE" dirty="0"/>
              <a:t>Ta fram en väl fungerande process och verktyg för det lokala införande så att omfattningen kan utökas utan att införa avsevärd tröghet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82571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FDF77A3A-BEC1-4F5D-AAFF-C30092447A86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CE14F18F-32F8-40FB-8FED-61C1C9307226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3286C5D9-DE92-42C3-A4DC-CFCCD4C4CF69}"/>
    </a:ext>
  </a:extLst>
</a:theme>
</file>

<file path=ppt/theme/theme4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B1B9B960-35DB-4AD7-BE03-9627E83E61DD}" vid="{607BDB3E-63F0-4B2F-BBAC-E8A51EAEFCEC}"/>
    </a:ext>
  </a:extLst>
</a:theme>
</file>

<file path=ppt/theme/theme5.xml><?xml version="1.0" encoding="utf-8"?>
<a:theme xmlns:a="http://schemas.openxmlformats.org/drawingml/2006/main" name="1_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B1B9B960-35DB-4AD7-BE03-9627E83E61DD}" vid="{607BDB3E-63F0-4B2F-BBAC-E8A51EAEFCEC}"/>
    </a:ext>
  </a:extLst>
</a:theme>
</file>

<file path=ppt/theme/theme6.xml><?xml version="1.0" encoding="utf-8"?>
<a:theme xmlns:a="http://schemas.openxmlformats.org/drawingml/2006/main" name="2_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B1B9B960-35DB-4AD7-BE03-9627E83E61DD}" vid="{607BDB3E-63F0-4B2F-BBAC-E8A51EAEFCEC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7" ma:contentTypeDescription="Skapa ett nytt dokument." ma:contentTypeScope="" ma:versionID="0db85d6de6b603da5c02d6a6af4420f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9d6b08a3420b617d070d102f63fcc43d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C46FD9-B4F7-47A4-B7F9-2EAEA2D2F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2880</TotalTime>
  <Words>463</Words>
  <Application>Microsoft Office PowerPoint</Application>
  <PresentationFormat>Anpassad</PresentationFormat>
  <Paragraphs>112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Region Västmanland Rosa</vt:lpstr>
      <vt:lpstr>Region Västmanland Blå</vt:lpstr>
      <vt:lpstr>Region Västmanland Grön</vt:lpstr>
      <vt:lpstr>Region Varmland</vt:lpstr>
      <vt:lpstr>1_Region Varmland</vt:lpstr>
      <vt:lpstr>2_Region Varmland</vt:lpstr>
      <vt:lpstr>Ordnat införande Medicinsk Teknik </vt:lpstr>
      <vt:lpstr>Lokal samverkansgrupp Medicinsk Teknik (LSG MT)</vt:lpstr>
      <vt:lpstr>PowerPoint-presentation</vt:lpstr>
      <vt:lpstr>LSG deltagare</vt:lpstr>
      <vt:lpstr>Arbetsgrupp ordnat införande</vt:lpstr>
      <vt:lpstr>Inklusionskriterier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Mansfeld</dc:creator>
  <cp:lastModifiedBy>Henrik Mansfeld</cp:lastModifiedBy>
  <cp:revision>136</cp:revision>
  <dcterms:created xsi:type="dcterms:W3CDTF">2021-12-28T14:31:18Z</dcterms:created>
  <dcterms:modified xsi:type="dcterms:W3CDTF">2023-02-13T06:51:16Z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0x01010001DFD5B49DF39E44833AD0D4F29574A8</vt:lpwstr>
  </property>
</Properties>
</file>