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4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5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6.xml" ContentType="application/vnd.openxmlformats-officedocument.theme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7" r:id="rId2"/>
    <p:sldMasterId id="2147483663" r:id="rId3"/>
    <p:sldMasterId id="2147483686" r:id="rId4"/>
    <p:sldMasterId id="2147483698" r:id="rId5"/>
    <p:sldMasterId id="2147483706" r:id="rId6"/>
    <p:sldMasterId id="2147483712" r:id="rId7"/>
  </p:sldMasterIdLst>
  <p:notesMasterIdLst>
    <p:notesMasterId r:id="rId32"/>
  </p:notesMasterIdLst>
  <p:sldIdLst>
    <p:sldId id="257" r:id="rId8"/>
    <p:sldId id="292" r:id="rId9"/>
    <p:sldId id="410" r:id="rId10"/>
    <p:sldId id="411" r:id="rId11"/>
    <p:sldId id="413" r:id="rId12"/>
    <p:sldId id="439" r:id="rId13"/>
    <p:sldId id="402" r:id="rId14"/>
    <p:sldId id="403" r:id="rId15"/>
    <p:sldId id="404" r:id="rId16"/>
    <p:sldId id="405" r:id="rId17"/>
    <p:sldId id="406" r:id="rId18"/>
    <p:sldId id="407" r:id="rId19"/>
    <p:sldId id="440" r:id="rId20"/>
    <p:sldId id="409" r:id="rId21"/>
    <p:sldId id="449" r:id="rId22"/>
    <p:sldId id="450" r:id="rId23"/>
    <p:sldId id="451" r:id="rId24"/>
    <p:sldId id="452" r:id="rId25"/>
    <p:sldId id="453" r:id="rId26"/>
    <p:sldId id="454" r:id="rId27"/>
    <p:sldId id="455" r:id="rId28"/>
    <p:sldId id="456" r:id="rId29"/>
    <p:sldId id="457" r:id="rId30"/>
    <p:sldId id="448" r:id="rId31"/>
  </p:sldIdLst>
  <p:sldSz cx="12192000" cy="6858000"/>
  <p:notesSz cx="6797675" cy="9926638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981" autoAdjust="0"/>
    <p:restoredTop sz="94636" autoAdjust="0"/>
  </p:normalViewPr>
  <p:slideViewPr>
    <p:cSldViewPr snapToGrid="0">
      <p:cViewPr varScale="1">
        <p:scale>
          <a:sx n="95" d="100"/>
          <a:sy n="95" d="100"/>
        </p:scale>
        <p:origin x="72" y="101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slide" Target="slides/slide19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4.xml"/><Relationship Id="rId34" Type="http://schemas.openxmlformats.org/officeDocument/2006/relationships/viewProps" Target="viewProps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33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29" Type="http://schemas.openxmlformats.org/officeDocument/2006/relationships/slide" Target="slides/slide22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32" Type="http://schemas.openxmlformats.org/officeDocument/2006/relationships/notesMaster" Target="notesMasters/notesMaster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slide" Target="slides/slide21.xml"/><Relationship Id="rId36" Type="http://schemas.openxmlformats.org/officeDocument/2006/relationships/tableStyles" Target="tableStyles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31" Type="http://schemas.openxmlformats.org/officeDocument/2006/relationships/slide" Target="slides/slide24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slide" Target="slides/slide20.xml"/><Relationship Id="rId30" Type="http://schemas.openxmlformats.org/officeDocument/2006/relationships/slide" Target="slides/slide23.xml"/><Relationship Id="rId35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5659" cy="49863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50836" y="1"/>
            <a:ext cx="2945659" cy="49863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6B211D3-8883-44AA-85E2-56A11114E211}" type="datetimeFigureOut">
              <a:rPr lang="sv-SE" smtClean="0"/>
              <a:t>2017-06-15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79768" y="4777197"/>
            <a:ext cx="5438140" cy="390861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9428010"/>
            <a:ext cx="2945659" cy="49862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50836" y="9428010"/>
            <a:ext cx="2945659" cy="49862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E4A4145-5980-4883-A476-E704A861435D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8189903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4A4145-5980-4883-A476-E704A861435D}" type="slidenum">
              <a:rPr lang="sv-SE" smtClean="0"/>
              <a:t>1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93961590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FFB8DA-D484-4B87-A487-808B92EE0685}" type="slidenum">
              <a:rPr lang="sv-SE" smtClean="0">
                <a:solidFill>
                  <a:prstClr val="black"/>
                </a:solidFill>
              </a:rPr>
              <a:pPr/>
              <a:t>21</a:t>
            </a:fld>
            <a:endParaRPr lang="sv-SE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357092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FFB8DA-D484-4B87-A487-808B92EE0685}" type="slidenum">
              <a:rPr lang="sv-SE" smtClean="0">
                <a:solidFill>
                  <a:prstClr val="black"/>
                </a:solidFill>
              </a:rPr>
              <a:pPr/>
              <a:t>22</a:t>
            </a:fld>
            <a:endParaRPr lang="sv-SE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15904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FFB8DA-D484-4B87-A487-808B92EE0685}" type="slidenum">
              <a:rPr lang="sv-SE" smtClean="0">
                <a:solidFill>
                  <a:prstClr val="black"/>
                </a:solidFill>
              </a:rPr>
              <a:pPr/>
              <a:t>23</a:t>
            </a:fld>
            <a:endParaRPr lang="sv-SE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573548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4A4145-5980-4883-A476-E704A861435D}" type="slidenum">
              <a:rPr lang="sv-SE" smtClean="0"/>
              <a:t>2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2749288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9588D1-9843-4FC1-BD61-0BE295265D43}" type="slidenum">
              <a:rPr lang="sv-SE" smtClean="0">
                <a:solidFill>
                  <a:prstClr val="black"/>
                </a:solidFill>
              </a:rPr>
              <a:pPr/>
              <a:t>14</a:t>
            </a:fld>
            <a:endParaRPr lang="sv-SE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108515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Platshållare för bildobjekt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1507" name="Platshållare för anteckninga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sv-SE" altLang="sv-SE" dirty="0" smtClean="0">
              <a:latin typeface="Times New Roman" panose="02020603050405020304" pitchFamily="18" charset="0"/>
            </a:endParaRPr>
          </a:p>
        </p:txBody>
      </p:sp>
      <p:sp>
        <p:nvSpPr>
          <p:cNvPr id="21508" name="Platshållare för bildnumm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fld id="{E37115C2-44B2-40FE-9205-9E9A6A247EDA}" type="slidenum">
              <a:rPr lang="sv-SE" altLang="sv-SE" sz="1200" smtClean="0">
                <a:solidFill>
                  <a:srgbClr val="000000"/>
                </a:solidFill>
              </a:rPr>
              <a:pPr/>
              <a:t>15</a:t>
            </a:fld>
            <a:endParaRPr lang="sv-SE" altLang="sv-SE" sz="1200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718066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FFB8DA-D484-4B87-A487-808B92EE0685}" type="slidenum">
              <a:rPr lang="sv-SE" smtClean="0">
                <a:solidFill>
                  <a:prstClr val="black"/>
                </a:solidFill>
              </a:rPr>
              <a:pPr/>
              <a:t>16</a:t>
            </a:fld>
            <a:endParaRPr lang="sv-SE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052712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sv-SE" dirty="0" smtClean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FFB8DA-D484-4B87-A487-808B92EE0685}" type="slidenum">
              <a:rPr lang="sv-SE" smtClean="0">
                <a:solidFill>
                  <a:prstClr val="black"/>
                </a:solidFill>
              </a:rPr>
              <a:pPr/>
              <a:t>17</a:t>
            </a:fld>
            <a:endParaRPr lang="sv-SE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685596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sv-SE" baseline="0" dirty="0" smtClean="0"/>
          </a:p>
          <a:p>
            <a:endParaRPr lang="sv-SE" baseline="0" dirty="0" smtClean="0"/>
          </a:p>
          <a:p>
            <a:endParaRPr lang="sv-SE" baseline="0" dirty="0" smtClean="0"/>
          </a:p>
          <a:p>
            <a:endParaRPr lang="sv-SE" baseline="0" dirty="0" smtClean="0"/>
          </a:p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FFB8DA-D484-4B87-A487-808B92EE0685}" type="slidenum">
              <a:rPr lang="sv-SE" smtClean="0">
                <a:solidFill>
                  <a:prstClr val="black"/>
                </a:solidFill>
              </a:rPr>
              <a:pPr/>
              <a:t>18</a:t>
            </a:fld>
            <a:endParaRPr lang="sv-SE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444700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FFB8DA-D484-4B87-A487-808B92EE0685}" type="slidenum">
              <a:rPr lang="sv-SE" smtClean="0">
                <a:solidFill>
                  <a:prstClr val="black"/>
                </a:solidFill>
              </a:rPr>
              <a:pPr/>
              <a:t>19</a:t>
            </a:fld>
            <a:endParaRPr lang="sv-SE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133044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FFB8DA-D484-4B87-A487-808B92EE0685}" type="slidenum">
              <a:rPr lang="sv-SE" smtClean="0">
                <a:solidFill>
                  <a:prstClr val="black"/>
                </a:solidFill>
              </a:rPr>
              <a:pPr/>
              <a:t>20</a:t>
            </a:fld>
            <a:endParaRPr lang="sv-SE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48652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 hasCustomPrompt="1"/>
          </p:nvPr>
        </p:nvSpPr>
        <p:spPr>
          <a:xfrm>
            <a:off x="1524000" y="1210922"/>
            <a:ext cx="9144000" cy="4190334"/>
          </a:xfrm>
        </p:spPr>
        <p:txBody>
          <a:bodyPr anchor="ctr">
            <a:normAutofit/>
          </a:bodyPr>
          <a:lstStyle>
            <a:lvl1pPr algn="ctr">
              <a:lnSpc>
                <a:spcPct val="80000"/>
              </a:lnSpc>
              <a:defRPr sz="3600" b="0">
                <a:solidFill>
                  <a:schemeClr val="tx1"/>
                </a:solidFill>
              </a:defRPr>
            </a:lvl1pPr>
          </a:lstStyle>
          <a:p>
            <a:r>
              <a:rPr lang="sv-SE" dirty="0" smtClean="0"/>
              <a:t>Klicka här för att lägga till rubrik</a:t>
            </a:r>
            <a:endParaRPr lang="sv-SE" dirty="0"/>
          </a:p>
        </p:txBody>
      </p:sp>
      <p:sp>
        <p:nvSpPr>
          <p:cNvPr id="15" name="Platshållare för text 5"/>
          <p:cNvSpPr>
            <a:spLocks noGrp="1"/>
          </p:cNvSpPr>
          <p:nvPr>
            <p:ph type="body" sz="quarter" idx="11" hasCustomPrompt="1"/>
          </p:nvPr>
        </p:nvSpPr>
        <p:spPr>
          <a:xfrm>
            <a:off x="202580" y="233674"/>
            <a:ext cx="4426415" cy="201224"/>
          </a:xfrm>
        </p:spPr>
        <p:txBody>
          <a:bodyPr>
            <a:noAutofit/>
          </a:bodyPr>
          <a:lstStyle>
            <a:lvl1pPr marL="0" indent="0" algn="l">
              <a:buNone/>
              <a:defRPr sz="1200" b="1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sv-SE" dirty="0" smtClean="0"/>
              <a:t>Förnamn Efternamn</a:t>
            </a:r>
          </a:p>
        </p:txBody>
      </p:sp>
      <p:sp>
        <p:nvSpPr>
          <p:cNvPr id="16" name="Platshållare för text 5"/>
          <p:cNvSpPr>
            <a:spLocks noGrp="1"/>
          </p:cNvSpPr>
          <p:nvPr>
            <p:ph type="body" sz="quarter" idx="12" hasCustomPrompt="1"/>
          </p:nvPr>
        </p:nvSpPr>
        <p:spPr>
          <a:xfrm>
            <a:off x="202580" y="409784"/>
            <a:ext cx="4426415" cy="201224"/>
          </a:xfrm>
        </p:spPr>
        <p:txBody>
          <a:bodyPr>
            <a:noAutofit/>
          </a:bodyPr>
          <a:lstStyle>
            <a:lvl1pPr marL="0" indent="0" algn="l">
              <a:buNone/>
              <a:defRPr sz="1200" b="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sv-SE" dirty="0" smtClean="0"/>
              <a:t>Titel</a:t>
            </a:r>
          </a:p>
        </p:txBody>
      </p:sp>
      <p:sp>
        <p:nvSpPr>
          <p:cNvPr id="17" name="Platshållare för text 5"/>
          <p:cNvSpPr>
            <a:spLocks noGrp="1"/>
          </p:cNvSpPr>
          <p:nvPr>
            <p:ph type="body" sz="quarter" idx="13" hasCustomPrompt="1"/>
          </p:nvPr>
        </p:nvSpPr>
        <p:spPr>
          <a:xfrm>
            <a:off x="202580" y="802488"/>
            <a:ext cx="4426415" cy="201224"/>
          </a:xfrm>
        </p:spPr>
        <p:txBody>
          <a:bodyPr>
            <a:noAutofit/>
          </a:bodyPr>
          <a:lstStyle>
            <a:lvl1pPr marL="0" indent="0" algn="l">
              <a:buNone/>
              <a:defRPr sz="1200" b="1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sv-SE" dirty="0" smtClean="0"/>
              <a:t>Enhet</a:t>
            </a:r>
          </a:p>
        </p:txBody>
      </p:sp>
    </p:spTree>
    <p:extLst>
      <p:ext uri="{BB962C8B-B14F-4D97-AF65-F5344CB8AC3E}">
        <p14:creationId xmlns:p14="http://schemas.microsoft.com/office/powerpoint/2010/main" val="39998302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olktandvårde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ubrik 2"/>
          <p:cNvSpPr>
            <a:spLocks noGrp="1"/>
          </p:cNvSpPr>
          <p:nvPr>
            <p:ph type="title" hasCustomPrompt="1"/>
          </p:nvPr>
        </p:nvSpPr>
        <p:spPr>
          <a:xfrm>
            <a:off x="3523786" y="1260089"/>
            <a:ext cx="8162692" cy="1156552"/>
          </a:xfrm>
        </p:spPr>
        <p:txBody>
          <a:bodyPr anchor="b"/>
          <a:lstStyle>
            <a:lvl1pPr>
              <a:lnSpc>
                <a:spcPct val="80000"/>
              </a:lnSpc>
              <a:defRPr/>
            </a:lvl1pPr>
          </a:lstStyle>
          <a:p>
            <a:r>
              <a:rPr lang="sv-SE" dirty="0" smtClean="0"/>
              <a:t>Klicka här för att lägga till rubrik</a:t>
            </a:r>
            <a:endParaRPr lang="sv-SE" dirty="0"/>
          </a:p>
        </p:txBody>
      </p:sp>
      <p:sp>
        <p:nvSpPr>
          <p:cNvPr id="9" name="Platshållare för innehåll 2"/>
          <p:cNvSpPr>
            <a:spLocks noGrp="1"/>
          </p:cNvSpPr>
          <p:nvPr>
            <p:ph idx="10" hasCustomPrompt="1"/>
          </p:nvPr>
        </p:nvSpPr>
        <p:spPr>
          <a:xfrm>
            <a:off x="3523786" y="2506662"/>
            <a:ext cx="8162692" cy="3816079"/>
          </a:xfrm>
        </p:spPr>
        <p:txBody>
          <a:bodyPr anchor="t" anchorCtr="0">
            <a:noAutofit/>
          </a:bodyPr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sv-SE" dirty="0" smtClean="0"/>
              <a:t>Klicka här för att lägga till innehåll</a:t>
            </a:r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  <p:sp>
        <p:nvSpPr>
          <p:cNvPr id="10" name="textruta 9"/>
          <p:cNvSpPr txBox="1"/>
          <p:nvPr/>
        </p:nvSpPr>
        <p:spPr>
          <a:xfrm>
            <a:off x="10383643" y="6418011"/>
            <a:ext cx="337696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200" b="0" dirty="0" smtClean="0">
                <a:solidFill>
                  <a:srgbClr val="FF0000"/>
                </a:solidFill>
              </a:rPr>
              <a:t>regionvastmanland.se</a:t>
            </a:r>
            <a:endParaRPr lang="sv-SE" sz="1200" b="0" baseline="0" dirty="0" smtClean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61928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ysioterape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ubrik 2"/>
          <p:cNvSpPr>
            <a:spLocks noGrp="1"/>
          </p:cNvSpPr>
          <p:nvPr>
            <p:ph type="title" hasCustomPrompt="1"/>
          </p:nvPr>
        </p:nvSpPr>
        <p:spPr>
          <a:xfrm>
            <a:off x="3523786" y="1260089"/>
            <a:ext cx="8162692" cy="1156552"/>
          </a:xfrm>
        </p:spPr>
        <p:txBody>
          <a:bodyPr anchor="b"/>
          <a:lstStyle>
            <a:lvl1pPr>
              <a:lnSpc>
                <a:spcPct val="80000"/>
              </a:lnSpc>
              <a:defRPr/>
            </a:lvl1pPr>
          </a:lstStyle>
          <a:p>
            <a:r>
              <a:rPr lang="sv-SE" dirty="0" smtClean="0"/>
              <a:t>Klicka här för att lägga till rubrik</a:t>
            </a:r>
            <a:endParaRPr lang="sv-SE" dirty="0"/>
          </a:p>
        </p:txBody>
      </p:sp>
      <p:sp>
        <p:nvSpPr>
          <p:cNvPr id="9" name="Platshållare för innehåll 2"/>
          <p:cNvSpPr>
            <a:spLocks noGrp="1"/>
          </p:cNvSpPr>
          <p:nvPr>
            <p:ph idx="10" hasCustomPrompt="1"/>
          </p:nvPr>
        </p:nvSpPr>
        <p:spPr>
          <a:xfrm>
            <a:off x="3523786" y="2506662"/>
            <a:ext cx="8162692" cy="3816079"/>
          </a:xfrm>
        </p:spPr>
        <p:txBody>
          <a:bodyPr anchor="t" anchorCtr="0">
            <a:noAutofit/>
          </a:bodyPr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sv-SE" dirty="0" smtClean="0"/>
              <a:t>Klicka här för att lägga till innehåll</a:t>
            </a:r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  <p:sp>
        <p:nvSpPr>
          <p:cNvPr id="10" name="textruta 9"/>
          <p:cNvSpPr txBox="1"/>
          <p:nvPr/>
        </p:nvSpPr>
        <p:spPr>
          <a:xfrm>
            <a:off x="10383643" y="6418011"/>
            <a:ext cx="337696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200" b="0" dirty="0" smtClean="0">
                <a:solidFill>
                  <a:srgbClr val="FF0000"/>
                </a:solidFill>
              </a:rPr>
              <a:t>regionvastmanland.se</a:t>
            </a:r>
            <a:endParaRPr lang="sv-SE" sz="1200" b="0" baseline="0" dirty="0" smtClean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47610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os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ubrik 2"/>
          <p:cNvSpPr>
            <a:spLocks noGrp="1"/>
          </p:cNvSpPr>
          <p:nvPr>
            <p:ph type="title" hasCustomPrompt="1"/>
          </p:nvPr>
        </p:nvSpPr>
        <p:spPr>
          <a:xfrm>
            <a:off x="3523786" y="1260089"/>
            <a:ext cx="8162692" cy="1156552"/>
          </a:xfrm>
        </p:spPr>
        <p:txBody>
          <a:bodyPr anchor="b"/>
          <a:lstStyle>
            <a:lvl1pPr>
              <a:lnSpc>
                <a:spcPct val="80000"/>
              </a:lnSpc>
              <a:defRPr/>
            </a:lvl1pPr>
          </a:lstStyle>
          <a:p>
            <a:r>
              <a:rPr lang="sv-SE" dirty="0" smtClean="0"/>
              <a:t>Klicka här för att lägga till rubrik</a:t>
            </a:r>
            <a:endParaRPr lang="sv-SE" dirty="0"/>
          </a:p>
        </p:txBody>
      </p:sp>
      <p:sp>
        <p:nvSpPr>
          <p:cNvPr id="9" name="Platshållare för innehåll 2"/>
          <p:cNvSpPr>
            <a:spLocks noGrp="1"/>
          </p:cNvSpPr>
          <p:nvPr>
            <p:ph idx="10" hasCustomPrompt="1"/>
          </p:nvPr>
        </p:nvSpPr>
        <p:spPr>
          <a:xfrm>
            <a:off x="3523786" y="2506662"/>
            <a:ext cx="8162692" cy="3816079"/>
          </a:xfrm>
        </p:spPr>
        <p:txBody>
          <a:bodyPr anchor="t" anchorCtr="0">
            <a:noAutofit/>
          </a:bodyPr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sv-SE" dirty="0" smtClean="0"/>
              <a:t>Klicka här för att lägga till innehåll</a:t>
            </a:r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  <p:sp>
        <p:nvSpPr>
          <p:cNvPr id="10" name="textruta 9"/>
          <p:cNvSpPr txBox="1"/>
          <p:nvPr/>
        </p:nvSpPr>
        <p:spPr>
          <a:xfrm>
            <a:off x="10383643" y="6418011"/>
            <a:ext cx="337696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200" b="0" dirty="0" smtClean="0">
                <a:solidFill>
                  <a:srgbClr val="FF0000"/>
                </a:solidFill>
              </a:rPr>
              <a:t>regionvastmanland.se</a:t>
            </a:r>
            <a:endParaRPr lang="sv-SE" sz="1200" b="0" baseline="0" dirty="0" smtClean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36739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jänsteperson allmä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ubrik 2"/>
          <p:cNvSpPr>
            <a:spLocks noGrp="1"/>
          </p:cNvSpPr>
          <p:nvPr>
            <p:ph type="title" hasCustomPrompt="1"/>
          </p:nvPr>
        </p:nvSpPr>
        <p:spPr>
          <a:xfrm>
            <a:off x="3523786" y="1260089"/>
            <a:ext cx="8162692" cy="1156552"/>
          </a:xfrm>
        </p:spPr>
        <p:txBody>
          <a:bodyPr anchor="b"/>
          <a:lstStyle>
            <a:lvl1pPr>
              <a:lnSpc>
                <a:spcPct val="80000"/>
              </a:lnSpc>
              <a:defRPr/>
            </a:lvl1pPr>
          </a:lstStyle>
          <a:p>
            <a:r>
              <a:rPr lang="sv-SE" dirty="0" smtClean="0"/>
              <a:t>Klicka här för att lägga till rubrik</a:t>
            </a:r>
            <a:endParaRPr lang="sv-SE" dirty="0"/>
          </a:p>
        </p:txBody>
      </p:sp>
      <p:sp>
        <p:nvSpPr>
          <p:cNvPr id="9" name="Platshållare för innehåll 2"/>
          <p:cNvSpPr>
            <a:spLocks noGrp="1"/>
          </p:cNvSpPr>
          <p:nvPr>
            <p:ph idx="10" hasCustomPrompt="1"/>
          </p:nvPr>
        </p:nvSpPr>
        <p:spPr>
          <a:xfrm>
            <a:off x="3523786" y="2506662"/>
            <a:ext cx="8162692" cy="3816079"/>
          </a:xfrm>
        </p:spPr>
        <p:txBody>
          <a:bodyPr anchor="t" anchorCtr="0">
            <a:noAutofit/>
          </a:bodyPr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sv-SE" dirty="0" smtClean="0"/>
              <a:t>Klicka här för att lägga till innehåll</a:t>
            </a:r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  <p:sp>
        <p:nvSpPr>
          <p:cNvPr id="10" name="textruta 9"/>
          <p:cNvSpPr txBox="1"/>
          <p:nvPr/>
        </p:nvSpPr>
        <p:spPr>
          <a:xfrm>
            <a:off x="10383643" y="6418011"/>
            <a:ext cx="337696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200" b="0" dirty="0" smtClean="0">
                <a:solidFill>
                  <a:srgbClr val="FF0000"/>
                </a:solidFill>
              </a:rPr>
              <a:t>regionvastmanland.se</a:t>
            </a:r>
            <a:endParaRPr lang="sv-SE" sz="1200" b="0" baseline="0" dirty="0" smtClean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84962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juksköterska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ubrik 2"/>
          <p:cNvSpPr>
            <a:spLocks noGrp="1"/>
          </p:cNvSpPr>
          <p:nvPr>
            <p:ph type="title" hasCustomPrompt="1"/>
          </p:nvPr>
        </p:nvSpPr>
        <p:spPr>
          <a:xfrm>
            <a:off x="3523786" y="1260089"/>
            <a:ext cx="8162692" cy="1156552"/>
          </a:xfrm>
        </p:spPr>
        <p:txBody>
          <a:bodyPr anchor="b"/>
          <a:lstStyle>
            <a:lvl1pPr>
              <a:lnSpc>
                <a:spcPct val="80000"/>
              </a:lnSpc>
              <a:defRPr/>
            </a:lvl1pPr>
          </a:lstStyle>
          <a:p>
            <a:r>
              <a:rPr lang="sv-SE" dirty="0" smtClean="0"/>
              <a:t>Klicka här för att lägga till rubrik</a:t>
            </a:r>
            <a:endParaRPr lang="sv-SE" dirty="0"/>
          </a:p>
        </p:txBody>
      </p:sp>
      <p:sp>
        <p:nvSpPr>
          <p:cNvPr id="9" name="Platshållare för innehåll 2"/>
          <p:cNvSpPr>
            <a:spLocks noGrp="1"/>
          </p:cNvSpPr>
          <p:nvPr>
            <p:ph idx="10" hasCustomPrompt="1"/>
          </p:nvPr>
        </p:nvSpPr>
        <p:spPr>
          <a:xfrm>
            <a:off x="3523786" y="2506662"/>
            <a:ext cx="8162692" cy="3816079"/>
          </a:xfrm>
        </p:spPr>
        <p:txBody>
          <a:bodyPr anchor="t" anchorCtr="0">
            <a:noAutofit/>
          </a:bodyPr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sv-SE" dirty="0" smtClean="0"/>
              <a:t>Klicka här för att lägga till innehåll</a:t>
            </a:r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  <p:sp>
        <p:nvSpPr>
          <p:cNvPr id="10" name="textruta 9"/>
          <p:cNvSpPr txBox="1"/>
          <p:nvPr/>
        </p:nvSpPr>
        <p:spPr>
          <a:xfrm>
            <a:off x="10383643" y="6418011"/>
            <a:ext cx="337696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200" b="0" dirty="0" smtClean="0">
                <a:solidFill>
                  <a:srgbClr val="FF0000"/>
                </a:solidFill>
              </a:rPr>
              <a:t>regionvastmanland.se</a:t>
            </a:r>
            <a:endParaRPr lang="sv-SE" sz="1200" b="0" baseline="0" dirty="0" smtClean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56474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 hasCustomPrompt="1"/>
          </p:nvPr>
        </p:nvSpPr>
        <p:spPr>
          <a:xfrm>
            <a:off x="1524000" y="1210922"/>
            <a:ext cx="9144000" cy="4190334"/>
          </a:xfrm>
        </p:spPr>
        <p:txBody>
          <a:bodyPr anchor="ctr">
            <a:normAutofit/>
          </a:bodyPr>
          <a:lstStyle>
            <a:lvl1pPr algn="ctr">
              <a:lnSpc>
                <a:spcPct val="80000"/>
              </a:lnSpc>
              <a:defRPr sz="3600" b="0">
                <a:solidFill>
                  <a:schemeClr val="tx1"/>
                </a:solidFill>
              </a:defRPr>
            </a:lvl1pPr>
          </a:lstStyle>
          <a:p>
            <a:r>
              <a:rPr lang="sv-SE" dirty="0" smtClean="0"/>
              <a:t>Klicka här för att lägga till rubrik</a:t>
            </a:r>
            <a:endParaRPr lang="sv-SE" dirty="0"/>
          </a:p>
        </p:txBody>
      </p:sp>
      <p:sp>
        <p:nvSpPr>
          <p:cNvPr id="15" name="Platshållare för text 5"/>
          <p:cNvSpPr>
            <a:spLocks noGrp="1"/>
          </p:cNvSpPr>
          <p:nvPr>
            <p:ph type="body" sz="quarter" idx="11" hasCustomPrompt="1"/>
          </p:nvPr>
        </p:nvSpPr>
        <p:spPr>
          <a:xfrm>
            <a:off x="202580" y="233674"/>
            <a:ext cx="4426415" cy="201224"/>
          </a:xfrm>
        </p:spPr>
        <p:txBody>
          <a:bodyPr>
            <a:noAutofit/>
          </a:bodyPr>
          <a:lstStyle>
            <a:lvl1pPr marL="0" indent="0" algn="l">
              <a:buNone/>
              <a:defRPr sz="1200" b="1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sv-SE" dirty="0" smtClean="0"/>
              <a:t>Förnamn Efternamn</a:t>
            </a:r>
          </a:p>
        </p:txBody>
      </p:sp>
      <p:sp>
        <p:nvSpPr>
          <p:cNvPr id="16" name="Platshållare för text 5"/>
          <p:cNvSpPr>
            <a:spLocks noGrp="1"/>
          </p:cNvSpPr>
          <p:nvPr>
            <p:ph type="body" sz="quarter" idx="12" hasCustomPrompt="1"/>
          </p:nvPr>
        </p:nvSpPr>
        <p:spPr>
          <a:xfrm>
            <a:off x="202580" y="409784"/>
            <a:ext cx="4426415" cy="201224"/>
          </a:xfrm>
        </p:spPr>
        <p:txBody>
          <a:bodyPr>
            <a:noAutofit/>
          </a:bodyPr>
          <a:lstStyle>
            <a:lvl1pPr marL="0" indent="0" algn="l">
              <a:buNone/>
              <a:defRPr sz="1200" b="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sv-SE" dirty="0" smtClean="0"/>
              <a:t>Titel</a:t>
            </a:r>
          </a:p>
        </p:txBody>
      </p:sp>
      <p:sp>
        <p:nvSpPr>
          <p:cNvPr id="17" name="Platshållare för text 5"/>
          <p:cNvSpPr>
            <a:spLocks noGrp="1"/>
          </p:cNvSpPr>
          <p:nvPr>
            <p:ph type="body" sz="quarter" idx="13" hasCustomPrompt="1"/>
          </p:nvPr>
        </p:nvSpPr>
        <p:spPr>
          <a:xfrm>
            <a:off x="202580" y="802488"/>
            <a:ext cx="4426415" cy="201224"/>
          </a:xfrm>
        </p:spPr>
        <p:txBody>
          <a:bodyPr>
            <a:noAutofit/>
          </a:bodyPr>
          <a:lstStyle>
            <a:lvl1pPr marL="0" indent="0" algn="l">
              <a:buNone/>
              <a:defRPr sz="1200" b="1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sv-SE" dirty="0" smtClean="0"/>
              <a:t>Enhet</a:t>
            </a:r>
          </a:p>
        </p:txBody>
      </p:sp>
    </p:spTree>
    <p:extLst>
      <p:ext uri="{BB962C8B-B14F-4D97-AF65-F5344CB8AC3E}">
        <p14:creationId xmlns:p14="http://schemas.microsoft.com/office/powerpoint/2010/main" val="20635130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Anpassad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1996069" y="1393902"/>
            <a:ext cx="8162692" cy="1022738"/>
          </a:xfrm>
        </p:spPr>
        <p:txBody>
          <a:bodyPr anchor="b">
            <a:normAutofit/>
          </a:bodyPr>
          <a:lstStyle>
            <a:lvl1pPr>
              <a:lnSpc>
                <a:spcPct val="80000"/>
              </a:lnSpc>
              <a:defRPr sz="3600"/>
            </a:lvl1pPr>
          </a:lstStyle>
          <a:p>
            <a:r>
              <a:rPr lang="sv-SE" dirty="0" smtClean="0"/>
              <a:t>Klicka här för att lägga till rubrik</a:t>
            </a:r>
            <a:endParaRPr lang="sv-SE" dirty="0"/>
          </a:p>
        </p:txBody>
      </p:sp>
      <p:sp>
        <p:nvSpPr>
          <p:cNvPr id="5" name="Platshållare för innehåll 2"/>
          <p:cNvSpPr>
            <a:spLocks noGrp="1"/>
          </p:cNvSpPr>
          <p:nvPr>
            <p:ph idx="1" hasCustomPrompt="1"/>
          </p:nvPr>
        </p:nvSpPr>
        <p:spPr>
          <a:xfrm>
            <a:off x="1996069" y="2506662"/>
            <a:ext cx="8162692" cy="3972197"/>
          </a:xfrm>
        </p:spPr>
        <p:txBody>
          <a:bodyPr anchor="t" anchorCtr="0">
            <a:noAutofit/>
          </a:bodyPr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sv-SE" dirty="0" smtClean="0"/>
              <a:t>Klicka här för att lägga till innehåll</a:t>
            </a:r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347739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Anpassad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ubrik 1"/>
          <p:cNvSpPr>
            <a:spLocks noGrp="1"/>
          </p:cNvSpPr>
          <p:nvPr>
            <p:ph type="title" hasCustomPrompt="1"/>
          </p:nvPr>
        </p:nvSpPr>
        <p:spPr>
          <a:xfrm>
            <a:off x="1773044" y="1393902"/>
            <a:ext cx="9266663" cy="1022738"/>
          </a:xfrm>
        </p:spPr>
        <p:txBody>
          <a:bodyPr anchor="b">
            <a:normAutofit/>
          </a:bodyPr>
          <a:lstStyle>
            <a:lvl1pPr algn="ctr">
              <a:lnSpc>
                <a:spcPct val="80000"/>
              </a:lnSpc>
              <a:defRPr sz="3600"/>
            </a:lvl1pPr>
          </a:lstStyle>
          <a:p>
            <a:r>
              <a:rPr lang="sv-SE" dirty="0" smtClean="0"/>
              <a:t>Klicka här för att lägga till rubrik</a:t>
            </a:r>
            <a:endParaRPr lang="sv-SE" dirty="0"/>
          </a:p>
        </p:txBody>
      </p:sp>
      <p:sp>
        <p:nvSpPr>
          <p:cNvPr id="6" name="Platshållare för innehåll 2"/>
          <p:cNvSpPr>
            <a:spLocks noGrp="1"/>
          </p:cNvSpPr>
          <p:nvPr>
            <p:ph idx="1" hasCustomPrompt="1"/>
          </p:nvPr>
        </p:nvSpPr>
        <p:spPr>
          <a:xfrm>
            <a:off x="1773044" y="2506662"/>
            <a:ext cx="4516243" cy="4351338"/>
          </a:xfrm>
        </p:spPr>
        <p:txBody>
          <a:bodyPr anchor="t" anchorCtr="0">
            <a:noAutofit/>
          </a:bodyPr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sv-SE" dirty="0" smtClean="0"/>
              <a:t>Klicka här för att lägga till innehåll</a:t>
            </a:r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  <p:sp>
        <p:nvSpPr>
          <p:cNvPr id="7" name="Platshållare för innehåll 2"/>
          <p:cNvSpPr>
            <a:spLocks noGrp="1"/>
          </p:cNvSpPr>
          <p:nvPr>
            <p:ph idx="10" hasCustomPrompt="1"/>
          </p:nvPr>
        </p:nvSpPr>
        <p:spPr>
          <a:xfrm>
            <a:off x="6523464" y="2506662"/>
            <a:ext cx="4516243" cy="4351338"/>
          </a:xfrm>
        </p:spPr>
        <p:txBody>
          <a:bodyPr anchor="t" anchorCtr="0">
            <a:noAutofit/>
          </a:bodyPr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sv-SE" dirty="0" smtClean="0"/>
              <a:t>Klicka här för att lägga till innehåll</a:t>
            </a:r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1661799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om du vill redigera mall för underrubrikformat</a:t>
            </a:r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v-SE" altLang="sv-S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907618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v-SE" altLang="sv-S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30572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ubrik +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1996069" y="1393902"/>
            <a:ext cx="8162692" cy="1022738"/>
          </a:xfrm>
        </p:spPr>
        <p:txBody>
          <a:bodyPr anchor="b">
            <a:normAutofit/>
          </a:bodyPr>
          <a:lstStyle>
            <a:lvl1pPr>
              <a:lnSpc>
                <a:spcPct val="80000"/>
              </a:lnSpc>
              <a:defRPr sz="3600"/>
            </a:lvl1pPr>
          </a:lstStyle>
          <a:p>
            <a:r>
              <a:rPr lang="sv-SE" dirty="0" smtClean="0"/>
              <a:t>Klicka här för att lägga till rubrik</a:t>
            </a:r>
            <a:endParaRPr lang="sv-SE" dirty="0"/>
          </a:p>
        </p:txBody>
      </p:sp>
      <p:sp>
        <p:nvSpPr>
          <p:cNvPr id="5" name="Platshållare för innehåll 2"/>
          <p:cNvSpPr>
            <a:spLocks noGrp="1"/>
          </p:cNvSpPr>
          <p:nvPr>
            <p:ph idx="1" hasCustomPrompt="1"/>
          </p:nvPr>
        </p:nvSpPr>
        <p:spPr>
          <a:xfrm>
            <a:off x="1996069" y="2506662"/>
            <a:ext cx="8162692" cy="2422177"/>
          </a:xfrm>
        </p:spPr>
        <p:txBody>
          <a:bodyPr anchor="t" anchorCtr="0">
            <a:noAutofit/>
          </a:bodyPr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sv-SE" dirty="0" smtClean="0"/>
              <a:t>Klicka här för att lägga till innehåll</a:t>
            </a:r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8156409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v-SE" altLang="sv-S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602375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384800" cy="4421188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6197600" y="1600200"/>
            <a:ext cx="5384800" cy="4421188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v-SE" altLang="sv-S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169503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40317" y="365126"/>
            <a:ext cx="10515600" cy="1325563"/>
          </a:xfrm>
        </p:spPr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840318" y="1681163"/>
            <a:ext cx="515831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840318" y="2505075"/>
            <a:ext cx="5158316" cy="3684588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7" name="Platshållare för sidfot 6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v-SE" altLang="sv-S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538424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v-SE" altLang="sv-S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410123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fot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v-SE" altLang="sv-S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207443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ext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v-SE" altLang="sv-S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016724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v-SE"/>
              <a:t>Klicka på ikonen för att lägga till en bild</a:t>
            </a:r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v-SE" altLang="sv-S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673404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v-SE" altLang="sv-S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101248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746750"/>
          </a:xfrm>
        </p:spPr>
        <p:txBody>
          <a:bodyPr vert="eaVert"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26400" cy="5746750"/>
          </a:xfrm>
        </p:spPr>
        <p:txBody>
          <a:bodyPr vert="eaVert"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v-SE" altLang="sv-S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948553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Inlednings si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717176" y="2506950"/>
            <a:ext cx="10775584" cy="567945"/>
          </a:xfrm>
        </p:spPr>
        <p:txBody>
          <a:bodyPr/>
          <a:lstStyle>
            <a:lvl1pPr algn="r">
              <a:defRPr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2964351" y="3133160"/>
            <a:ext cx="8534400" cy="596158"/>
          </a:xfrm>
        </p:spPr>
        <p:txBody>
          <a:bodyPr/>
          <a:lstStyle>
            <a:lvl1pPr marL="0" indent="0" algn="r">
              <a:buNone/>
              <a:defRPr>
                <a:solidFill>
                  <a:schemeClr val="tx1"/>
                </a:solidFill>
                <a:latin typeface="+mn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/>
              <a:t>Klicka här för att ändra format på underrubrik i bakgrunden</a:t>
            </a:r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fld id="{C5BE9FED-6BCE-4774-9D41-0D1E9F792696}" type="datetime4">
              <a:rPr lang="sv-SE">
                <a:solidFill>
                  <a:srgbClr val="00C0A9"/>
                </a:solidFill>
              </a:rPr>
              <a:pPr>
                <a:defRPr/>
              </a:pPr>
              <a:t>15 juni 2017</a:t>
            </a:fld>
            <a:endParaRPr lang="sv-SE">
              <a:solidFill>
                <a:srgbClr val="00C0A9"/>
              </a:solidFill>
            </a:endParaRPr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D7F405-FF0F-4630-B993-E3322515CF10}" type="slidenum">
              <a:rPr lang="sv-SE" altLang="sv-SE"/>
              <a:pPr>
                <a:defRPr/>
              </a:pPr>
              <a:t>‹#›</a:t>
            </a:fld>
            <a:endParaRPr lang="sv-SE" altLang="sv-SE"/>
          </a:p>
        </p:txBody>
      </p:sp>
    </p:spTree>
    <p:extLst>
      <p:ext uri="{BB962C8B-B14F-4D97-AF65-F5344CB8AC3E}">
        <p14:creationId xmlns:p14="http://schemas.microsoft.com/office/powerpoint/2010/main" val="16286737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Rubrik + Dubbelt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1773044" y="1393902"/>
            <a:ext cx="9266663" cy="1022738"/>
          </a:xfrm>
        </p:spPr>
        <p:txBody>
          <a:bodyPr anchor="b">
            <a:normAutofit/>
          </a:bodyPr>
          <a:lstStyle>
            <a:lvl1pPr algn="ctr">
              <a:lnSpc>
                <a:spcPct val="80000"/>
              </a:lnSpc>
              <a:defRPr sz="3600"/>
            </a:lvl1pPr>
          </a:lstStyle>
          <a:p>
            <a:r>
              <a:rPr lang="sv-SE" dirty="0" smtClean="0"/>
              <a:t>Klicka här för att lägga till rubrik</a:t>
            </a:r>
            <a:endParaRPr lang="sv-SE" dirty="0"/>
          </a:p>
        </p:txBody>
      </p:sp>
      <p:sp>
        <p:nvSpPr>
          <p:cNvPr id="5" name="Platshållare för innehåll 2"/>
          <p:cNvSpPr>
            <a:spLocks noGrp="1"/>
          </p:cNvSpPr>
          <p:nvPr>
            <p:ph idx="1" hasCustomPrompt="1"/>
          </p:nvPr>
        </p:nvSpPr>
        <p:spPr>
          <a:xfrm>
            <a:off x="1773044" y="2506662"/>
            <a:ext cx="4516243" cy="4351338"/>
          </a:xfrm>
        </p:spPr>
        <p:txBody>
          <a:bodyPr anchor="t" anchorCtr="0">
            <a:noAutofit/>
          </a:bodyPr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sv-SE" dirty="0" smtClean="0"/>
              <a:t>Klicka här för att lägga till innehåll</a:t>
            </a:r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  <p:sp>
        <p:nvSpPr>
          <p:cNvPr id="4" name="Platshållare för innehåll 2"/>
          <p:cNvSpPr>
            <a:spLocks noGrp="1"/>
          </p:cNvSpPr>
          <p:nvPr>
            <p:ph idx="10" hasCustomPrompt="1"/>
          </p:nvPr>
        </p:nvSpPr>
        <p:spPr>
          <a:xfrm>
            <a:off x="6523464" y="2506662"/>
            <a:ext cx="4516243" cy="4351338"/>
          </a:xfrm>
        </p:spPr>
        <p:txBody>
          <a:bodyPr anchor="t" anchorCtr="0">
            <a:noAutofit/>
          </a:bodyPr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sv-SE" dirty="0" smtClean="0"/>
              <a:t>Klicka här för att lägga till innehåll</a:t>
            </a:r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5720280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, enspalt, diagram hög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1350684" y="2451830"/>
            <a:ext cx="5774512" cy="356348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10" name="Platshållare för diagram 9"/>
          <p:cNvSpPr>
            <a:spLocks noGrp="1"/>
          </p:cNvSpPr>
          <p:nvPr>
            <p:ph type="chart" sz="quarter" idx="13"/>
          </p:nvPr>
        </p:nvSpPr>
        <p:spPr>
          <a:xfrm>
            <a:off x="7305304" y="2449365"/>
            <a:ext cx="4116917" cy="3564937"/>
          </a:xfrm>
        </p:spPr>
        <p:txBody>
          <a:bodyPr rtlCol="0">
            <a:noAutofit/>
          </a:bodyPr>
          <a:lstStyle/>
          <a:p>
            <a:pPr lvl="0"/>
            <a:r>
              <a:rPr lang="sv-SE" noProof="0"/>
              <a:t>Klicka på ikonen för att lägga till ett diagram</a:t>
            </a:r>
            <a:endParaRPr lang="sv-SE" noProof="0" dirty="0"/>
          </a:p>
        </p:txBody>
      </p:sp>
      <p:sp>
        <p:nvSpPr>
          <p:cNvPr id="5" name="Platshållare för datum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63EB94-E6A8-4C88-B52F-BE08CD3B9BD1}" type="datetime4">
              <a:rPr lang="sv-SE">
                <a:solidFill>
                  <a:srgbClr val="00C0A9"/>
                </a:solidFill>
              </a:rPr>
              <a:pPr>
                <a:defRPr/>
              </a:pPr>
              <a:t>15 juni 2017</a:t>
            </a:fld>
            <a:endParaRPr lang="sv-SE" dirty="0">
              <a:solidFill>
                <a:srgbClr val="00C0A9"/>
              </a:solidFill>
            </a:endParaRPr>
          </a:p>
        </p:txBody>
      </p:sp>
      <p:sp>
        <p:nvSpPr>
          <p:cNvPr id="6" name="Platshållare för sidfot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Platshållare för bildnumm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219B2C-DD81-4C4C-B1BD-2E666A171FE6}" type="slidenum">
              <a:rPr lang="sv-SE" altLang="sv-SE"/>
              <a:pPr>
                <a:defRPr/>
              </a:pPr>
              <a:t>‹#›</a:t>
            </a:fld>
            <a:endParaRPr lang="sv-SE" altLang="sv-SE"/>
          </a:p>
        </p:txBody>
      </p:sp>
    </p:spTree>
    <p:extLst>
      <p:ext uri="{BB962C8B-B14F-4D97-AF65-F5344CB8AC3E}">
        <p14:creationId xmlns:p14="http://schemas.microsoft.com/office/powerpoint/2010/main" val="19948231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, enspalt, bild vän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5960448" y="1287651"/>
            <a:ext cx="5790321" cy="881808"/>
          </a:xfrm>
        </p:spPr>
        <p:txBody>
          <a:bodyPr/>
          <a:lstStyle/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5974140" y="2451830"/>
            <a:ext cx="5774512" cy="2927692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11" name="Platshållare för bild 10"/>
          <p:cNvSpPr>
            <a:spLocks noGrp="1"/>
          </p:cNvSpPr>
          <p:nvPr>
            <p:ph type="pic" sz="quarter" idx="13"/>
          </p:nvPr>
        </p:nvSpPr>
        <p:spPr>
          <a:xfrm>
            <a:off x="1360769" y="1341439"/>
            <a:ext cx="4021667" cy="4002087"/>
          </a:xfrm>
        </p:spPr>
        <p:txBody>
          <a:bodyPr rtlCol="0">
            <a:noAutofit/>
          </a:bodyPr>
          <a:lstStyle/>
          <a:p>
            <a:pPr lvl="0"/>
            <a:r>
              <a:rPr lang="sv-SE" noProof="0"/>
              <a:t>Klicka på ikonen för att lägga till en bild</a:t>
            </a:r>
          </a:p>
        </p:txBody>
      </p:sp>
      <p:sp>
        <p:nvSpPr>
          <p:cNvPr id="5" name="Platshållare för datum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4B95AA-8A8B-4557-A981-7793480ECFCC}" type="datetime4">
              <a:rPr lang="sv-SE">
                <a:solidFill>
                  <a:srgbClr val="00C0A9"/>
                </a:solidFill>
              </a:rPr>
              <a:pPr>
                <a:defRPr/>
              </a:pPr>
              <a:t>15 juni 2017</a:t>
            </a:fld>
            <a:endParaRPr lang="sv-SE" dirty="0">
              <a:solidFill>
                <a:srgbClr val="00C0A9"/>
              </a:solidFill>
            </a:endParaRPr>
          </a:p>
        </p:txBody>
      </p:sp>
      <p:sp>
        <p:nvSpPr>
          <p:cNvPr id="6" name="Platshållare för sidfot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Platshållare för bildnumm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08393B-96E6-4EC6-8036-02EBC5DFA736}" type="slidenum">
              <a:rPr lang="sv-SE" altLang="sv-SE"/>
              <a:pPr>
                <a:defRPr/>
              </a:pPr>
              <a:t>‹#›</a:t>
            </a:fld>
            <a:endParaRPr lang="sv-SE" altLang="sv-SE"/>
          </a:p>
        </p:txBody>
      </p:sp>
    </p:spTree>
    <p:extLst>
      <p:ext uri="{BB962C8B-B14F-4D97-AF65-F5344CB8AC3E}">
        <p14:creationId xmlns:p14="http://schemas.microsoft.com/office/powerpoint/2010/main" val="41815356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, ensp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1350685" y="2451830"/>
            <a:ext cx="9501467" cy="356348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15A63B-0684-4811-A189-CADB18CCCDE0}" type="datetime4">
              <a:rPr lang="sv-SE">
                <a:solidFill>
                  <a:srgbClr val="00C0A9"/>
                </a:solidFill>
              </a:rPr>
              <a:pPr>
                <a:defRPr/>
              </a:pPr>
              <a:t>15 juni 2017</a:t>
            </a:fld>
            <a:endParaRPr lang="sv-SE" dirty="0">
              <a:solidFill>
                <a:srgbClr val="00C0A9"/>
              </a:solidFill>
            </a:endParaRPr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CC0619-7658-4FCB-9DFE-C3051DFBB8E2}" type="slidenum">
              <a:rPr lang="sv-SE" altLang="sv-SE"/>
              <a:pPr>
                <a:defRPr/>
              </a:pPr>
              <a:t>‹#›</a:t>
            </a:fld>
            <a:endParaRPr lang="sv-SE" altLang="sv-SE"/>
          </a:p>
        </p:txBody>
      </p:sp>
    </p:spTree>
    <p:extLst>
      <p:ext uri="{BB962C8B-B14F-4D97-AF65-F5344CB8AC3E}">
        <p14:creationId xmlns:p14="http://schemas.microsoft.com/office/powerpoint/2010/main" val="28173799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, enspalt, bild hög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350708" y="1287651"/>
            <a:ext cx="5790321" cy="881808"/>
          </a:xfrm>
        </p:spPr>
        <p:txBody>
          <a:bodyPr/>
          <a:lstStyle/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1350684" y="2451830"/>
            <a:ext cx="5774512" cy="2927692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11" name="Platshållare för bild 10"/>
          <p:cNvSpPr>
            <a:spLocks noGrp="1"/>
          </p:cNvSpPr>
          <p:nvPr>
            <p:ph type="pic" sz="quarter" idx="13"/>
          </p:nvPr>
        </p:nvSpPr>
        <p:spPr>
          <a:xfrm>
            <a:off x="7361767" y="1341439"/>
            <a:ext cx="4021667" cy="4002087"/>
          </a:xfrm>
        </p:spPr>
        <p:txBody>
          <a:bodyPr rtlCol="0">
            <a:noAutofit/>
          </a:bodyPr>
          <a:lstStyle/>
          <a:p>
            <a:pPr lvl="0"/>
            <a:r>
              <a:rPr lang="sv-SE" noProof="0"/>
              <a:t>Klicka på ikonen för att lägga till en bild</a:t>
            </a:r>
            <a:endParaRPr lang="sv-SE" noProof="0" dirty="0"/>
          </a:p>
        </p:txBody>
      </p:sp>
      <p:sp>
        <p:nvSpPr>
          <p:cNvPr id="5" name="Platshållare för datum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6EC93C-66A2-4B64-BD7E-ED309A36A9F3}" type="datetime4">
              <a:rPr lang="sv-SE">
                <a:solidFill>
                  <a:srgbClr val="00C0A9"/>
                </a:solidFill>
              </a:rPr>
              <a:pPr>
                <a:defRPr/>
              </a:pPr>
              <a:t>15 juni 2017</a:t>
            </a:fld>
            <a:endParaRPr lang="sv-SE" dirty="0">
              <a:solidFill>
                <a:srgbClr val="00C0A9"/>
              </a:solidFill>
            </a:endParaRPr>
          </a:p>
        </p:txBody>
      </p:sp>
      <p:sp>
        <p:nvSpPr>
          <p:cNvPr id="6" name="Platshållare för sidfot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Platshållare för bildnumm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6486A5-3616-46FF-8B9D-E1311265578E}" type="slidenum">
              <a:rPr lang="sv-SE" altLang="sv-SE"/>
              <a:pPr>
                <a:defRPr/>
              </a:pPr>
              <a:t>‹#›</a:t>
            </a:fld>
            <a:endParaRPr lang="sv-SE" altLang="sv-SE"/>
          </a:p>
        </p:txBody>
      </p:sp>
    </p:spTree>
    <p:extLst>
      <p:ext uri="{BB962C8B-B14F-4D97-AF65-F5344CB8AC3E}">
        <p14:creationId xmlns:p14="http://schemas.microsoft.com/office/powerpoint/2010/main" val="38968549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Inlednings si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717176" y="2506950"/>
            <a:ext cx="10775584" cy="567945"/>
          </a:xfrm>
        </p:spPr>
        <p:txBody>
          <a:bodyPr/>
          <a:lstStyle>
            <a:lvl1pPr algn="r">
              <a:defRPr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2964351" y="3133160"/>
            <a:ext cx="8534400" cy="596158"/>
          </a:xfrm>
        </p:spPr>
        <p:txBody>
          <a:bodyPr/>
          <a:lstStyle>
            <a:lvl1pPr marL="0" indent="0" algn="r">
              <a:buNone/>
              <a:defRPr>
                <a:solidFill>
                  <a:schemeClr val="tx1"/>
                </a:solidFill>
                <a:latin typeface="+mn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/>
              <a:t>Klicka här för att ändra format på underrubrik i bakgrunden</a:t>
            </a:r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fld id="{C5BE9FED-6BCE-4774-9D41-0D1E9F792696}" type="datetime4">
              <a:rPr lang="sv-SE">
                <a:solidFill>
                  <a:srgbClr val="00C0A9"/>
                </a:solidFill>
              </a:rPr>
              <a:pPr>
                <a:defRPr/>
              </a:pPr>
              <a:t>15 juni 2017</a:t>
            </a:fld>
            <a:endParaRPr lang="sv-SE">
              <a:solidFill>
                <a:srgbClr val="00C0A9"/>
              </a:solidFill>
            </a:endParaRPr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D7F405-FF0F-4630-B993-E3322515CF10}" type="slidenum">
              <a:rPr lang="sv-SE" altLang="sv-SE"/>
              <a:pPr>
                <a:defRPr/>
              </a:pPr>
              <a:t>‹#›</a:t>
            </a:fld>
            <a:endParaRPr lang="sv-SE" altLang="sv-SE"/>
          </a:p>
        </p:txBody>
      </p:sp>
    </p:spTree>
    <p:extLst>
      <p:ext uri="{BB962C8B-B14F-4D97-AF65-F5344CB8AC3E}">
        <p14:creationId xmlns:p14="http://schemas.microsoft.com/office/powerpoint/2010/main" val="22983492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, enspalt, diagram hög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1350684" y="2451830"/>
            <a:ext cx="5774512" cy="356348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10" name="Platshållare för diagram 9"/>
          <p:cNvSpPr>
            <a:spLocks noGrp="1"/>
          </p:cNvSpPr>
          <p:nvPr>
            <p:ph type="chart" sz="quarter" idx="13"/>
          </p:nvPr>
        </p:nvSpPr>
        <p:spPr>
          <a:xfrm>
            <a:off x="7305304" y="2449365"/>
            <a:ext cx="4116917" cy="3564937"/>
          </a:xfrm>
        </p:spPr>
        <p:txBody>
          <a:bodyPr rtlCol="0">
            <a:noAutofit/>
          </a:bodyPr>
          <a:lstStyle/>
          <a:p>
            <a:pPr lvl="0"/>
            <a:r>
              <a:rPr lang="sv-SE" noProof="0"/>
              <a:t>Klicka på ikonen för att lägga till ett diagram</a:t>
            </a:r>
            <a:endParaRPr lang="sv-SE" noProof="0" dirty="0"/>
          </a:p>
        </p:txBody>
      </p:sp>
      <p:sp>
        <p:nvSpPr>
          <p:cNvPr id="5" name="Platshållare för datum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63EB94-E6A8-4C88-B52F-BE08CD3B9BD1}" type="datetime4">
              <a:rPr lang="sv-SE">
                <a:solidFill>
                  <a:srgbClr val="00C0A9"/>
                </a:solidFill>
              </a:rPr>
              <a:pPr>
                <a:defRPr/>
              </a:pPr>
              <a:t>15 juni 2017</a:t>
            </a:fld>
            <a:endParaRPr lang="sv-SE" dirty="0">
              <a:solidFill>
                <a:srgbClr val="00C0A9"/>
              </a:solidFill>
            </a:endParaRPr>
          </a:p>
        </p:txBody>
      </p:sp>
      <p:sp>
        <p:nvSpPr>
          <p:cNvPr id="6" name="Platshållare för sidfot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Platshållare för bildnumm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219B2C-DD81-4C4C-B1BD-2E666A171FE6}" type="slidenum">
              <a:rPr lang="sv-SE" altLang="sv-SE"/>
              <a:pPr>
                <a:defRPr/>
              </a:pPr>
              <a:t>‹#›</a:t>
            </a:fld>
            <a:endParaRPr lang="sv-SE" altLang="sv-SE"/>
          </a:p>
        </p:txBody>
      </p:sp>
    </p:spTree>
    <p:extLst>
      <p:ext uri="{BB962C8B-B14F-4D97-AF65-F5344CB8AC3E}">
        <p14:creationId xmlns:p14="http://schemas.microsoft.com/office/powerpoint/2010/main" val="42872739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, enspalt, bild vän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5960448" y="1287651"/>
            <a:ext cx="5790321" cy="881808"/>
          </a:xfrm>
        </p:spPr>
        <p:txBody>
          <a:bodyPr/>
          <a:lstStyle/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5974140" y="2451830"/>
            <a:ext cx="5774512" cy="2927692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11" name="Platshållare för bild 10"/>
          <p:cNvSpPr>
            <a:spLocks noGrp="1"/>
          </p:cNvSpPr>
          <p:nvPr>
            <p:ph type="pic" sz="quarter" idx="13"/>
          </p:nvPr>
        </p:nvSpPr>
        <p:spPr>
          <a:xfrm>
            <a:off x="1360769" y="1341439"/>
            <a:ext cx="4021667" cy="4002087"/>
          </a:xfrm>
        </p:spPr>
        <p:txBody>
          <a:bodyPr rtlCol="0">
            <a:noAutofit/>
          </a:bodyPr>
          <a:lstStyle/>
          <a:p>
            <a:pPr lvl="0"/>
            <a:r>
              <a:rPr lang="sv-SE" noProof="0"/>
              <a:t>Klicka på ikonen för att lägga till en bild</a:t>
            </a:r>
          </a:p>
        </p:txBody>
      </p:sp>
      <p:sp>
        <p:nvSpPr>
          <p:cNvPr id="5" name="Platshållare för datum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4B95AA-8A8B-4557-A981-7793480ECFCC}" type="datetime4">
              <a:rPr lang="sv-SE">
                <a:solidFill>
                  <a:srgbClr val="00C0A9"/>
                </a:solidFill>
              </a:rPr>
              <a:pPr>
                <a:defRPr/>
              </a:pPr>
              <a:t>15 juni 2017</a:t>
            </a:fld>
            <a:endParaRPr lang="sv-SE" dirty="0">
              <a:solidFill>
                <a:srgbClr val="00C0A9"/>
              </a:solidFill>
            </a:endParaRPr>
          </a:p>
        </p:txBody>
      </p:sp>
      <p:sp>
        <p:nvSpPr>
          <p:cNvPr id="6" name="Platshållare för sidfot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Platshållare för bildnumm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08393B-96E6-4EC6-8036-02EBC5DFA736}" type="slidenum">
              <a:rPr lang="sv-SE" altLang="sv-SE"/>
              <a:pPr>
                <a:defRPr/>
              </a:pPr>
              <a:t>‹#›</a:t>
            </a:fld>
            <a:endParaRPr lang="sv-SE" altLang="sv-SE"/>
          </a:p>
        </p:txBody>
      </p:sp>
    </p:spTree>
    <p:extLst>
      <p:ext uri="{BB962C8B-B14F-4D97-AF65-F5344CB8AC3E}">
        <p14:creationId xmlns:p14="http://schemas.microsoft.com/office/powerpoint/2010/main" val="3482239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, ensp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1350685" y="2451830"/>
            <a:ext cx="9501467" cy="356348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15A63B-0684-4811-A189-CADB18CCCDE0}" type="datetime4">
              <a:rPr lang="sv-SE">
                <a:solidFill>
                  <a:srgbClr val="00C0A9"/>
                </a:solidFill>
              </a:rPr>
              <a:pPr>
                <a:defRPr/>
              </a:pPr>
              <a:t>15 juni 2017</a:t>
            </a:fld>
            <a:endParaRPr lang="sv-SE" dirty="0">
              <a:solidFill>
                <a:srgbClr val="00C0A9"/>
              </a:solidFill>
            </a:endParaRPr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CC0619-7658-4FCB-9DFE-C3051DFBB8E2}" type="slidenum">
              <a:rPr lang="sv-SE" altLang="sv-SE"/>
              <a:pPr>
                <a:defRPr/>
              </a:pPr>
              <a:t>‹#›</a:t>
            </a:fld>
            <a:endParaRPr lang="sv-SE" altLang="sv-SE"/>
          </a:p>
        </p:txBody>
      </p:sp>
    </p:spTree>
    <p:extLst>
      <p:ext uri="{BB962C8B-B14F-4D97-AF65-F5344CB8AC3E}">
        <p14:creationId xmlns:p14="http://schemas.microsoft.com/office/powerpoint/2010/main" val="41833798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, enspalt, bild hög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350708" y="1287651"/>
            <a:ext cx="5790321" cy="881808"/>
          </a:xfrm>
        </p:spPr>
        <p:txBody>
          <a:bodyPr/>
          <a:lstStyle/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1350684" y="2451830"/>
            <a:ext cx="5774512" cy="2927692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11" name="Platshållare för bild 10"/>
          <p:cNvSpPr>
            <a:spLocks noGrp="1"/>
          </p:cNvSpPr>
          <p:nvPr>
            <p:ph type="pic" sz="quarter" idx="13"/>
          </p:nvPr>
        </p:nvSpPr>
        <p:spPr>
          <a:xfrm>
            <a:off x="7361767" y="1341439"/>
            <a:ext cx="4021667" cy="4002087"/>
          </a:xfrm>
        </p:spPr>
        <p:txBody>
          <a:bodyPr rtlCol="0">
            <a:noAutofit/>
          </a:bodyPr>
          <a:lstStyle/>
          <a:p>
            <a:pPr lvl="0"/>
            <a:r>
              <a:rPr lang="sv-SE" noProof="0"/>
              <a:t>Klicka på ikonen för att lägga till en bild</a:t>
            </a:r>
            <a:endParaRPr lang="sv-SE" noProof="0" dirty="0"/>
          </a:p>
        </p:txBody>
      </p:sp>
      <p:sp>
        <p:nvSpPr>
          <p:cNvPr id="5" name="Platshållare för datum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6EC93C-66A2-4B64-BD7E-ED309A36A9F3}" type="datetime4">
              <a:rPr lang="sv-SE">
                <a:solidFill>
                  <a:srgbClr val="00C0A9"/>
                </a:solidFill>
              </a:rPr>
              <a:pPr>
                <a:defRPr/>
              </a:pPr>
              <a:t>15 juni 2017</a:t>
            </a:fld>
            <a:endParaRPr lang="sv-SE" dirty="0">
              <a:solidFill>
                <a:srgbClr val="00C0A9"/>
              </a:solidFill>
            </a:endParaRPr>
          </a:p>
        </p:txBody>
      </p:sp>
      <p:sp>
        <p:nvSpPr>
          <p:cNvPr id="6" name="Platshållare för sidfot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Platshållare för bildnumm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6486A5-3616-46FF-8B9D-E1311265578E}" type="slidenum">
              <a:rPr lang="sv-SE" altLang="sv-SE"/>
              <a:pPr>
                <a:defRPr/>
              </a:pPr>
              <a:t>‹#›</a:t>
            </a:fld>
            <a:endParaRPr lang="sv-SE" altLang="sv-SE"/>
          </a:p>
        </p:txBody>
      </p:sp>
    </p:spTree>
    <p:extLst>
      <p:ext uri="{BB962C8B-B14F-4D97-AF65-F5344CB8AC3E}">
        <p14:creationId xmlns:p14="http://schemas.microsoft.com/office/powerpoint/2010/main" val="23910554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sv-SE" smtClean="0"/>
              <a:t>Klicka här för att ändra format på underrubrik i bakgrunden</a:t>
            </a:r>
            <a:endParaRPr lang="sv-SE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 altLang="sv-SE">
              <a:solidFill>
                <a:srgbClr val="2626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62795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 hasCustomPrompt="1"/>
          </p:nvPr>
        </p:nvSpPr>
        <p:spPr>
          <a:xfrm>
            <a:off x="1524000" y="1210922"/>
            <a:ext cx="9144000" cy="4190334"/>
          </a:xfrm>
        </p:spPr>
        <p:txBody>
          <a:bodyPr anchor="ctr">
            <a:normAutofit/>
          </a:bodyPr>
          <a:lstStyle>
            <a:lvl1pPr algn="ctr">
              <a:lnSpc>
                <a:spcPct val="80000"/>
              </a:lnSpc>
              <a:defRPr sz="3600" b="0">
                <a:solidFill>
                  <a:schemeClr val="tx1"/>
                </a:solidFill>
              </a:defRPr>
            </a:lvl1pPr>
          </a:lstStyle>
          <a:p>
            <a:r>
              <a:rPr lang="sv-SE" dirty="0" smtClean="0"/>
              <a:t>Klicka här för att lägga till rubrik</a:t>
            </a:r>
            <a:endParaRPr lang="sv-SE" dirty="0"/>
          </a:p>
        </p:txBody>
      </p:sp>
      <p:sp>
        <p:nvSpPr>
          <p:cNvPr id="15" name="Platshållare för text 5"/>
          <p:cNvSpPr>
            <a:spLocks noGrp="1"/>
          </p:cNvSpPr>
          <p:nvPr>
            <p:ph type="body" sz="quarter" idx="11" hasCustomPrompt="1"/>
          </p:nvPr>
        </p:nvSpPr>
        <p:spPr>
          <a:xfrm>
            <a:off x="202580" y="233674"/>
            <a:ext cx="4426415" cy="201224"/>
          </a:xfrm>
        </p:spPr>
        <p:txBody>
          <a:bodyPr>
            <a:noAutofit/>
          </a:bodyPr>
          <a:lstStyle>
            <a:lvl1pPr marL="0" indent="0" algn="l">
              <a:buNone/>
              <a:defRPr sz="1200" b="1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sv-SE" dirty="0" smtClean="0"/>
              <a:t>Förnamn Efternamn</a:t>
            </a:r>
          </a:p>
        </p:txBody>
      </p:sp>
      <p:sp>
        <p:nvSpPr>
          <p:cNvPr id="16" name="Platshållare för text 5"/>
          <p:cNvSpPr>
            <a:spLocks noGrp="1"/>
          </p:cNvSpPr>
          <p:nvPr>
            <p:ph type="body" sz="quarter" idx="12" hasCustomPrompt="1"/>
          </p:nvPr>
        </p:nvSpPr>
        <p:spPr>
          <a:xfrm>
            <a:off x="202580" y="409784"/>
            <a:ext cx="4426415" cy="201224"/>
          </a:xfrm>
        </p:spPr>
        <p:txBody>
          <a:bodyPr>
            <a:noAutofit/>
          </a:bodyPr>
          <a:lstStyle>
            <a:lvl1pPr marL="0" indent="0" algn="l">
              <a:buNone/>
              <a:defRPr sz="1200" b="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sv-SE" dirty="0" smtClean="0"/>
              <a:t>Titel</a:t>
            </a:r>
          </a:p>
        </p:txBody>
      </p:sp>
      <p:sp>
        <p:nvSpPr>
          <p:cNvPr id="17" name="Platshållare för text 5"/>
          <p:cNvSpPr>
            <a:spLocks noGrp="1"/>
          </p:cNvSpPr>
          <p:nvPr>
            <p:ph type="body" sz="quarter" idx="13" hasCustomPrompt="1"/>
          </p:nvPr>
        </p:nvSpPr>
        <p:spPr>
          <a:xfrm>
            <a:off x="202580" y="802488"/>
            <a:ext cx="4426415" cy="201224"/>
          </a:xfrm>
        </p:spPr>
        <p:txBody>
          <a:bodyPr>
            <a:noAutofit/>
          </a:bodyPr>
          <a:lstStyle>
            <a:lvl1pPr marL="0" indent="0" algn="l">
              <a:buNone/>
              <a:defRPr sz="1200" b="1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sv-SE" dirty="0" smtClean="0"/>
              <a:t>Enhet</a:t>
            </a:r>
          </a:p>
        </p:txBody>
      </p:sp>
      <p:sp>
        <p:nvSpPr>
          <p:cNvPr id="6" name="textruta 5"/>
          <p:cNvSpPr txBox="1"/>
          <p:nvPr/>
        </p:nvSpPr>
        <p:spPr>
          <a:xfrm>
            <a:off x="202580" y="933922"/>
            <a:ext cx="337696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200" b="0" dirty="0" smtClean="0">
                <a:solidFill>
                  <a:srgbClr val="FF0000"/>
                </a:solidFill>
              </a:rPr>
              <a:t>regionvastmanland.se</a:t>
            </a:r>
            <a:endParaRPr lang="sv-SE" sz="1200" b="0" baseline="0" dirty="0" smtClean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20596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Klicka här för att ändra format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09600" y="6019800"/>
            <a:ext cx="2540000" cy="457200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Times New Roman" charset="0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sv-SE" altLang="sv-SE" sz="2400">
              <a:solidFill>
                <a:srgbClr val="262626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 altLang="sv-SE">
              <a:solidFill>
                <a:srgbClr val="262626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09600" y="6248400"/>
            <a:ext cx="25400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8D7D1F5-DE41-402C-BB18-7E147F604505}" type="slidenum">
              <a:rPr lang="sv-SE" altLang="sv-SE" sz="2400">
                <a:solidFill>
                  <a:srgbClr val="262626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sv-SE" altLang="sv-SE" sz="2400">
              <a:solidFill>
                <a:srgbClr val="262626"/>
              </a:solidFill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727531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09600" y="6019800"/>
            <a:ext cx="2540000" cy="457200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Times New Roman" charset="0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sv-SE" altLang="sv-SE" sz="2400">
              <a:solidFill>
                <a:srgbClr val="262626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 altLang="sv-SE">
              <a:solidFill>
                <a:srgbClr val="262626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09600" y="6248400"/>
            <a:ext cx="25400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EED77D0-072E-45CA-933A-A8CF630F863E}" type="slidenum">
              <a:rPr lang="sv-SE" altLang="sv-SE" sz="2400">
                <a:solidFill>
                  <a:srgbClr val="262626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sv-SE" altLang="sv-SE" sz="2400">
              <a:solidFill>
                <a:srgbClr val="262626"/>
              </a:solidFill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458551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914400" y="1676400"/>
            <a:ext cx="5080000" cy="4038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6197600" y="1676400"/>
            <a:ext cx="5080000" cy="4038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09600" y="6019800"/>
            <a:ext cx="2540000" cy="457200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Times New Roman" charset="0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sv-SE" altLang="sv-SE" sz="2400">
              <a:solidFill>
                <a:srgbClr val="262626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 altLang="sv-SE">
              <a:solidFill>
                <a:srgbClr val="262626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09600" y="6248400"/>
            <a:ext cx="25400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ABCE959-5047-473B-BAA4-151FB8C7CA81}" type="slidenum">
              <a:rPr lang="sv-SE" altLang="sv-SE" sz="2400">
                <a:solidFill>
                  <a:srgbClr val="262626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sv-SE" altLang="sv-SE" sz="2400">
              <a:solidFill>
                <a:srgbClr val="262626"/>
              </a:solidFill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630878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09600" y="6019800"/>
            <a:ext cx="2540000" cy="457200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Times New Roman" charset="0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sv-SE" altLang="sv-SE" sz="2400">
              <a:solidFill>
                <a:srgbClr val="262626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 altLang="sv-SE">
              <a:solidFill>
                <a:srgbClr val="262626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09600" y="6248400"/>
            <a:ext cx="25400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17EE5F6-19B4-4508-ABA2-1FEEC0E57B82}" type="slidenum">
              <a:rPr lang="sv-SE" altLang="sv-SE" sz="2400">
                <a:solidFill>
                  <a:srgbClr val="262626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sv-SE" altLang="sv-SE" sz="2400">
              <a:solidFill>
                <a:srgbClr val="262626"/>
              </a:solidFill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871434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09600" y="6019800"/>
            <a:ext cx="2540000" cy="457200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Times New Roman" charset="0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sv-SE" altLang="sv-SE" sz="2400">
              <a:solidFill>
                <a:srgbClr val="262626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 altLang="sv-SE">
              <a:solidFill>
                <a:srgbClr val="262626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09600" y="6248400"/>
            <a:ext cx="25400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606FFA0-04FC-4B04-93F2-9A4F4063836E}" type="slidenum">
              <a:rPr lang="sv-SE" altLang="sv-SE" sz="2400">
                <a:solidFill>
                  <a:srgbClr val="262626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sv-SE" altLang="sv-SE" sz="2400">
              <a:solidFill>
                <a:srgbClr val="262626"/>
              </a:solidFill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0577714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09600" y="6019800"/>
            <a:ext cx="2540000" cy="457200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Times New Roman" charset="0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sv-SE" altLang="sv-SE" sz="2400">
              <a:solidFill>
                <a:srgbClr val="262626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 altLang="sv-SE">
              <a:solidFill>
                <a:srgbClr val="262626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09600" y="6248400"/>
            <a:ext cx="25400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9D763F8-EEFB-4A2C-8A43-10F66902E9B9}" type="slidenum">
              <a:rPr lang="sv-SE" altLang="sv-SE" sz="2400">
                <a:solidFill>
                  <a:srgbClr val="262626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sv-SE" altLang="sv-SE" sz="2400">
              <a:solidFill>
                <a:srgbClr val="262626"/>
              </a:solidFill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6300140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09600" y="6019800"/>
            <a:ext cx="2540000" cy="457200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Times New Roman" charset="0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sv-SE" altLang="sv-SE" sz="2400">
              <a:solidFill>
                <a:srgbClr val="262626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 altLang="sv-SE">
              <a:solidFill>
                <a:srgbClr val="262626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09600" y="6248400"/>
            <a:ext cx="25400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2D8A099-B3FE-4858-9871-667298C6BD6E}" type="slidenum">
              <a:rPr lang="sv-SE" altLang="sv-SE" sz="2400">
                <a:solidFill>
                  <a:srgbClr val="262626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sv-SE" altLang="sv-SE" sz="2400">
              <a:solidFill>
                <a:srgbClr val="262626"/>
              </a:solidFill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0938245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sv-SE" noProof="0" smtClean="0"/>
              <a:t>Klicka på ikonen för att lägga till en bild</a:t>
            </a:r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09600" y="6019800"/>
            <a:ext cx="2540000" cy="457200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Times New Roman" charset="0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sv-SE" altLang="sv-SE" sz="2400">
              <a:solidFill>
                <a:srgbClr val="262626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 altLang="sv-SE">
              <a:solidFill>
                <a:srgbClr val="262626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09600" y="6248400"/>
            <a:ext cx="25400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2932CD1-D431-42DE-A8C2-F1AB67D0A12B}" type="slidenum">
              <a:rPr lang="sv-SE" altLang="sv-SE" sz="2400">
                <a:solidFill>
                  <a:srgbClr val="262626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sv-SE" altLang="sv-SE" sz="2400">
              <a:solidFill>
                <a:srgbClr val="262626"/>
              </a:solidFill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7996068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09600" y="6019800"/>
            <a:ext cx="2540000" cy="457200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Times New Roman" charset="0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sv-SE" altLang="sv-SE" sz="2400">
              <a:solidFill>
                <a:srgbClr val="262626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 altLang="sv-SE">
              <a:solidFill>
                <a:srgbClr val="262626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09600" y="6248400"/>
            <a:ext cx="25400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FCE8294-B126-4C21-9973-3F75FE624D19}" type="slidenum">
              <a:rPr lang="sv-SE" altLang="sv-SE" sz="2400">
                <a:solidFill>
                  <a:srgbClr val="262626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sv-SE" altLang="sv-SE" sz="2400">
              <a:solidFill>
                <a:srgbClr val="262626"/>
              </a:solidFill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2469178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8686800" y="228600"/>
            <a:ext cx="2590800" cy="5486400"/>
          </a:xfrm>
        </p:spPr>
        <p:txBody>
          <a:bodyPr vert="eaVert"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914400" y="228600"/>
            <a:ext cx="7569200" cy="5486400"/>
          </a:xfrm>
        </p:spPr>
        <p:txBody>
          <a:bodyPr vert="eaVert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09600" y="6019800"/>
            <a:ext cx="2540000" cy="457200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Times New Roman" charset="0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sv-SE" altLang="sv-SE" sz="2400">
              <a:solidFill>
                <a:srgbClr val="262626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 altLang="sv-SE">
              <a:solidFill>
                <a:srgbClr val="262626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09600" y="6248400"/>
            <a:ext cx="25400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D3E2D71-07BD-4B03-A1FF-A2BFE0E05981}" type="slidenum">
              <a:rPr lang="sv-SE" altLang="sv-SE" sz="2400">
                <a:solidFill>
                  <a:srgbClr val="262626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sv-SE" altLang="sv-SE" sz="2400">
              <a:solidFill>
                <a:srgbClr val="262626"/>
              </a:solidFill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23313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Undersköterska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ubrik 2"/>
          <p:cNvSpPr>
            <a:spLocks noGrp="1"/>
          </p:cNvSpPr>
          <p:nvPr>
            <p:ph type="title" hasCustomPrompt="1"/>
          </p:nvPr>
        </p:nvSpPr>
        <p:spPr>
          <a:xfrm>
            <a:off x="3523786" y="1260089"/>
            <a:ext cx="8162692" cy="1156552"/>
          </a:xfrm>
        </p:spPr>
        <p:txBody>
          <a:bodyPr anchor="b"/>
          <a:lstStyle>
            <a:lvl1pPr>
              <a:lnSpc>
                <a:spcPct val="80000"/>
              </a:lnSpc>
              <a:defRPr/>
            </a:lvl1pPr>
          </a:lstStyle>
          <a:p>
            <a:r>
              <a:rPr lang="sv-SE" dirty="0" smtClean="0"/>
              <a:t>Klicka här för att lägga till rubrik</a:t>
            </a:r>
            <a:endParaRPr lang="sv-SE" dirty="0"/>
          </a:p>
        </p:txBody>
      </p:sp>
      <p:sp>
        <p:nvSpPr>
          <p:cNvPr id="6" name="Platshållare för innehåll 2"/>
          <p:cNvSpPr>
            <a:spLocks noGrp="1"/>
          </p:cNvSpPr>
          <p:nvPr>
            <p:ph idx="10" hasCustomPrompt="1"/>
          </p:nvPr>
        </p:nvSpPr>
        <p:spPr>
          <a:xfrm>
            <a:off x="3523786" y="2506662"/>
            <a:ext cx="8162692" cy="3816079"/>
          </a:xfrm>
        </p:spPr>
        <p:txBody>
          <a:bodyPr anchor="t" anchorCtr="0">
            <a:noAutofit/>
          </a:bodyPr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sv-SE" dirty="0" smtClean="0"/>
              <a:t>Klicka här för att lägga till innehåll</a:t>
            </a:r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  <p:sp>
        <p:nvSpPr>
          <p:cNvPr id="7" name="textruta 6"/>
          <p:cNvSpPr txBox="1"/>
          <p:nvPr/>
        </p:nvSpPr>
        <p:spPr>
          <a:xfrm>
            <a:off x="10383643" y="6418011"/>
            <a:ext cx="337696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200" b="0" dirty="0" smtClean="0">
                <a:solidFill>
                  <a:srgbClr val="FF0000"/>
                </a:solidFill>
              </a:rPr>
              <a:t>regionvastmanland.se</a:t>
            </a:r>
            <a:endParaRPr lang="sv-SE" sz="1200" b="0" baseline="0" dirty="0" smtClean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08077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Rubrik och tabe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914400" y="228600"/>
            <a:ext cx="10363200" cy="1143000"/>
          </a:xfrm>
        </p:spPr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abell 2"/>
          <p:cNvSpPr>
            <a:spLocks noGrp="1"/>
          </p:cNvSpPr>
          <p:nvPr>
            <p:ph type="tbl" idx="1"/>
          </p:nvPr>
        </p:nvSpPr>
        <p:spPr>
          <a:xfrm>
            <a:off x="914400" y="1676400"/>
            <a:ext cx="10363200" cy="4038600"/>
          </a:xfrm>
        </p:spPr>
        <p:txBody>
          <a:bodyPr/>
          <a:lstStyle/>
          <a:p>
            <a:pPr lvl="0"/>
            <a:r>
              <a:rPr lang="sv-SE" noProof="0" smtClean="0"/>
              <a:t>Klicka på ikonen för att lägga till en tabell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09600" y="6019800"/>
            <a:ext cx="2540000" cy="457200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Times New Roman" charset="0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sv-SE" altLang="sv-SE" sz="2400">
              <a:solidFill>
                <a:srgbClr val="262626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 altLang="sv-SE">
              <a:solidFill>
                <a:srgbClr val="262626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09600" y="6248400"/>
            <a:ext cx="25400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44F5522-8A35-4959-85D6-3DC1CAAC5C4F}" type="slidenum">
              <a:rPr lang="sv-SE" altLang="sv-SE" sz="2400">
                <a:solidFill>
                  <a:srgbClr val="262626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sv-SE" altLang="sv-SE" sz="2400">
              <a:solidFill>
                <a:srgbClr val="262626"/>
              </a:solidFill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2984812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hart" preserve="1">
  <p:cSld name="Rubrik, text och diagr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914400" y="228600"/>
            <a:ext cx="10363200" cy="1143000"/>
          </a:xfrm>
        </p:spPr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sz="half" idx="1"/>
          </p:nvPr>
        </p:nvSpPr>
        <p:spPr>
          <a:xfrm>
            <a:off x="914400" y="1676400"/>
            <a:ext cx="5080000" cy="4038600"/>
          </a:xfrm>
        </p:spPr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iagram 3"/>
          <p:cNvSpPr>
            <a:spLocks noGrp="1"/>
          </p:cNvSpPr>
          <p:nvPr>
            <p:ph type="chart" sz="half" idx="2"/>
          </p:nvPr>
        </p:nvSpPr>
        <p:spPr>
          <a:xfrm>
            <a:off x="6197600" y="1676400"/>
            <a:ext cx="5080000" cy="4038600"/>
          </a:xfrm>
        </p:spPr>
        <p:txBody>
          <a:bodyPr/>
          <a:lstStyle/>
          <a:p>
            <a:pPr lvl="0"/>
            <a:r>
              <a:rPr lang="sv-SE" noProof="0" smtClean="0"/>
              <a:t>Klicka på ikonen för att lägga till ett diagram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09600" y="6019800"/>
            <a:ext cx="2540000" cy="457200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Times New Roman" charset="0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sv-SE" altLang="sv-SE" sz="2400">
              <a:solidFill>
                <a:srgbClr val="262626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 altLang="sv-SE">
              <a:solidFill>
                <a:srgbClr val="262626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09600" y="6248400"/>
            <a:ext cx="25400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DEBA24C-FFE9-4173-B823-30AAB3637212}" type="slidenum">
              <a:rPr lang="sv-SE" altLang="sv-SE" sz="2400">
                <a:solidFill>
                  <a:srgbClr val="262626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sv-SE" altLang="sv-SE" sz="2400">
              <a:solidFill>
                <a:srgbClr val="262626"/>
              </a:solidFill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286310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chartAndTx" preserve="1">
  <p:cSld name="Rubrik, diagram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914400" y="228600"/>
            <a:ext cx="10363200" cy="1143000"/>
          </a:xfrm>
        </p:spPr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diagram 2"/>
          <p:cNvSpPr>
            <a:spLocks noGrp="1"/>
          </p:cNvSpPr>
          <p:nvPr>
            <p:ph type="chart" sz="half" idx="1"/>
          </p:nvPr>
        </p:nvSpPr>
        <p:spPr>
          <a:xfrm>
            <a:off x="914400" y="1676400"/>
            <a:ext cx="5080000" cy="4038600"/>
          </a:xfrm>
        </p:spPr>
        <p:txBody>
          <a:bodyPr/>
          <a:lstStyle/>
          <a:p>
            <a:pPr lvl="0"/>
            <a:r>
              <a:rPr lang="sv-SE" noProof="0" smtClean="0"/>
              <a:t>Klicka på ikonen för att lägga till ett diagram</a:t>
            </a:r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6197600" y="1676400"/>
            <a:ext cx="5080000" cy="4038600"/>
          </a:xfrm>
        </p:spPr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09600" y="6019800"/>
            <a:ext cx="2540000" cy="457200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Times New Roman" charset="0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sv-SE" altLang="sv-SE" sz="2400">
              <a:solidFill>
                <a:srgbClr val="262626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 altLang="sv-SE">
              <a:solidFill>
                <a:srgbClr val="262626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09600" y="6248400"/>
            <a:ext cx="25400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A8D24E3-7F87-46CD-905A-2E0609AF0A82}" type="slidenum">
              <a:rPr lang="sv-SE" altLang="sv-SE" sz="2400">
                <a:solidFill>
                  <a:srgbClr val="262626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sv-SE" altLang="sv-SE" sz="2400">
              <a:solidFill>
                <a:srgbClr val="262626"/>
              </a:solidFill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9789629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dgm" preserve="1">
  <p:cSld name="Rubrik och diagram eller organisationssche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914400" y="228600"/>
            <a:ext cx="10363200" cy="1143000"/>
          </a:xfrm>
        </p:spPr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SmartArt 2"/>
          <p:cNvSpPr>
            <a:spLocks noGrp="1"/>
          </p:cNvSpPr>
          <p:nvPr>
            <p:ph type="dgm" idx="1"/>
          </p:nvPr>
        </p:nvSpPr>
        <p:spPr>
          <a:xfrm>
            <a:off x="914400" y="1676400"/>
            <a:ext cx="10363200" cy="4038600"/>
          </a:xfrm>
        </p:spPr>
        <p:txBody>
          <a:bodyPr/>
          <a:lstStyle/>
          <a:p>
            <a:pPr lvl="0"/>
            <a:r>
              <a:rPr lang="sv-SE" noProof="0" smtClean="0"/>
              <a:t>Klicka på ikonen för att lägga till SmartArt-grafik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09600" y="6019800"/>
            <a:ext cx="2540000" cy="457200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Times New Roman" charset="0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sv-SE" altLang="sv-SE" sz="2400">
              <a:solidFill>
                <a:srgbClr val="262626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 altLang="sv-SE">
              <a:solidFill>
                <a:srgbClr val="262626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09600" y="6248400"/>
            <a:ext cx="25400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1DF83AA-ECF0-4A9D-BE6B-85FE35716571}" type="slidenum">
              <a:rPr lang="sv-SE" altLang="sv-SE" sz="2400">
                <a:solidFill>
                  <a:srgbClr val="262626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sv-SE" altLang="sv-SE" sz="2400">
              <a:solidFill>
                <a:srgbClr val="262626"/>
              </a:solidFill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1662648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Rubrik och diagr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914400" y="228600"/>
            <a:ext cx="10363200" cy="1143000"/>
          </a:xfrm>
        </p:spPr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diagram 2"/>
          <p:cNvSpPr>
            <a:spLocks noGrp="1"/>
          </p:cNvSpPr>
          <p:nvPr>
            <p:ph type="chart" idx="1"/>
          </p:nvPr>
        </p:nvSpPr>
        <p:spPr>
          <a:xfrm>
            <a:off x="914400" y="1676400"/>
            <a:ext cx="10363200" cy="4038600"/>
          </a:xfrm>
        </p:spPr>
        <p:txBody>
          <a:bodyPr/>
          <a:lstStyle/>
          <a:p>
            <a:pPr lvl="0"/>
            <a:r>
              <a:rPr lang="sv-SE" noProof="0" smtClean="0"/>
              <a:t>Klicka på ikonen för att lägga till ett diagram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09600" y="6019800"/>
            <a:ext cx="2540000" cy="457200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Times New Roman" charset="0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sv-SE" altLang="sv-SE" sz="2400">
              <a:solidFill>
                <a:srgbClr val="262626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 altLang="sv-SE">
              <a:solidFill>
                <a:srgbClr val="262626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09600" y="6248400"/>
            <a:ext cx="25400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65C46A8-CA26-476A-B10C-9E91610AEDB8}" type="slidenum">
              <a:rPr lang="sv-SE" altLang="sv-SE" sz="2400">
                <a:solidFill>
                  <a:srgbClr val="262626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sv-SE" altLang="sv-SE" sz="2400">
              <a:solidFill>
                <a:srgbClr val="262626"/>
              </a:solidFill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6434404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Rubrik, text och Clip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914400" y="228600"/>
            <a:ext cx="10363200" cy="1143000"/>
          </a:xfrm>
        </p:spPr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sz="half" idx="1"/>
          </p:nvPr>
        </p:nvSpPr>
        <p:spPr>
          <a:xfrm>
            <a:off x="914400" y="1676400"/>
            <a:ext cx="5080000" cy="4038600"/>
          </a:xfrm>
        </p:spPr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ClipArt 3"/>
          <p:cNvSpPr>
            <a:spLocks noGrp="1"/>
          </p:cNvSpPr>
          <p:nvPr>
            <p:ph type="clipArt" sz="half" idx="2"/>
          </p:nvPr>
        </p:nvSpPr>
        <p:spPr>
          <a:xfrm>
            <a:off x="6197600" y="1676400"/>
            <a:ext cx="5080000" cy="4038600"/>
          </a:xfrm>
        </p:spPr>
        <p:txBody>
          <a:bodyPr/>
          <a:lstStyle/>
          <a:p>
            <a:pPr lvl="0"/>
            <a:r>
              <a:rPr lang="sv-SE" noProof="0" smtClean="0"/>
              <a:t>Klicka på ikonen för att lägga till en ClipArt-bild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09600" y="6019800"/>
            <a:ext cx="2540000" cy="457200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Times New Roman" charset="0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sv-SE" altLang="sv-SE" sz="2400">
              <a:solidFill>
                <a:srgbClr val="262626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 altLang="sv-SE">
              <a:solidFill>
                <a:srgbClr val="262626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09600" y="6248400"/>
            <a:ext cx="25400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DB5C074-6898-468B-8AF5-8C2FF03C5BB0}" type="slidenum">
              <a:rPr lang="sv-SE" altLang="sv-SE" sz="2400">
                <a:solidFill>
                  <a:srgbClr val="262626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sv-SE" altLang="sv-SE" sz="2400">
              <a:solidFill>
                <a:srgbClr val="262626"/>
              </a:solidFill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765061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 preserve="1">
  <p:cSld name="Rubrik, ClipArt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914400" y="228600"/>
            <a:ext cx="10363200" cy="1143000"/>
          </a:xfrm>
        </p:spPr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ClipArt 2"/>
          <p:cNvSpPr>
            <a:spLocks noGrp="1"/>
          </p:cNvSpPr>
          <p:nvPr>
            <p:ph type="clipArt" sz="half" idx="1"/>
          </p:nvPr>
        </p:nvSpPr>
        <p:spPr>
          <a:xfrm>
            <a:off x="914400" y="1676400"/>
            <a:ext cx="5080000" cy="4038600"/>
          </a:xfrm>
        </p:spPr>
        <p:txBody>
          <a:bodyPr/>
          <a:lstStyle/>
          <a:p>
            <a:pPr lvl="0"/>
            <a:r>
              <a:rPr lang="sv-SE" noProof="0" smtClean="0"/>
              <a:t>Klicka på ikonen för att lägga till en ClipArt-bild</a:t>
            </a:r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6197600" y="1676400"/>
            <a:ext cx="5080000" cy="4038600"/>
          </a:xfrm>
        </p:spPr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09600" y="6019800"/>
            <a:ext cx="2540000" cy="457200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Times New Roman" charset="0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sv-SE" altLang="sv-SE" sz="2400">
              <a:solidFill>
                <a:srgbClr val="262626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 altLang="sv-SE">
              <a:solidFill>
                <a:srgbClr val="262626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09600" y="6248400"/>
            <a:ext cx="25400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5201D4E-7DA7-4B1D-94B3-A926BCBC7E62}" type="slidenum">
              <a:rPr lang="sv-SE" altLang="sv-SE" sz="2400">
                <a:solidFill>
                  <a:srgbClr val="262626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sv-SE" altLang="sv-SE" sz="2400">
              <a:solidFill>
                <a:srgbClr val="262626"/>
              </a:solidFill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39402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jänsteperson allmän 3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ubrik 2"/>
          <p:cNvSpPr>
            <a:spLocks noGrp="1"/>
          </p:cNvSpPr>
          <p:nvPr>
            <p:ph type="title" hasCustomPrompt="1"/>
          </p:nvPr>
        </p:nvSpPr>
        <p:spPr>
          <a:xfrm>
            <a:off x="3523786" y="1260089"/>
            <a:ext cx="8162692" cy="1156552"/>
          </a:xfrm>
        </p:spPr>
        <p:txBody>
          <a:bodyPr anchor="b"/>
          <a:lstStyle>
            <a:lvl1pPr>
              <a:lnSpc>
                <a:spcPct val="80000"/>
              </a:lnSpc>
              <a:defRPr/>
            </a:lvl1pPr>
          </a:lstStyle>
          <a:p>
            <a:r>
              <a:rPr lang="sv-SE" dirty="0" smtClean="0"/>
              <a:t>Klicka här för att lägga till rubrik</a:t>
            </a:r>
            <a:endParaRPr lang="sv-SE" dirty="0"/>
          </a:p>
        </p:txBody>
      </p:sp>
      <p:sp>
        <p:nvSpPr>
          <p:cNvPr id="13" name="Platshållare för innehåll 2"/>
          <p:cNvSpPr>
            <a:spLocks noGrp="1"/>
          </p:cNvSpPr>
          <p:nvPr>
            <p:ph idx="10" hasCustomPrompt="1"/>
          </p:nvPr>
        </p:nvSpPr>
        <p:spPr>
          <a:xfrm>
            <a:off x="3523786" y="2506662"/>
            <a:ext cx="8162692" cy="3816079"/>
          </a:xfrm>
        </p:spPr>
        <p:txBody>
          <a:bodyPr anchor="t" anchorCtr="0">
            <a:noAutofit/>
          </a:bodyPr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sv-SE" dirty="0" smtClean="0"/>
              <a:t>Klicka här för att lägga till innehåll</a:t>
            </a:r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  <p:sp>
        <p:nvSpPr>
          <p:cNvPr id="14" name="textruta 13"/>
          <p:cNvSpPr txBox="1"/>
          <p:nvPr/>
        </p:nvSpPr>
        <p:spPr>
          <a:xfrm>
            <a:off x="10383643" y="6418011"/>
            <a:ext cx="337696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200" b="0" dirty="0" smtClean="0">
                <a:solidFill>
                  <a:srgbClr val="FF0000"/>
                </a:solidFill>
              </a:rPr>
              <a:t>regionvastmanland.se</a:t>
            </a:r>
            <a:endParaRPr lang="sv-SE" sz="1200" b="0" baseline="0" dirty="0" smtClean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97231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MA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ubrik 2"/>
          <p:cNvSpPr>
            <a:spLocks noGrp="1"/>
          </p:cNvSpPr>
          <p:nvPr>
            <p:ph type="title" hasCustomPrompt="1"/>
          </p:nvPr>
        </p:nvSpPr>
        <p:spPr>
          <a:xfrm>
            <a:off x="3523786" y="1260089"/>
            <a:ext cx="8162692" cy="1156552"/>
          </a:xfrm>
        </p:spPr>
        <p:txBody>
          <a:bodyPr anchor="b"/>
          <a:lstStyle>
            <a:lvl1pPr>
              <a:lnSpc>
                <a:spcPct val="80000"/>
              </a:lnSpc>
              <a:defRPr/>
            </a:lvl1pPr>
          </a:lstStyle>
          <a:p>
            <a:r>
              <a:rPr lang="sv-SE" dirty="0" smtClean="0"/>
              <a:t>Klicka här för att lägga till rubrik</a:t>
            </a:r>
            <a:endParaRPr lang="sv-SE" dirty="0"/>
          </a:p>
        </p:txBody>
      </p:sp>
      <p:sp>
        <p:nvSpPr>
          <p:cNvPr id="9" name="Platshållare för innehåll 2"/>
          <p:cNvSpPr>
            <a:spLocks noGrp="1"/>
          </p:cNvSpPr>
          <p:nvPr>
            <p:ph idx="10" hasCustomPrompt="1"/>
          </p:nvPr>
        </p:nvSpPr>
        <p:spPr>
          <a:xfrm>
            <a:off x="3523786" y="2506662"/>
            <a:ext cx="8162692" cy="3816079"/>
          </a:xfrm>
        </p:spPr>
        <p:txBody>
          <a:bodyPr anchor="t" anchorCtr="0">
            <a:noAutofit/>
          </a:bodyPr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sv-SE" dirty="0" smtClean="0"/>
              <a:t>Klicka här för att lägga till innehåll</a:t>
            </a:r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  <p:sp>
        <p:nvSpPr>
          <p:cNvPr id="10" name="textruta 9"/>
          <p:cNvSpPr txBox="1"/>
          <p:nvPr/>
        </p:nvSpPr>
        <p:spPr>
          <a:xfrm>
            <a:off x="10383643" y="6418011"/>
            <a:ext cx="337696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200" b="0" dirty="0" smtClean="0">
                <a:solidFill>
                  <a:srgbClr val="FF0000"/>
                </a:solidFill>
              </a:rPr>
              <a:t>regionvastmanland.se</a:t>
            </a:r>
            <a:endParaRPr lang="sv-SE" sz="1200" b="0" baseline="0" dirty="0" smtClean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78900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jänsteperson allmän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ubrik 2"/>
          <p:cNvSpPr>
            <a:spLocks noGrp="1"/>
          </p:cNvSpPr>
          <p:nvPr>
            <p:ph type="title" hasCustomPrompt="1"/>
          </p:nvPr>
        </p:nvSpPr>
        <p:spPr>
          <a:xfrm>
            <a:off x="3523786" y="1260089"/>
            <a:ext cx="8162692" cy="1156552"/>
          </a:xfrm>
        </p:spPr>
        <p:txBody>
          <a:bodyPr anchor="b"/>
          <a:lstStyle>
            <a:lvl1pPr>
              <a:lnSpc>
                <a:spcPct val="80000"/>
              </a:lnSpc>
              <a:defRPr/>
            </a:lvl1pPr>
          </a:lstStyle>
          <a:p>
            <a:r>
              <a:rPr lang="sv-SE" dirty="0" smtClean="0"/>
              <a:t>Klicka här för att lägga till rubrik</a:t>
            </a:r>
            <a:endParaRPr lang="sv-SE" dirty="0"/>
          </a:p>
        </p:txBody>
      </p:sp>
      <p:sp>
        <p:nvSpPr>
          <p:cNvPr id="9" name="Platshållare för innehåll 2"/>
          <p:cNvSpPr>
            <a:spLocks noGrp="1"/>
          </p:cNvSpPr>
          <p:nvPr>
            <p:ph idx="10" hasCustomPrompt="1"/>
          </p:nvPr>
        </p:nvSpPr>
        <p:spPr>
          <a:xfrm>
            <a:off x="3523786" y="2506662"/>
            <a:ext cx="8162692" cy="3816079"/>
          </a:xfrm>
        </p:spPr>
        <p:txBody>
          <a:bodyPr anchor="t" anchorCtr="0">
            <a:noAutofit/>
          </a:bodyPr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sv-SE" dirty="0" smtClean="0"/>
              <a:t>Klicka här för att lägga till innehåll</a:t>
            </a:r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  <p:sp>
        <p:nvSpPr>
          <p:cNvPr id="10" name="textruta 9"/>
          <p:cNvSpPr txBox="1"/>
          <p:nvPr/>
        </p:nvSpPr>
        <p:spPr>
          <a:xfrm>
            <a:off x="10383643" y="6418011"/>
            <a:ext cx="337696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200" b="0" dirty="0" smtClean="0">
                <a:solidFill>
                  <a:srgbClr val="FF0000"/>
                </a:solidFill>
              </a:rPr>
              <a:t>regionvastmanland.se</a:t>
            </a:r>
            <a:endParaRPr lang="sv-SE" sz="1200" b="0" baseline="0" dirty="0" smtClean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80515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ollektivtrafi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ubrik 2"/>
          <p:cNvSpPr>
            <a:spLocks noGrp="1"/>
          </p:cNvSpPr>
          <p:nvPr>
            <p:ph type="title" hasCustomPrompt="1"/>
          </p:nvPr>
        </p:nvSpPr>
        <p:spPr>
          <a:xfrm>
            <a:off x="3523786" y="1260089"/>
            <a:ext cx="8162692" cy="1156552"/>
          </a:xfrm>
        </p:spPr>
        <p:txBody>
          <a:bodyPr anchor="b"/>
          <a:lstStyle>
            <a:lvl1pPr>
              <a:lnSpc>
                <a:spcPct val="80000"/>
              </a:lnSpc>
              <a:defRPr/>
            </a:lvl1pPr>
          </a:lstStyle>
          <a:p>
            <a:r>
              <a:rPr lang="sv-SE" dirty="0" smtClean="0"/>
              <a:t>Klicka här för att lägga till rubrik</a:t>
            </a:r>
            <a:endParaRPr lang="sv-SE" dirty="0"/>
          </a:p>
        </p:txBody>
      </p:sp>
      <p:sp>
        <p:nvSpPr>
          <p:cNvPr id="9" name="Platshållare för innehåll 2"/>
          <p:cNvSpPr>
            <a:spLocks noGrp="1"/>
          </p:cNvSpPr>
          <p:nvPr>
            <p:ph idx="10" hasCustomPrompt="1"/>
          </p:nvPr>
        </p:nvSpPr>
        <p:spPr>
          <a:xfrm>
            <a:off x="3523786" y="2506662"/>
            <a:ext cx="8162692" cy="3816079"/>
          </a:xfrm>
        </p:spPr>
        <p:txBody>
          <a:bodyPr anchor="t" anchorCtr="0">
            <a:noAutofit/>
          </a:bodyPr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sv-SE" dirty="0" smtClean="0"/>
              <a:t>Klicka här för att lägga till innehåll</a:t>
            </a:r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  <p:sp>
        <p:nvSpPr>
          <p:cNvPr id="10" name="textruta 9"/>
          <p:cNvSpPr txBox="1"/>
          <p:nvPr/>
        </p:nvSpPr>
        <p:spPr>
          <a:xfrm>
            <a:off x="10383643" y="6418011"/>
            <a:ext cx="337696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200" b="0" dirty="0" smtClean="0">
                <a:solidFill>
                  <a:srgbClr val="FF0000"/>
                </a:solidFill>
              </a:rPr>
              <a:t>regionvastmanland.se</a:t>
            </a:r>
            <a:endParaRPr lang="sv-SE" sz="1200" b="0" baseline="0" dirty="0" smtClean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75538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jpg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6.xml"/><Relationship Id="rId7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4.xml"/><Relationship Id="rId5" Type="http://schemas.openxmlformats.org/officeDocument/2006/relationships/slideLayout" Target="../slideLayouts/slideLayout8.xml"/><Relationship Id="rId10" Type="http://schemas.openxmlformats.org/officeDocument/2006/relationships/slideLayout" Target="../slideLayouts/slideLayout13.xml"/><Relationship Id="rId4" Type="http://schemas.openxmlformats.org/officeDocument/2006/relationships/slideLayout" Target="../slideLayouts/slideLayout7.xml"/><Relationship Id="rId9" Type="http://schemas.openxmlformats.org/officeDocument/2006/relationships/slideLayout" Target="../slideLayouts/slideLayout1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7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12.jpg"/><Relationship Id="rId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13" Type="http://schemas.openxmlformats.org/officeDocument/2006/relationships/image" Target="../media/image13.png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Relationship Id="rId14" Type="http://schemas.openxmlformats.org/officeDocument/2006/relationships/image" Target="../media/image14.png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1.xml"/><Relationship Id="rId7" Type="http://schemas.openxmlformats.org/officeDocument/2006/relationships/image" Target="../media/image15.png"/><Relationship Id="rId2" Type="http://schemas.openxmlformats.org/officeDocument/2006/relationships/slideLayout" Target="../slideLayouts/slideLayout30.xml"/><Relationship Id="rId1" Type="http://schemas.openxmlformats.org/officeDocument/2006/relationships/slideLayout" Target="../slideLayouts/slideLayout29.xml"/><Relationship Id="rId6" Type="http://schemas.openxmlformats.org/officeDocument/2006/relationships/theme" Target="../theme/theme5.xml"/><Relationship Id="rId5" Type="http://schemas.openxmlformats.org/officeDocument/2006/relationships/slideLayout" Target="../slideLayouts/slideLayout33.xml"/><Relationship Id="rId4" Type="http://schemas.openxmlformats.org/officeDocument/2006/relationships/slideLayout" Target="../slideLayouts/slideLayout32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6.xml"/><Relationship Id="rId7" Type="http://schemas.openxmlformats.org/officeDocument/2006/relationships/image" Target="../media/image15.png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theme" Target="../theme/theme6.xml"/><Relationship Id="rId5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7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6.xml"/><Relationship Id="rId13" Type="http://schemas.openxmlformats.org/officeDocument/2006/relationships/slideLayout" Target="../slideLayouts/slideLayout51.xml"/><Relationship Id="rId18" Type="http://schemas.openxmlformats.org/officeDocument/2006/relationships/slideLayout" Target="../slideLayouts/slideLayout56.xml"/><Relationship Id="rId3" Type="http://schemas.openxmlformats.org/officeDocument/2006/relationships/slideLayout" Target="../slideLayouts/slideLayout41.xml"/><Relationship Id="rId7" Type="http://schemas.openxmlformats.org/officeDocument/2006/relationships/slideLayout" Target="../slideLayouts/slideLayout45.xml"/><Relationship Id="rId12" Type="http://schemas.openxmlformats.org/officeDocument/2006/relationships/slideLayout" Target="../slideLayouts/slideLayout50.xml"/><Relationship Id="rId17" Type="http://schemas.openxmlformats.org/officeDocument/2006/relationships/slideLayout" Target="../slideLayouts/slideLayout55.xml"/><Relationship Id="rId2" Type="http://schemas.openxmlformats.org/officeDocument/2006/relationships/slideLayout" Target="../slideLayouts/slideLayout40.xml"/><Relationship Id="rId16" Type="http://schemas.openxmlformats.org/officeDocument/2006/relationships/slideLayout" Target="../slideLayouts/slideLayout54.xml"/><Relationship Id="rId20" Type="http://schemas.openxmlformats.org/officeDocument/2006/relationships/image" Target="../media/image16.wmf"/><Relationship Id="rId1" Type="http://schemas.openxmlformats.org/officeDocument/2006/relationships/slideLayout" Target="../slideLayouts/slideLayout39.xml"/><Relationship Id="rId6" Type="http://schemas.openxmlformats.org/officeDocument/2006/relationships/slideLayout" Target="../slideLayouts/slideLayout44.xml"/><Relationship Id="rId11" Type="http://schemas.openxmlformats.org/officeDocument/2006/relationships/slideLayout" Target="../slideLayouts/slideLayout49.xml"/><Relationship Id="rId5" Type="http://schemas.openxmlformats.org/officeDocument/2006/relationships/slideLayout" Target="../slideLayouts/slideLayout43.xml"/><Relationship Id="rId15" Type="http://schemas.openxmlformats.org/officeDocument/2006/relationships/slideLayout" Target="../slideLayouts/slideLayout53.xml"/><Relationship Id="rId10" Type="http://schemas.openxmlformats.org/officeDocument/2006/relationships/slideLayout" Target="../slideLayouts/slideLayout48.xml"/><Relationship Id="rId19" Type="http://schemas.openxmlformats.org/officeDocument/2006/relationships/theme" Target="../theme/theme7.xml"/><Relationship Id="rId4" Type="http://schemas.openxmlformats.org/officeDocument/2006/relationships/slideLayout" Target="../slideLayouts/slideLayout42.xml"/><Relationship Id="rId9" Type="http://schemas.openxmlformats.org/officeDocument/2006/relationships/slideLayout" Target="../slideLayouts/slideLayout47.xml"/><Relationship Id="rId14" Type="http://schemas.openxmlformats.org/officeDocument/2006/relationships/slideLayout" Target="../slideLayouts/slideLayout5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838200" y="3000051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 dirty="0" smtClean="0"/>
              <a:t>Klicka här för att ändra format på bakgrundstexten</a:t>
            </a:r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838200" y="1539551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 dirty="0" smtClean="0"/>
              <a:t>Klicka här för att ändra format</a:t>
            </a:r>
            <a:endParaRPr lang="sv-SE" dirty="0"/>
          </a:p>
        </p:txBody>
      </p:sp>
      <p:sp>
        <p:nvSpPr>
          <p:cNvPr id="18" name="textruta 17"/>
          <p:cNvSpPr txBox="1"/>
          <p:nvPr/>
        </p:nvSpPr>
        <p:spPr>
          <a:xfrm>
            <a:off x="202580" y="933922"/>
            <a:ext cx="337696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200" b="0" dirty="0" smtClean="0">
                <a:solidFill>
                  <a:srgbClr val="FF0000"/>
                </a:solidFill>
              </a:rPr>
              <a:t>regionvastmanland.se</a:t>
            </a:r>
            <a:endParaRPr lang="sv-SE" sz="1200" b="0" baseline="0" dirty="0" smtClean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18342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2" r:id="rId2"/>
    <p:sldLayoutId id="2147483666" r:id="rId3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accent1"/>
        </a:buClr>
        <a:buSzPct val="80000"/>
        <a:buFont typeface="Wingdings" panose="05000000000000000000" pitchFamily="2" charset="2"/>
        <a:buChar char="è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SzPct val="80000"/>
        <a:buFont typeface="Wingdings" panose="05000000000000000000" pitchFamily="2" charset="2"/>
        <a:buChar char="è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SzPct val="80000"/>
        <a:buFont typeface="Wingdings" panose="05000000000000000000" pitchFamily="2" charset="2"/>
        <a:buChar char="è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SzPct val="80000"/>
        <a:buFont typeface="Wingdings" panose="05000000000000000000" pitchFamily="2" charset="2"/>
        <a:buChar char="è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SzPct val="80000"/>
        <a:buFont typeface="Wingdings" panose="05000000000000000000" pitchFamily="2" charset="2"/>
        <a:buChar char="è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838200" y="3000051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 dirty="0" smtClean="0"/>
              <a:t>Klicka här för att ändra format på bakgrundstexten</a:t>
            </a:r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838200" y="1539551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 dirty="0" smtClean="0"/>
              <a:t>Klicka här för att ändra format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9347271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0" r:id="rId3"/>
    <p:sldLayoutId id="2147483671" r:id="rId4"/>
    <p:sldLayoutId id="2147483672" r:id="rId5"/>
    <p:sldLayoutId id="2147483673" r:id="rId6"/>
    <p:sldLayoutId id="2147483674" r:id="rId7"/>
    <p:sldLayoutId id="2147483675" r:id="rId8"/>
    <p:sldLayoutId id="2147483676" r:id="rId9"/>
    <p:sldLayoutId id="2147483677" r:id="rId10"/>
    <p:sldLayoutId id="2147483678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accent1"/>
        </a:buClr>
        <a:buSzPct val="80000"/>
        <a:buFont typeface="Wingdings" panose="05000000000000000000" pitchFamily="2" charset="2"/>
        <a:buChar char="è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SzPct val="80000"/>
        <a:buFont typeface="Wingdings" panose="05000000000000000000" pitchFamily="2" charset="2"/>
        <a:buChar char="è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SzPct val="80000"/>
        <a:buFont typeface="Wingdings" panose="05000000000000000000" pitchFamily="2" charset="2"/>
        <a:buChar char="è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SzPct val="80000"/>
        <a:buFont typeface="Wingdings" panose="05000000000000000000" pitchFamily="2" charset="2"/>
        <a:buChar char="è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SzPct val="80000"/>
        <a:buFont typeface="Wingdings" panose="05000000000000000000" pitchFamily="2" charset="2"/>
        <a:buChar char="è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838200" y="3000051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 dirty="0" smtClean="0"/>
              <a:t>Klicka här för att ändra format på bakgrundstexten</a:t>
            </a:r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838200" y="1539551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 dirty="0" smtClean="0"/>
              <a:t>Klicka här för att ändra format</a:t>
            </a:r>
            <a:endParaRPr lang="sv-SE" dirty="0"/>
          </a:p>
        </p:txBody>
      </p:sp>
      <p:sp>
        <p:nvSpPr>
          <p:cNvPr id="18" name="textruta 17"/>
          <p:cNvSpPr txBox="1"/>
          <p:nvPr/>
        </p:nvSpPr>
        <p:spPr>
          <a:xfrm>
            <a:off x="202580" y="933922"/>
            <a:ext cx="337696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200" b="0" dirty="0" smtClean="0">
                <a:solidFill>
                  <a:srgbClr val="FF0000"/>
                </a:solidFill>
              </a:rPr>
              <a:t>regionvastmanland.se</a:t>
            </a:r>
            <a:endParaRPr lang="sv-SE" sz="1200" b="0" baseline="0" dirty="0" smtClean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08693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79" r:id="rId3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accent1"/>
        </a:buClr>
        <a:buSzPct val="80000"/>
        <a:buFont typeface="Wingdings" panose="05000000000000000000" pitchFamily="2" charset="2"/>
        <a:buChar char="è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SzPct val="80000"/>
        <a:buFont typeface="Wingdings" panose="05000000000000000000" pitchFamily="2" charset="2"/>
        <a:buChar char="è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SzPct val="80000"/>
        <a:buFont typeface="Wingdings" panose="05000000000000000000" pitchFamily="2" charset="2"/>
        <a:buChar char="è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SzPct val="80000"/>
        <a:buFont typeface="Wingdings" panose="05000000000000000000" pitchFamily="2" charset="2"/>
        <a:buChar char="è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SzPct val="80000"/>
        <a:buFont typeface="Wingdings" panose="05000000000000000000" pitchFamily="2" charset="2"/>
        <a:buChar char="è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Ohlist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6126164"/>
            <a:ext cx="12204700" cy="758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099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sv-SE" altLang="sv-SE"/>
              <a:t>Klicka här för att ändra format</a:t>
            </a:r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0"/>
            <a:ext cx="10972800" cy="4421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v-SE" altLang="sv-SE"/>
              <a:t>Klicka här för att ändra format på bakgrundstexten</a:t>
            </a:r>
          </a:p>
          <a:p>
            <a:pPr lvl="1"/>
            <a:r>
              <a:rPr lang="sv-SE" altLang="sv-SE"/>
              <a:t>Nivå två</a:t>
            </a:r>
          </a:p>
          <a:p>
            <a:pPr lvl="2"/>
            <a:r>
              <a:rPr lang="sv-SE" altLang="sv-SE"/>
              <a:t>Nivå tre</a:t>
            </a:r>
          </a:p>
          <a:p>
            <a:pPr lvl="3"/>
            <a:r>
              <a:rPr lang="sv-SE" altLang="sv-SE"/>
              <a:t>Nivå fyra</a:t>
            </a:r>
          </a:p>
          <a:p>
            <a:pPr lvl="4"/>
            <a:r>
              <a:rPr lang="sv-SE" altLang="sv-SE"/>
              <a:t>Nivå fem</a:t>
            </a:r>
          </a:p>
        </p:txBody>
      </p:sp>
      <p:pic>
        <p:nvPicPr>
          <p:cNvPr id="4101" name="Picture 5" descr="LSTU_logga_55mm"/>
          <p:cNvPicPr>
            <a:picLocks noChangeAspect="1" noChangeArrowheads="1"/>
          </p:cNvPicPr>
          <p:nvPr/>
        </p:nvPicPr>
        <p:blipFill>
          <a:blip r:embed="rId1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418" y="6169026"/>
            <a:ext cx="1678516" cy="500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02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128934" y="6194426"/>
            <a:ext cx="3862917" cy="474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1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sv-SE" altLang="sv-S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93816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800" kern="1200">
          <a:solidFill>
            <a:srgbClr val="485156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800">
          <a:solidFill>
            <a:srgbClr val="485156"/>
          </a:solidFill>
          <a:latin typeface="Arial" panose="020B0604020202020204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800">
          <a:solidFill>
            <a:srgbClr val="485156"/>
          </a:solidFill>
          <a:latin typeface="Arial" panose="020B0604020202020204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800">
          <a:solidFill>
            <a:srgbClr val="485156"/>
          </a:solidFill>
          <a:latin typeface="Arial" panose="020B0604020202020204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800">
          <a:solidFill>
            <a:srgbClr val="485156"/>
          </a:solidFill>
          <a:latin typeface="Arial" panose="020B0604020202020204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800">
          <a:solidFill>
            <a:srgbClr val="485156"/>
          </a:solidFill>
          <a:latin typeface="Arial" panose="020B0604020202020204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800">
          <a:solidFill>
            <a:srgbClr val="485156"/>
          </a:solidFill>
          <a:latin typeface="Arial" panose="020B0604020202020204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800">
          <a:solidFill>
            <a:srgbClr val="485156"/>
          </a:solidFill>
          <a:latin typeface="Arial" panose="020B0604020202020204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800">
          <a:solidFill>
            <a:srgbClr val="485156"/>
          </a:solidFill>
          <a:latin typeface="Arial" panose="020B0604020202020204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0066B0"/>
        </a:buClr>
        <a:buFont typeface="Wingdings" panose="05000000000000000000" pitchFamily="2" charset="2"/>
        <a:buChar char="§"/>
        <a:defRPr sz="2800" kern="1200">
          <a:solidFill>
            <a:srgbClr val="485156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7A7C77"/>
        </a:buClr>
        <a:buFont typeface="Wingdings" panose="05000000000000000000" pitchFamily="2" charset="2"/>
        <a:buChar char="§"/>
        <a:defRPr sz="2400" kern="1200">
          <a:solidFill>
            <a:srgbClr val="485156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rgbClr val="BEC2AA"/>
        </a:buClr>
        <a:buFont typeface="Wingdings" panose="05000000000000000000" pitchFamily="2" charset="2"/>
        <a:buChar char="§"/>
        <a:defRPr sz="2000" kern="1200">
          <a:solidFill>
            <a:srgbClr val="485156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rgbClr val="485156"/>
        </a:buClr>
        <a:buFont typeface="Wingdings" panose="05000000000000000000" pitchFamily="2" charset="2"/>
        <a:buChar char="§"/>
        <a:defRPr kern="1200">
          <a:solidFill>
            <a:srgbClr val="485156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rgbClr val="4E559D"/>
        </a:buClr>
        <a:buFont typeface="Wingdings" panose="05000000000000000000" pitchFamily="2" charset="2"/>
        <a:buChar char="§"/>
        <a:defRPr sz="1600" kern="1200">
          <a:solidFill>
            <a:srgbClr val="485156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Platshållare för rubrik 1"/>
          <p:cNvSpPr>
            <a:spLocks noGrp="1"/>
          </p:cNvSpPr>
          <p:nvPr>
            <p:ph type="title"/>
          </p:nvPr>
        </p:nvSpPr>
        <p:spPr bwMode="auto">
          <a:xfrm>
            <a:off x="1350434" y="1287463"/>
            <a:ext cx="9503833" cy="882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v-SE" altLang="sv-SE"/>
              <a:t>Klicka här för att ändra format</a:t>
            </a:r>
          </a:p>
        </p:txBody>
      </p:sp>
      <p:sp>
        <p:nvSpPr>
          <p:cNvPr id="1027" name="Platshållare för text 2"/>
          <p:cNvSpPr>
            <a:spLocks noGrp="1"/>
          </p:cNvSpPr>
          <p:nvPr>
            <p:ph type="body" idx="1"/>
          </p:nvPr>
        </p:nvSpPr>
        <p:spPr bwMode="auto">
          <a:xfrm>
            <a:off x="1350434" y="2451100"/>
            <a:ext cx="9503833" cy="3563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v-SE" altLang="sv-SE"/>
              <a:t>Klicka här för att ändra format på bakgrundstexten</a:t>
            </a:r>
          </a:p>
          <a:p>
            <a:pPr lvl="1"/>
            <a:r>
              <a:rPr lang="sv-SE" altLang="sv-SE"/>
              <a:t>Nivå två</a:t>
            </a:r>
          </a:p>
          <a:p>
            <a:pPr lvl="2"/>
            <a:r>
              <a:rPr lang="sv-SE" altLang="sv-SE"/>
              <a:t>Nivå tre</a:t>
            </a:r>
          </a:p>
          <a:p>
            <a:pPr lvl="3"/>
            <a:r>
              <a:rPr lang="sv-SE" altLang="sv-SE"/>
              <a:t>Nivå fyra</a:t>
            </a:r>
          </a:p>
          <a:p>
            <a:pPr lvl="4"/>
            <a:r>
              <a:rPr lang="sv-SE" alt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740833" y="463551"/>
            <a:ext cx="2844800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300">
                <a:solidFill>
                  <a:schemeClr val="accent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1CBDBEB2-398A-4187-9E76-7351D3D51039}" type="datetime4">
              <a:rPr lang="sv-SE">
                <a:solidFill>
                  <a:srgbClr val="00C0A9"/>
                </a:solidFill>
              </a:rPr>
              <a:pPr>
                <a:defRPr/>
              </a:pPr>
              <a:t>15 juni 2017</a:t>
            </a:fld>
            <a:endParaRPr lang="sv-SE" dirty="0">
              <a:solidFill>
                <a:srgbClr val="00C0A9"/>
              </a:solidFill>
            </a:endParaRPr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8A9A5A5-E848-452A-8A5A-4DAC82EB0B67}" type="slidenum">
              <a:rPr lang="sv-SE" altLang="sv-SE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sv-SE" altLang="sv-SE"/>
          </a:p>
        </p:txBody>
      </p:sp>
      <p:pic>
        <p:nvPicPr>
          <p:cNvPr id="1031" name="Bildobjekt 12" descr="Logo-SVART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31351" y="495300"/>
            <a:ext cx="1947333" cy="306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8" name="Rak 17"/>
          <p:cNvCxnSpPr/>
          <p:nvPr/>
        </p:nvCxnSpPr>
        <p:spPr>
          <a:xfrm>
            <a:off x="575733" y="819150"/>
            <a:ext cx="11059584" cy="0"/>
          </a:xfrm>
          <a:prstGeom prst="line">
            <a:avLst/>
          </a:prstGeom>
          <a:ln w="6350">
            <a:solidFill>
              <a:srgbClr val="60606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245326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1" r:id="rId3"/>
    <p:sldLayoutId id="2147483702" r:id="rId4"/>
    <p:sldLayoutId id="2147483703" r:id="rId5"/>
  </p:sldLayoutIdLst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hf hdr="0" ft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000" b="1" kern="1200">
          <a:solidFill>
            <a:schemeClr val="accent1"/>
          </a:solidFill>
          <a:latin typeface="Arial" pitchFamily="34" charset="0"/>
          <a:ea typeface="+mj-ea"/>
          <a:cs typeface="Arial" pitchFamily="34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000" b="1">
          <a:solidFill>
            <a:schemeClr val="accent1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000" b="1">
          <a:solidFill>
            <a:schemeClr val="accent1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000" b="1">
          <a:solidFill>
            <a:schemeClr val="accent1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000" b="1">
          <a:solidFill>
            <a:schemeClr val="accent1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000" b="1">
          <a:solidFill>
            <a:schemeClr val="accent1"/>
          </a:solidFill>
          <a:latin typeface="Arial" panose="020B0604020202020204" pitchFamily="34" charset="0"/>
          <a:cs typeface="Arial" panose="020B0604020202020204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000" b="1">
          <a:solidFill>
            <a:schemeClr val="accent1"/>
          </a:solidFill>
          <a:latin typeface="Arial" panose="020B0604020202020204" pitchFamily="34" charset="0"/>
          <a:cs typeface="Arial" panose="020B0604020202020204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000" b="1">
          <a:solidFill>
            <a:schemeClr val="accent1"/>
          </a:solidFill>
          <a:latin typeface="Arial" panose="020B0604020202020204" pitchFamily="34" charset="0"/>
          <a:cs typeface="Arial" panose="020B0604020202020204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000" b="1">
          <a:solidFill>
            <a:schemeClr val="accent1"/>
          </a:solidFill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marL="206375" indent="-206375" algn="l" rtl="0" eaLnBrk="0" fontAlgn="base" hangingPunct="0">
        <a:spcBef>
          <a:spcPts val="13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457200" indent="-2413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6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636588" indent="-169863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877888" indent="-223838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2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1057275" indent="-169863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1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Platshållare för rubrik 1"/>
          <p:cNvSpPr>
            <a:spLocks noGrp="1"/>
          </p:cNvSpPr>
          <p:nvPr>
            <p:ph type="title"/>
          </p:nvPr>
        </p:nvSpPr>
        <p:spPr bwMode="auto">
          <a:xfrm>
            <a:off x="1350434" y="1287463"/>
            <a:ext cx="9503833" cy="882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v-SE" altLang="sv-SE"/>
              <a:t>Klicka här för att ändra format</a:t>
            </a:r>
          </a:p>
        </p:txBody>
      </p:sp>
      <p:sp>
        <p:nvSpPr>
          <p:cNvPr id="1027" name="Platshållare för text 2"/>
          <p:cNvSpPr>
            <a:spLocks noGrp="1"/>
          </p:cNvSpPr>
          <p:nvPr>
            <p:ph type="body" idx="1"/>
          </p:nvPr>
        </p:nvSpPr>
        <p:spPr bwMode="auto">
          <a:xfrm>
            <a:off x="1350434" y="2451100"/>
            <a:ext cx="9503833" cy="3563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v-SE" altLang="sv-SE"/>
              <a:t>Klicka här för att ändra format på bakgrundstexten</a:t>
            </a:r>
          </a:p>
          <a:p>
            <a:pPr lvl="1"/>
            <a:r>
              <a:rPr lang="sv-SE" altLang="sv-SE"/>
              <a:t>Nivå två</a:t>
            </a:r>
          </a:p>
          <a:p>
            <a:pPr lvl="2"/>
            <a:r>
              <a:rPr lang="sv-SE" altLang="sv-SE"/>
              <a:t>Nivå tre</a:t>
            </a:r>
          </a:p>
          <a:p>
            <a:pPr lvl="3"/>
            <a:r>
              <a:rPr lang="sv-SE" altLang="sv-SE"/>
              <a:t>Nivå fyra</a:t>
            </a:r>
          </a:p>
          <a:p>
            <a:pPr lvl="4"/>
            <a:r>
              <a:rPr lang="sv-SE" alt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740833" y="463551"/>
            <a:ext cx="2844800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300">
                <a:solidFill>
                  <a:schemeClr val="accent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1CBDBEB2-398A-4187-9E76-7351D3D51039}" type="datetime4">
              <a:rPr lang="sv-SE">
                <a:solidFill>
                  <a:srgbClr val="00C0A9"/>
                </a:solidFill>
              </a:rPr>
              <a:pPr>
                <a:defRPr/>
              </a:pPr>
              <a:t>15 juni 2017</a:t>
            </a:fld>
            <a:endParaRPr lang="sv-SE" dirty="0">
              <a:solidFill>
                <a:srgbClr val="00C0A9"/>
              </a:solidFill>
            </a:endParaRPr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8A9A5A5-E848-452A-8A5A-4DAC82EB0B67}" type="slidenum">
              <a:rPr lang="sv-SE" altLang="sv-SE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sv-SE" altLang="sv-SE"/>
          </a:p>
        </p:txBody>
      </p:sp>
      <p:pic>
        <p:nvPicPr>
          <p:cNvPr id="1031" name="Bildobjekt 12" descr="Logo-SVART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31351" y="495300"/>
            <a:ext cx="1947333" cy="306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8" name="Rak 17"/>
          <p:cNvCxnSpPr/>
          <p:nvPr/>
        </p:nvCxnSpPr>
        <p:spPr>
          <a:xfrm>
            <a:off x="575733" y="819150"/>
            <a:ext cx="11059584" cy="0"/>
          </a:xfrm>
          <a:prstGeom prst="line">
            <a:avLst/>
          </a:prstGeom>
          <a:ln w="6350">
            <a:solidFill>
              <a:srgbClr val="60606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038522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  <p:sldLayoutId id="2147483708" r:id="rId2"/>
    <p:sldLayoutId id="2147483709" r:id="rId3"/>
    <p:sldLayoutId id="2147483710" r:id="rId4"/>
    <p:sldLayoutId id="2147483711" r:id="rId5"/>
  </p:sldLayoutIdLst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hf hdr="0" ft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000" b="1" kern="1200">
          <a:solidFill>
            <a:schemeClr val="accent1"/>
          </a:solidFill>
          <a:latin typeface="Arial" pitchFamily="34" charset="0"/>
          <a:ea typeface="+mj-ea"/>
          <a:cs typeface="Arial" pitchFamily="34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000" b="1">
          <a:solidFill>
            <a:schemeClr val="accent1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000" b="1">
          <a:solidFill>
            <a:schemeClr val="accent1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000" b="1">
          <a:solidFill>
            <a:schemeClr val="accent1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000" b="1">
          <a:solidFill>
            <a:schemeClr val="accent1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000" b="1">
          <a:solidFill>
            <a:schemeClr val="accent1"/>
          </a:solidFill>
          <a:latin typeface="Arial" panose="020B0604020202020204" pitchFamily="34" charset="0"/>
          <a:cs typeface="Arial" panose="020B0604020202020204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000" b="1">
          <a:solidFill>
            <a:schemeClr val="accent1"/>
          </a:solidFill>
          <a:latin typeface="Arial" panose="020B0604020202020204" pitchFamily="34" charset="0"/>
          <a:cs typeface="Arial" panose="020B0604020202020204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000" b="1">
          <a:solidFill>
            <a:schemeClr val="accent1"/>
          </a:solidFill>
          <a:latin typeface="Arial" panose="020B0604020202020204" pitchFamily="34" charset="0"/>
          <a:cs typeface="Arial" panose="020B0604020202020204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000" b="1">
          <a:solidFill>
            <a:schemeClr val="accent1"/>
          </a:solidFill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marL="206375" indent="-206375" algn="l" rtl="0" eaLnBrk="0" fontAlgn="base" hangingPunct="0">
        <a:spcBef>
          <a:spcPts val="13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457200" indent="-2413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6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636588" indent="-169863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877888" indent="-223838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2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1057275" indent="-169863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1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8400"/>
            <a:ext cx="3860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200">
                <a:latin typeface="+mn-lt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sv-SE" altLang="sv-SE">
              <a:solidFill>
                <a:srgbClr val="262626"/>
              </a:solidFill>
            </a:endParaRPr>
          </a:p>
        </p:txBody>
      </p:sp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228600"/>
            <a:ext cx="103632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sv-SE" altLang="sv-SE" smtClean="0"/>
              <a:t>Klicka här för att ändra format på bakgrundsrubriken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1676400"/>
            <a:ext cx="10363200" cy="403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v-SE" altLang="sv-SE" smtClean="0"/>
              <a:t>Klicka här för att ändra format på bakgrundstexten</a:t>
            </a:r>
          </a:p>
          <a:p>
            <a:pPr lvl="1"/>
            <a:r>
              <a:rPr lang="sv-SE" altLang="sv-SE" smtClean="0"/>
              <a:t>Nivå två</a:t>
            </a:r>
          </a:p>
          <a:p>
            <a:pPr lvl="2"/>
            <a:r>
              <a:rPr lang="sv-SE" altLang="sv-SE" smtClean="0"/>
              <a:t>Nivå tre</a:t>
            </a:r>
          </a:p>
        </p:txBody>
      </p:sp>
      <p:pic>
        <p:nvPicPr>
          <p:cNvPr id="2" name="Picture 11" descr="Z:\NRK\Hi\Produktion\Logotyper\andra logotyper\EU\EU Fonder\EU logga_arial_2014\Microsoft\eu-ami-fond_arial.wmf"/>
          <p:cNvPicPr>
            <a:picLocks noChangeAspect="1" noChangeArrowheads="1"/>
          </p:cNvPicPr>
          <p:nvPr userDrawn="1"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8" y="5600700"/>
            <a:ext cx="1441449" cy="1068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181866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3" r:id="rId1"/>
    <p:sldLayoutId id="2147483714" r:id="rId2"/>
    <p:sldLayoutId id="2147483715" r:id="rId3"/>
    <p:sldLayoutId id="2147483716" r:id="rId4"/>
    <p:sldLayoutId id="2147483717" r:id="rId5"/>
    <p:sldLayoutId id="2147483718" r:id="rId6"/>
    <p:sldLayoutId id="2147483719" r:id="rId7"/>
    <p:sldLayoutId id="2147483720" r:id="rId8"/>
    <p:sldLayoutId id="2147483721" r:id="rId9"/>
    <p:sldLayoutId id="2147483722" r:id="rId10"/>
    <p:sldLayoutId id="2147483723" r:id="rId11"/>
    <p:sldLayoutId id="2147483724" r:id="rId12"/>
    <p:sldLayoutId id="2147483725" r:id="rId13"/>
    <p:sldLayoutId id="2147483726" r:id="rId14"/>
    <p:sldLayoutId id="2147483727" r:id="rId15"/>
    <p:sldLayoutId id="2147483728" r:id="rId16"/>
    <p:sldLayoutId id="2147483729" r:id="rId17"/>
    <p:sldLayoutId id="2147483730" r:id="rId18"/>
  </p:sldLayoutIdLst>
  <p:hf sldNum="0"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A19689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A19689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A19689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A19689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A19689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A19689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A19689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A19689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A19689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gif"/><Relationship Id="rId1" Type="http://schemas.openxmlformats.org/officeDocument/2006/relationships/slideLayout" Target="../slideLayouts/slideLayout1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gif"/><Relationship Id="rId1" Type="http://schemas.openxmlformats.org/officeDocument/2006/relationships/slideLayout" Target="../slideLayouts/slideLayout1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mailto:claudia.bruschi.ghobadi@lansstyrelsen.se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9.xml"/><Relationship Id="rId5" Type="http://schemas.openxmlformats.org/officeDocument/2006/relationships/hyperlink" Target="mailto:daniel.gamboa.esquivel@lansstyrelsen.se" TargetMode="External"/><Relationship Id="rId4" Type="http://schemas.openxmlformats.org/officeDocument/2006/relationships/hyperlink" Target="mailto:ciya.karim@lansstyrelsen.se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9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0.xml"/><Relationship Id="rId6" Type="http://schemas.openxmlformats.org/officeDocument/2006/relationships/image" Target="../media/image16.wmf"/><Relationship Id="rId5" Type="http://schemas.openxmlformats.org/officeDocument/2006/relationships/image" Target="../media/image28.jpeg"/><Relationship Id="rId4" Type="http://schemas.openxmlformats.org/officeDocument/2006/relationships/image" Target="../media/image26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jpeg"/><Relationship Id="rId3" Type="http://schemas.openxmlformats.org/officeDocument/2006/relationships/image" Target="../media/image29.png"/><Relationship Id="rId7" Type="http://schemas.openxmlformats.org/officeDocument/2006/relationships/image" Target="../media/image3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0.xm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4" Type="http://schemas.openxmlformats.org/officeDocument/2006/relationships/image" Target="../media/image2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0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0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0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0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0.xml"/><Relationship Id="rId4" Type="http://schemas.openxmlformats.org/officeDocument/2006/relationships/image" Target="../media/image34.jp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gif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ubrik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v-SE" dirty="0" smtClean="0"/>
              <a:t>God Livsmiljö</a:t>
            </a:r>
            <a:br>
              <a:rPr lang="sv-SE" dirty="0" smtClean="0"/>
            </a:br>
            <a:r>
              <a:rPr lang="sv-SE" dirty="0" smtClean="0"/>
              <a:t>Integration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6498737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Ellips 10"/>
          <p:cNvSpPr/>
          <p:nvPr/>
        </p:nvSpPr>
        <p:spPr>
          <a:xfrm>
            <a:off x="4975566" y="857251"/>
            <a:ext cx="1862826" cy="1751216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sv-SE" dirty="0">
              <a:solidFill>
                <a:srgbClr val="FFFFFF"/>
              </a:solidFill>
            </a:endParaRPr>
          </a:p>
        </p:txBody>
      </p:sp>
      <p:sp>
        <p:nvSpPr>
          <p:cNvPr id="4" name="Ellips 3"/>
          <p:cNvSpPr/>
          <p:nvPr/>
        </p:nvSpPr>
        <p:spPr>
          <a:xfrm>
            <a:off x="5069886" y="944724"/>
            <a:ext cx="1674186" cy="1566174"/>
          </a:xfrm>
          <a:prstGeom prst="ellipse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sv-SE" dirty="0">
                <a:solidFill>
                  <a:srgbClr val="FFFFFF"/>
                </a:solidFill>
              </a:rPr>
              <a:t>§ 37a</a:t>
            </a:r>
          </a:p>
        </p:txBody>
      </p:sp>
      <p:sp>
        <p:nvSpPr>
          <p:cNvPr id="5" name="Ellips 4"/>
          <p:cNvSpPr/>
          <p:nvPr/>
        </p:nvSpPr>
        <p:spPr>
          <a:xfrm>
            <a:off x="2747628" y="2635646"/>
            <a:ext cx="1674186" cy="1566174"/>
          </a:xfrm>
          <a:prstGeom prst="ellipse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sv-SE" dirty="0">
                <a:solidFill>
                  <a:srgbClr val="FFFFFF"/>
                </a:solidFill>
              </a:rPr>
              <a:t>Tia</a:t>
            </a:r>
          </a:p>
        </p:txBody>
      </p:sp>
      <p:sp>
        <p:nvSpPr>
          <p:cNvPr id="6" name="Ellips 5"/>
          <p:cNvSpPr/>
          <p:nvPr/>
        </p:nvSpPr>
        <p:spPr>
          <a:xfrm>
            <a:off x="7608168" y="2853570"/>
            <a:ext cx="1458162" cy="1258874"/>
          </a:xfrm>
          <a:prstGeom prst="ellipse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sv-SE" dirty="0">
                <a:solidFill>
                  <a:srgbClr val="FFFFFF"/>
                </a:solidFill>
              </a:rPr>
              <a:t>§ 37</a:t>
            </a:r>
          </a:p>
        </p:txBody>
      </p:sp>
      <p:pic>
        <p:nvPicPr>
          <p:cNvPr id="7" name="Bildobjekt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8137" y="3483006"/>
            <a:ext cx="1977684" cy="1977684"/>
          </a:xfrm>
          <a:prstGeom prst="rect">
            <a:avLst/>
          </a:prstGeom>
        </p:spPr>
      </p:pic>
      <p:sp>
        <p:nvSpPr>
          <p:cNvPr id="8" name="Rektangel 7"/>
          <p:cNvSpPr/>
          <p:nvPr/>
        </p:nvSpPr>
        <p:spPr>
          <a:xfrm>
            <a:off x="6915278" y="4478180"/>
            <a:ext cx="3429000" cy="507831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sv-SE" sz="900" dirty="0">
                <a:solidFill>
                  <a:srgbClr val="000000"/>
                </a:solidFill>
              </a:rPr>
              <a:t>§ 37 – Insatser som syftar till att skapa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sv-SE" sz="900" dirty="0">
                <a:solidFill>
                  <a:srgbClr val="000000"/>
                </a:solidFill>
              </a:rPr>
              <a:t>beredskap och tillräcklig mottagningskapacitet för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sv-SE" sz="900" dirty="0">
                <a:solidFill>
                  <a:srgbClr val="000000"/>
                </a:solidFill>
              </a:rPr>
              <a:t>nyanlända och ensamkommande barn</a:t>
            </a:r>
          </a:p>
        </p:txBody>
      </p:sp>
      <p:sp>
        <p:nvSpPr>
          <p:cNvPr id="9" name="Rektangel 8"/>
          <p:cNvSpPr/>
          <p:nvPr/>
        </p:nvSpPr>
        <p:spPr>
          <a:xfrm>
            <a:off x="6528048" y="944725"/>
            <a:ext cx="3429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sv-SE" altLang="sv-SE" sz="900" dirty="0">
                <a:solidFill>
                  <a:srgbClr val="000000"/>
                </a:solidFill>
              </a:rPr>
              <a:t>§ 37a ersättning för att stärka och utveckla verksamhet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sv-SE" altLang="sv-SE" sz="900" dirty="0">
                <a:solidFill>
                  <a:srgbClr val="000000"/>
                </a:solidFill>
              </a:rPr>
              <a:t> med flyktingguider och familjekontakter (nyanlända)</a:t>
            </a:r>
            <a:endParaRPr lang="sv-SE" sz="900" dirty="0">
              <a:solidFill>
                <a:srgbClr val="000000"/>
              </a:solidFill>
            </a:endParaRPr>
          </a:p>
        </p:txBody>
      </p:sp>
      <p:sp>
        <p:nvSpPr>
          <p:cNvPr id="13" name="Rektangel 12"/>
          <p:cNvSpPr/>
          <p:nvPr/>
        </p:nvSpPr>
        <p:spPr>
          <a:xfrm>
            <a:off x="2963652" y="4512804"/>
            <a:ext cx="3429000" cy="230832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sv-SE" altLang="sv-SE" sz="900" dirty="0">
                <a:solidFill>
                  <a:srgbClr val="000000"/>
                </a:solidFill>
              </a:rPr>
              <a:t>Tia- Tidiga insatser asylsökande</a:t>
            </a:r>
            <a:endParaRPr lang="sv-SE" sz="9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185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5970" y="1538791"/>
            <a:ext cx="2971800" cy="3814763"/>
          </a:xfrm>
          <a:prstGeom prst="rect">
            <a:avLst/>
          </a:prstGeom>
        </p:spPr>
      </p:pic>
      <p:sp>
        <p:nvSpPr>
          <p:cNvPr id="5" name="Rubrik 1"/>
          <p:cNvSpPr>
            <a:spLocks noGrp="1"/>
          </p:cNvSpPr>
          <p:nvPr>
            <p:ph type="title"/>
          </p:nvPr>
        </p:nvSpPr>
        <p:spPr>
          <a:xfrm>
            <a:off x="2644385" y="998730"/>
            <a:ext cx="3024336" cy="857250"/>
          </a:xfrm>
        </p:spPr>
        <p:txBody>
          <a:bodyPr/>
          <a:lstStyle/>
          <a:p>
            <a:r>
              <a:rPr lang="sv-SE" sz="2400" dirty="0"/>
              <a:t>1,7 miljoner</a:t>
            </a:r>
          </a:p>
        </p:txBody>
      </p:sp>
      <p:sp>
        <p:nvSpPr>
          <p:cNvPr id="14" name="Ring 13"/>
          <p:cNvSpPr/>
          <p:nvPr/>
        </p:nvSpPr>
        <p:spPr>
          <a:xfrm>
            <a:off x="6246413" y="1831983"/>
            <a:ext cx="972108" cy="864096"/>
          </a:xfrm>
          <a:prstGeom prst="donut">
            <a:avLst>
              <a:gd name="adj" fmla="val 4255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sv-SE">
              <a:solidFill>
                <a:srgbClr val="000000"/>
              </a:solidFill>
            </a:endParaRPr>
          </a:p>
        </p:txBody>
      </p:sp>
      <p:sp>
        <p:nvSpPr>
          <p:cNvPr id="15" name="Ring 14"/>
          <p:cNvSpPr/>
          <p:nvPr/>
        </p:nvSpPr>
        <p:spPr>
          <a:xfrm>
            <a:off x="6474042" y="3726048"/>
            <a:ext cx="972108" cy="864096"/>
          </a:xfrm>
          <a:prstGeom prst="donut">
            <a:avLst>
              <a:gd name="adj" fmla="val 4255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sv-SE">
              <a:solidFill>
                <a:srgbClr val="000000"/>
              </a:solidFill>
            </a:endParaRPr>
          </a:p>
        </p:txBody>
      </p:sp>
      <p:sp>
        <p:nvSpPr>
          <p:cNvPr id="16" name="Ring 15"/>
          <p:cNvSpPr/>
          <p:nvPr/>
        </p:nvSpPr>
        <p:spPr>
          <a:xfrm>
            <a:off x="7608168" y="3320988"/>
            <a:ext cx="972108" cy="864096"/>
          </a:xfrm>
          <a:prstGeom prst="donut">
            <a:avLst>
              <a:gd name="adj" fmla="val 4255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sv-SE">
              <a:solidFill>
                <a:srgbClr val="000000"/>
              </a:solidFill>
            </a:endParaRPr>
          </a:p>
        </p:txBody>
      </p:sp>
      <p:sp>
        <p:nvSpPr>
          <p:cNvPr id="3" name="textruta 2"/>
          <p:cNvSpPr txBox="1"/>
          <p:nvPr/>
        </p:nvSpPr>
        <p:spPr>
          <a:xfrm>
            <a:off x="3971431" y="1855980"/>
            <a:ext cx="22749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sv-SE" dirty="0">
                <a:solidFill>
                  <a:srgbClr val="000000"/>
                </a:solidFill>
              </a:rPr>
              <a:t>Samhällsvägledarna</a:t>
            </a:r>
          </a:p>
        </p:txBody>
      </p:sp>
      <p:sp>
        <p:nvSpPr>
          <p:cNvPr id="4" name="textruta 3"/>
          <p:cNvSpPr txBox="1"/>
          <p:nvPr/>
        </p:nvSpPr>
        <p:spPr>
          <a:xfrm>
            <a:off x="8418258" y="3045147"/>
            <a:ext cx="16223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sv-SE" dirty="0">
                <a:solidFill>
                  <a:srgbClr val="000000"/>
                </a:solidFill>
              </a:rPr>
              <a:t>Mötesplatsen</a:t>
            </a:r>
          </a:p>
        </p:txBody>
      </p:sp>
      <p:sp>
        <p:nvSpPr>
          <p:cNvPr id="6" name="textruta 5"/>
          <p:cNvSpPr txBox="1"/>
          <p:nvPr/>
        </p:nvSpPr>
        <p:spPr>
          <a:xfrm>
            <a:off x="4864832" y="4075534"/>
            <a:ext cx="1569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sv-SE" dirty="0">
                <a:solidFill>
                  <a:srgbClr val="000000"/>
                </a:solidFill>
              </a:rPr>
              <a:t>Fritidsbanken</a:t>
            </a:r>
          </a:p>
        </p:txBody>
      </p:sp>
    </p:spTree>
    <p:extLst>
      <p:ext uri="{BB962C8B-B14F-4D97-AF65-F5344CB8AC3E}">
        <p14:creationId xmlns:p14="http://schemas.microsoft.com/office/powerpoint/2010/main" val="26761138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6" grpId="0" animBg="1"/>
      <p:bldP spid="3" grpId="0"/>
      <p:bldP spid="4" grpId="0"/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Ellips 10"/>
          <p:cNvSpPr/>
          <p:nvPr/>
        </p:nvSpPr>
        <p:spPr>
          <a:xfrm>
            <a:off x="7405836" y="2607398"/>
            <a:ext cx="1862826" cy="1751216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sv-SE" dirty="0">
              <a:solidFill>
                <a:srgbClr val="FFFFFF"/>
              </a:solidFill>
            </a:endParaRPr>
          </a:p>
        </p:txBody>
      </p:sp>
      <p:sp>
        <p:nvSpPr>
          <p:cNvPr id="4" name="Ellips 3"/>
          <p:cNvSpPr/>
          <p:nvPr/>
        </p:nvSpPr>
        <p:spPr>
          <a:xfrm>
            <a:off x="5069886" y="944724"/>
            <a:ext cx="1674186" cy="1566174"/>
          </a:xfrm>
          <a:prstGeom prst="ellipse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sv-SE" dirty="0">
                <a:solidFill>
                  <a:srgbClr val="FFFFFF"/>
                </a:solidFill>
              </a:rPr>
              <a:t>§ 37a</a:t>
            </a:r>
          </a:p>
        </p:txBody>
      </p:sp>
      <p:sp>
        <p:nvSpPr>
          <p:cNvPr id="5" name="Ellips 4"/>
          <p:cNvSpPr/>
          <p:nvPr/>
        </p:nvSpPr>
        <p:spPr>
          <a:xfrm>
            <a:off x="2747628" y="2635646"/>
            <a:ext cx="1674186" cy="1566174"/>
          </a:xfrm>
          <a:prstGeom prst="ellipse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sv-SE" dirty="0">
                <a:solidFill>
                  <a:srgbClr val="FFFFFF"/>
                </a:solidFill>
              </a:rPr>
              <a:t>Tia</a:t>
            </a:r>
          </a:p>
        </p:txBody>
      </p:sp>
      <p:sp>
        <p:nvSpPr>
          <p:cNvPr id="6" name="Ellips 5"/>
          <p:cNvSpPr/>
          <p:nvPr/>
        </p:nvSpPr>
        <p:spPr>
          <a:xfrm>
            <a:off x="7507002" y="2744607"/>
            <a:ext cx="1660494" cy="1476797"/>
          </a:xfrm>
          <a:prstGeom prst="ellipse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sv-SE" dirty="0">
                <a:solidFill>
                  <a:srgbClr val="FFFFFF"/>
                </a:solidFill>
              </a:rPr>
              <a:t>§ 37</a:t>
            </a:r>
          </a:p>
        </p:txBody>
      </p:sp>
      <p:pic>
        <p:nvPicPr>
          <p:cNvPr id="7" name="Bildobjekt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8137" y="3483006"/>
            <a:ext cx="1977684" cy="1977684"/>
          </a:xfrm>
          <a:prstGeom prst="rect">
            <a:avLst/>
          </a:prstGeom>
        </p:spPr>
      </p:pic>
      <p:sp>
        <p:nvSpPr>
          <p:cNvPr id="8" name="Rektangel 7"/>
          <p:cNvSpPr/>
          <p:nvPr/>
        </p:nvSpPr>
        <p:spPr>
          <a:xfrm>
            <a:off x="6915278" y="4478180"/>
            <a:ext cx="3429000" cy="507831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sv-SE" sz="900" dirty="0">
                <a:solidFill>
                  <a:srgbClr val="000000"/>
                </a:solidFill>
              </a:rPr>
              <a:t>§ 37 – Insatser som syftar till att skapa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sv-SE" sz="900" dirty="0">
                <a:solidFill>
                  <a:srgbClr val="000000"/>
                </a:solidFill>
              </a:rPr>
              <a:t>beredskap och tillräcklig mottagningskapacitet för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sv-SE" sz="900" dirty="0">
                <a:solidFill>
                  <a:srgbClr val="000000"/>
                </a:solidFill>
              </a:rPr>
              <a:t>nyanlända och ensamkommande barn</a:t>
            </a:r>
          </a:p>
        </p:txBody>
      </p:sp>
      <p:sp>
        <p:nvSpPr>
          <p:cNvPr id="9" name="Rektangel 8"/>
          <p:cNvSpPr/>
          <p:nvPr/>
        </p:nvSpPr>
        <p:spPr>
          <a:xfrm>
            <a:off x="6528048" y="944725"/>
            <a:ext cx="3429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sv-SE" altLang="sv-SE" sz="900" dirty="0">
                <a:solidFill>
                  <a:srgbClr val="000000"/>
                </a:solidFill>
              </a:rPr>
              <a:t>§ 37a ersättning för att stärka och utveckla verksamhet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sv-SE" altLang="sv-SE" sz="900" dirty="0">
                <a:solidFill>
                  <a:srgbClr val="000000"/>
                </a:solidFill>
              </a:rPr>
              <a:t> med flyktingguider och familjekontakter (nyanlända)</a:t>
            </a:r>
            <a:endParaRPr lang="sv-SE" sz="900" dirty="0">
              <a:solidFill>
                <a:srgbClr val="000000"/>
              </a:solidFill>
            </a:endParaRPr>
          </a:p>
        </p:txBody>
      </p:sp>
      <p:sp>
        <p:nvSpPr>
          <p:cNvPr id="13" name="Rektangel 12"/>
          <p:cNvSpPr/>
          <p:nvPr/>
        </p:nvSpPr>
        <p:spPr>
          <a:xfrm>
            <a:off x="2963652" y="4512804"/>
            <a:ext cx="3429000" cy="230832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sv-SE" altLang="sv-SE" sz="900" dirty="0">
                <a:solidFill>
                  <a:srgbClr val="000000"/>
                </a:solidFill>
              </a:rPr>
              <a:t>Tia- Tidiga insatser asylsökande</a:t>
            </a:r>
            <a:endParaRPr lang="sv-SE" sz="9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5493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3059345" y="1106742"/>
            <a:ext cx="6172200" cy="857250"/>
          </a:xfrm>
        </p:spPr>
        <p:txBody>
          <a:bodyPr/>
          <a:lstStyle/>
          <a:p>
            <a:pPr algn="l"/>
            <a:r>
              <a:rPr lang="sv-SE" sz="2100" dirty="0"/>
              <a:t>Hösten 2016</a:t>
            </a:r>
            <a:br>
              <a:rPr lang="sv-SE" sz="2100" dirty="0"/>
            </a:br>
            <a:r>
              <a:rPr lang="sv-SE" sz="2100" dirty="0"/>
              <a:t> 2,6 miljoner</a:t>
            </a:r>
          </a:p>
        </p:txBody>
      </p:sp>
      <p:pic>
        <p:nvPicPr>
          <p:cNvPr id="4" name="Platshållare för innehåll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9963" y="1683277"/>
            <a:ext cx="2583166" cy="3315891"/>
          </a:xfrm>
          <a:prstGeom prst="rect">
            <a:avLst/>
          </a:prstGeom>
        </p:spPr>
      </p:pic>
      <p:sp>
        <p:nvSpPr>
          <p:cNvPr id="5" name="Ring 4"/>
          <p:cNvSpPr/>
          <p:nvPr/>
        </p:nvSpPr>
        <p:spPr>
          <a:xfrm>
            <a:off x="8148228" y="3177764"/>
            <a:ext cx="972108" cy="864096"/>
          </a:xfrm>
          <a:prstGeom prst="donut">
            <a:avLst>
              <a:gd name="adj" fmla="val 4255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schemeClr val="tx1"/>
              </a:solidFill>
            </a:endParaRPr>
          </a:p>
        </p:txBody>
      </p:sp>
      <p:sp>
        <p:nvSpPr>
          <p:cNvPr id="6" name="Ring 5"/>
          <p:cNvSpPr/>
          <p:nvPr/>
        </p:nvSpPr>
        <p:spPr>
          <a:xfrm>
            <a:off x="7068108" y="3537012"/>
            <a:ext cx="972108" cy="864096"/>
          </a:xfrm>
          <a:prstGeom prst="donut">
            <a:avLst>
              <a:gd name="adj" fmla="val 4255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>
              <a:solidFill>
                <a:schemeClr val="tx1"/>
              </a:solidFill>
            </a:endParaRPr>
          </a:p>
        </p:txBody>
      </p:sp>
      <p:sp>
        <p:nvSpPr>
          <p:cNvPr id="8" name="Ring 7"/>
          <p:cNvSpPr/>
          <p:nvPr/>
        </p:nvSpPr>
        <p:spPr>
          <a:xfrm>
            <a:off x="6969437" y="2138830"/>
            <a:ext cx="972108" cy="864096"/>
          </a:xfrm>
          <a:prstGeom prst="donut">
            <a:avLst>
              <a:gd name="adj" fmla="val 4255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schemeClr val="tx1"/>
              </a:solidFill>
            </a:endParaRPr>
          </a:p>
        </p:txBody>
      </p:sp>
      <p:cxnSp>
        <p:nvCxnSpPr>
          <p:cNvPr id="7" name="Rak pilkoppling 6"/>
          <p:cNvCxnSpPr/>
          <p:nvPr/>
        </p:nvCxnSpPr>
        <p:spPr>
          <a:xfrm flipH="1">
            <a:off x="4187109" y="4041862"/>
            <a:ext cx="2881000" cy="59287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ktangel 8"/>
          <p:cNvSpPr/>
          <p:nvPr/>
        </p:nvSpPr>
        <p:spPr>
          <a:xfrm>
            <a:off x="1498294" y="4185084"/>
            <a:ext cx="2688815" cy="11881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dirty="0">
                <a:solidFill>
                  <a:schemeClr val="tx1"/>
                </a:solidFill>
              </a:rPr>
              <a:t>Kartlägga  samt skapa en bosättningskedja</a:t>
            </a:r>
          </a:p>
        </p:txBody>
      </p:sp>
      <p:sp>
        <p:nvSpPr>
          <p:cNvPr id="11" name="textruta 10"/>
          <p:cNvSpPr txBox="1"/>
          <p:nvPr/>
        </p:nvSpPr>
        <p:spPr>
          <a:xfrm>
            <a:off x="1977179" y="5407162"/>
            <a:ext cx="15183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/>
              <a:t>Januari 2018</a:t>
            </a:r>
          </a:p>
        </p:txBody>
      </p:sp>
      <p:sp>
        <p:nvSpPr>
          <p:cNvPr id="12" name="Rektangel 11"/>
          <p:cNvSpPr/>
          <p:nvPr/>
        </p:nvSpPr>
        <p:spPr>
          <a:xfrm>
            <a:off x="3338111" y="2051195"/>
            <a:ext cx="1983123" cy="11881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dirty="0">
                <a:solidFill>
                  <a:schemeClr val="tx1"/>
                </a:solidFill>
              </a:rPr>
              <a:t>Lokala mötesplatser</a:t>
            </a:r>
          </a:p>
        </p:txBody>
      </p:sp>
      <p:cxnSp>
        <p:nvCxnSpPr>
          <p:cNvPr id="14" name="Rak pilkoppling 13"/>
          <p:cNvCxnSpPr/>
          <p:nvPr/>
        </p:nvCxnSpPr>
        <p:spPr>
          <a:xfrm flipH="1">
            <a:off x="5321235" y="2570878"/>
            <a:ext cx="1584856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ruta 14"/>
          <p:cNvSpPr txBox="1"/>
          <p:nvPr/>
        </p:nvSpPr>
        <p:spPr>
          <a:xfrm>
            <a:off x="3416601" y="3235439"/>
            <a:ext cx="18261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/>
              <a:t>December 2018</a:t>
            </a:r>
          </a:p>
        </p:txBody>
      </p:sp>
      <p:cxnSp>
        <p:nvCxnSpPr>
          <p:cNvPr id="17" name="Rak pilkoppling 16"/>
          <p:cNvCxnSpPr/>
          <p:nvPr/>
        </p:nvCxnSpPr>
        <p:spPr>
          <a:xfrm>
            <a:off x="8795913" y="3938420"/>
            <a:ext cx="54006" cy="32062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ktangel 17"/>
          <p:cNvSpPr/>
          <p:nvPr/>
        </p:nvSpPr>
        <p:spPr>
          <a:xfrm>
            <a:off x="8212295" y="4210503"/>
            <a:ext cx="3311806" cy="11881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dirty="0">
                <a:solidFill>
                  <a:schemeClr val="tx1"/>
                </a:solidFill>
              </a:rPr>
              <a:t>Kartläggning och bostadsanpassning av lokaler</a:t>
            </a:r>
          </a:p>
        </p:txBody>
      </p:sp>
      <p:sp>
        <p:nvSpPr>
          <p:cNvPr id="19" name="textruta 18"/>
          <p:cNvSpPr txBox="1"/>
          <p:nvPr/>
        </p:nvSpPr>
        <p:spPr>
          <a:xfrm>
            <a:off x="8955127" y="5373216"/>
            <a:ext cx="18261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/>
              <a:t>December 2017</a:t>
            </a:r>
          </a:p>
        </p:txBody>
      </p:sp>
    </p:spTree>
    <p:extLst>
      <p:ext uri="{BB962C8B-B14F-4D97-AF65-F5344CB8AC3E}">
        <p14:creationId xmlns:p14="http://schemas.microsoft.com/office/powerpoint/2010/main" val="2779435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z="2400" dirty="0"/>
              <a:t>Kontaktperson på Länsstyrelsen 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2152650" y="1851163"/>
            <a:ext cx="7886700" cy="3638810"/>
          </a:xfrm>
        </p:spPr>
        <p:txBody>
          <a:bodyPr>
            <a:normAutofit fontScale="55000" lnSpcReduction="20000"/>
          </a:bodyPr>
          <a:lstStyle/>
          <a:p>
            <a:pPr marL="0" indent="0">
              <a:buNone/>
            </a:pPr>
            <a:endParaRPr lang="sv-SE" dirty="0"/>
          </a:p>
          <a:p>
            <a:pPr marL="0" indent="0">
              <a:buNone/>
            </a:pPr>
            <a:r>
              <a:rPr lang="sv-SE" dirty="0"/>
              <a:t>Claudia Bruschi Ghobadi</a:t>
            </a:r>
          </a:p>
          <a:p>
            <a:pPr marL="0" indent="0">
              <a:buNone/>
            </a:pPr>
            <a:r>
              <a:rPr lang="sv-SE" dirty="0">
                <a:hlinkClick r:id="rId3"/>
              </a:rPr>
              <a:t>claudia.bruschi.ghobadi@lansstyrelsen.se</a:t>
            </a:r>
            <a:endParaRPr lang="sv-SE" dirty="0"/>
          </a:p>
          <a:p>
            <a:pPr marL="0" indent="0">
              <a:buNone/>
            </a:pPr>
            <a:r>
              <a:rPr lang="sv-SE" dirty="0"/>
              <a:t>Tel: 010-224 93 76</a:t>
            </a:r>
          </a:p>
          <a:p>
            <a:pPr marL="0" indent="0">
              <a:buNone/>
            </a:pPr>
            <a:endParaRPr lang="sv-SE" dirty="0"/>
          </a:p>
          <a:p>
            <a:pPr marL="0" indent="0">
              <a:buNone/>
            </a:pPr>
            <a:r>
              <a:rPr lang="sv-SE" dirty="0"/>
              <a:t>Linda Falk</a:t>
            </a:r>
            <a:r>
              <a:rPr lang="sv-SE" dirty="0">
                <a:hlinkClick r:id="rId4"/>
              </a:rPr>
              <a:t/>
            </a:r>
            <a:br>
              <a:rPr lang="sv-SE" dirty="0">
                <a:hlinkClick r:id="rId4"/>
              </a:rPr>
            </a:br>
            <a:r>
              <a:rPr lang="sv-SE" dirty="0">
                <a:hlinkClick r:id="rId4"/>
              </a:rPr>
              <a:t>linda.falk@lansstyrelsen.se</a:t>
            </a:r>
            <a:r>
              <a:rPr lang="sv-SE" sz="3600" dirty="0"/>
              <a:t/>
            </a:r>
            <a:br>
              <a:rPr lang="sv-SE" sz="3600" dirty="0"/>
            </a:br>
            <a:endParaRPr lang="sv-SE" dirty="0"/>
          </a:p>
          <a:p>
            <a:pPr marL="0" indent="0">
              <a:buNone/>
            </a:pPr>
            <a:endParaRPr lang="sv-SE" dirty="0"/>
          </a:p>
          <a:p>
            <a:pPr marL="0" indent="0">
              <a:buNone/>
            </a:pPr>
            <a:r>
              <a:rPr lang="sv-SE" dirty="0"/>
              <a:t>Petteri Hällström</a:t>
            </a:r>
            <a:endParaRPr lang="sv-SE" dirty="0">
              <a:solidFill>
                <a:schemeClr val="tx1"/>
              </a:solidFill>
              <a:hlinkClick r:id="rId4"/>
            </a:endParaRPr>
          </a:p>
          <a:p>
            <a:pPr marL="0" indent="0">
              <a:buNone/>
            </a:pPr>
            <a:r>
              <a:rPr lang="sv-SE" dirty="0">
                <a:hlinkClick r:id="rId4"/>
              </a:rPr>
              <a:t>Petteri.hallstrom@lansstyrelsen.se</a:t>
            </a:r>
            <a:endParaRPr lang="sv-SE" dirty="0"/>
          </a:p>
          <a:p>
            <a:pPr marL="0" indent="0">
              <a:buNone/>
            </a:pPr>
            <a:r>
              <a:rPr lang="sv-SE" dirty="0"/>
              <a:t>Tel: 010-224 92 60</a:t>
            </a:r>
          </a:p>
          <a:p>
            <a:pPr marL="0" indent="0">
              <a:buNone/>
            </a:pPr>
            <a:endParaRPr lang="sv-SE" dirty="0"/>
          </a:p>
          <a:p>
            <a:pPr marL="0" indent="0">
              <a:buNone/>
            </a:pPr>
            <a:r>
              <a:rPr lang="sv-SE" dirty="0"/>
              <a:t>Daniel Gamboa Esquivel</a:t>
            </a:r>
          </a:p>
          <a:p>
            <a:pPr marL="0" indent="0">
              <a:buNone/>
            </a:pPr>
            <a:r>
              <a:rPr lang="sv-SE" dirty="0">
                <a:hlinkClick r:id="rId5"/>
              </a:rPr>
              <a:t>daniel.gamboa.esquivel@lansstyrelsen.se</a:t>
            </a:r>
            <a:endParaRPr lang="sv-SE" dirty="0"/>
          </a:p>
          <a:p>
            <a:pPr marL="0" indent="0">
              <a:buNone/>
            </a:pPr>
            <a:r>
              <a:rPr lang="sv-SE" dirty="0"/>
              <a:t>Tel: 010-224 92 61</a:t>
            </a:r>
          </a:p>
        </p:txBody>
      </p:sp>
    </p:spTree>
    <p:extLst>
      <p:ext uri="{BB962C8B-B14F-4D97-AF65-F5344CB8AC3E}">
        <p14:creationId xmlns:p14="http://schemas.microsoft.com/office/powerpoint/2010/main" val="2713387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ubrik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 eaLnBrk="1" hangingPunct="1"/>
            <a:r>
              <a:rPr lang="sv-SE" altLang="sv-SE" sz="6000" dirty="0">
                <a:solidFill>
                  <a:srgbClr val="0070C0"/>
                </a:solidFill>
              </a:rPr>
              <a:t>SOH+</a:t>
            </a:r>
            <a:br>
              <a:rPr lang="sv-SE" altLang="sv-SE" sz="6000" dirty="0">
                <a:solidFill>
                  <a:srgbClr val="0070C0"/>
                </a:solidFill>
              </a:rPr>
            </a:br>
            <a:r>
              <a:rPr lang="sv-SE" altLang="sv-SE" dirty="0" smtClean="0">
                <a:solidFill>
                  <a:srgbClr val="0070C0"/>
                </a:solidFill>
              </a:rPr>
              <a:t> Samhällsorientering- och hälsa</a:t>
            </a:r>
          </a:p>
        </p:txBody>
      </p:sp>
      <p:sp>
        <p:nvSpPr>
          <p:cNvPr id="20483" name="Underrubrik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sv-SE" altLang="sv-SE" dirty="0" smtClean="0"/>
              <a:t>För att samverka och främja etableringsprocessen med fördjupat fokus på hälsa</a:t>
            </a:r>
          </a:p>
          <a:p>
            <a:pPr eaLnBrk="1" hangingPunct="1"/>
            <a:endParaRPr lang="sv-SE" altLang="sv-SE" dirty="0" smtClean="0"/>
          </a:p>
        </p:txBody>
      </p:sp>
      <p:pic>
        <p:nvPicPr>
          <p:cNvPr id="20484" name="Bildobjekt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5638800"/>
            <a:ext cx="1008063" cy="1008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20106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v-SE" altLang="sv-SE" dirty="0" smtClean="0">
                <a:solidFill>
                  <a:srgbClr val="0070C0"/>
                </a:solidFill>
              </a:rPr>
              <a:t>FINANSIÄRER</a:t>
            </a:r>
          </a:p>
        </p:txBody>
      </p:sp>
      <p:pic>
        <p:nvPicPr>
          <p:cNvPr id="23555" name="Platshållare för innehåll 4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716839" y="1292226"/>
            <a:ext cx="2424113" cy="3236913"/>
          </a:xfrm>
        </p:spPr>
      </p:pic>
      <p:pic>
        <p:nvPicPr>
          <p:cNvPr id="23556" name="Bildobjekt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5620258"/>
            <a:ext cx="1008063" cy="1008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7" name="Bildobjekt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5164" y="1292226"/>
            <a:ext cx="3241675" cy="3565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8" name="Picture 11" descr="Z:\NRK\Hi\Produktion\Logotyper\andra logotyper\EU\EU Fonder\EU logga_arial_2014\Microsoft\eu-ami-fond_arial.wmf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8001" y="1679575"/>
            <a:ext cx="2339975" cy="287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1569038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v-SE" altLang="sv-SE" dirty="0" smtClean="0">
                <a:solidFill>
                  <a:srgbClr val="0070C0"/>
                </a:solidFill>
              </a:rPr>
              <a:t>PROJKETPARTNERS</a:t>
            </a:r>
          </a:p>
        </p:txBody>
      </p:sp>
      <p:pic>
        <p:nvPicPr>
          <p:cNvPr id="22531" name="Platshållare för innehåll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519739" y="3719513"/>
            <a:ext cx="1152525" cy="874712"/>
          </a:xfrm>
        </p:spPr>
      </p:pic>
      <p:pic>
        <p:nvPicPr>
          <p:cNvPr id="22532" name="Bildobjekt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5601404"/>
            <a:ext cx="1008063" cy="1008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3" name="Bildobjekt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8214" y="1371600"/>
            <a:ext cx="2879725" cy="66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4" name="Bildobjekt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8214" y="3195639"/>
            <a:ext cx="923925" cy="131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5" name="Bildobjekt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2776" y="1354138"/>
            <a:ext cx="3000375" cy="677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6" name="Bildobjekt 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42350" y="2781301"/>
            <a:ext cx="1320800" cy="181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2542204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v-SE" b="1" dirty="0" smtClean="0">
                <a:solidFill>
                  <a:srgbClr val="0070C0"/>
                </a:solidFill>
              </a:rPr>
              <a:t>SYFTE MÅL</a:t>
            </a:r>
            <a:endParaRPr lang="sv-SE" dirty="0">
              <a:solidFill>
                <a:srgbClr val="0070C0"/>
              </a:solidFill>
            </a:endParaRP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  <a:defRPr/>
            </a:pPr>
            <a:endParaRPr lang="sv-SE" sz="2800" dirty="0"/>
          </a:p>
          <a:p>
            <a:pPr>
              <a:defRPr/>
            </a:pPr>
            <a:r>
              <a:rPr lang="sv-SE" altLang="sv-SE" dirty="0">
                <a:ea typeface="ＭＳ Ｐゴシック" panose="020B0600070205080204" pitchFamily="34" charset="-128"/>
              </a:rPr>
              <a:t>Utbilda och</a:t>
            </a:r>
            <a:r>
              <a:rPr lang="sv-SE" altLang="sv-SE" dirty="0">
                <a:solidFill>
                  <a:srgbClr val="262626"/>
                </a:solidFill>
                <a:ea typeface="ＭＳ Ｐゴシック" panose="020B0600070205080204" pitchFamily="34" charset="-128"/>
              </a:rPr>
              <a:t> </a:t>
            </a:r>
            <a:r>
              <a:rPr lang="sv-SE" altLang="sv-SE" dirty="0" err="1">
                <a:solidFill>
                  <a:srgbClr val="262626"/>
                </a:solidFill>
                <a:ea typeface="ＭＳ Ｐゴシック" panose="020B0600070205080204" pitchFamily="34" charset="-128"/>
              </a:rPr>
              <a:t>heltidsanställa</a:t>
            </a:r>
            <a:r>
              <a:rPr lang="sv-SE" altLang="sv-SE" dirty="0">
                <a:ea typeface="ＭＳ Ｐゴシック" panose="020B0600070205080204" pitchFamily="34" charset="-128"/>
              </a:rPr>
              <a:t> samhälls- och hälsokommunikatörer</a:t>
            </a:r>
          </a:p>
          <a:p>
            <a:pPr>
              <a:defRPr/>
            </a:pPr>
            <a:r>
              <a:rPr lang="sv-SE" altLang="sv-SE" dirty="0">
                <a:solidFill>
                  <a:srgbClr val="262626"/>
                </a:solidFill>
                <a:ea typeface="ＭＳ Ｐゴシック" panose="020B0600070205080204" pitchFamily="34" charset="-128"/>
              </a:rPr>
              <a:t>Riktat stöd på modersmål </a:t>
            </a:r>
            <a:endParaRPr lang="sv-SE" altLang="sv-SE" dirty="0" smtClean="0">
              <a:solidFill>
                <a:srgbClr val="262626"/>
              </a:solidFill>
              <a:ea typeface="ＭＳ Ｐゴシック" panose="020B0600070205080204" pitchFamily="34" charset="-128"/>
            </a:endParaRPr>
          </a:p>
          <a:p>
            <a:pPr>
              <a:defRPr/>
            </a:pPr>
            <a:r>
              <a:rPr lang="sv-SE" altLang="sv-SE" dirty="0" smtClean="0">
                <a:solidFill>
                  <a:srgbClr val="262626"/>
                </a:solidFill>
                <a:ea typeface="ＭＳ Ｐゴシック" panose="020B0600070205080204" pitchFamily="34" charset="-128"/>
              </a:rPr>
              <a:t>Öka nyanländas </a:t>
            </a:r>
            <a:r>
              <a:rPr lang="sv-SE" altLang="sv-SE" dirty="0" err="1" smtClean="0">
                <a:solidFill>
                  <a:srgbClr val="262626"/>
                </a:solidFill>
                <a:ea typeface="ＭＳ Ｐゴシック" panose="020B0600070205080204" pitchFamily="34" charset="-128"/>
              </a:rPr>
              <a:t>hälsolitteracitet</a:t>
            </a:r>
            <a:endParaRPr lang="sv-SE" altLang="sv-SE" dirty="0" smtClean="0">
              <a:solidFill>
                <a:srgbClr val="262626"/>
              </a:solidFill>
              <a:ea typeface="ＭＳ Ｐゴシック" panose="020B0600070205080204" pitchFamily="34" charset="-128"/>
            </a:endParaRPr>
          </a:p>
          <a:p>
            <a:pPr>
              <a:defRPr/>
            </a:pPr>
            <a:r>
              <a:rPr lang="sv-SE" altLang="sv-SE" dirty="0" smtClean="0">
                <a:ea typeface="ＭＳ Ｐゴシック" panose="020B0600070205080204" pitchFamily="34" charset="-128"/>
              </a:rPr>
              <a:t>Utveckla </a:t>
            </a:r>
            <a:r>
              <a:rPr lang="sv-SE" altLang="sv-SE" dirty="0">
                <a:ea typeface="ＭＳ Ｐゴシック" panose="020B0600070205080204" pitchFamily="34" charset="-128"/>
              </a:rPr>
              <a:t>samverkansorganisation för regional samverkan och samverkan inom kommunerna</a:t>
            </a:r>
            <a:endParaRPr lang="sv-SE" dirty="0"/>
          </a:p>
          <a:p>
            <a:endParaRPr lang="sv-SE" dirty="0"/>
          </a:p>
        </p:txBody>
      </p:sp>
      <p:pic>
        <p:nvPicPr>
          <p:cNvPr id="4" name="Bildobjekt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5715000"/>
            <a:ext cx="1008063" cy="1008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8340521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ubrik 1"/>
          <p:cNvSpPr>
            <a:spLocks noGrp="1"/>
          </p:cNvSpPr>
          <p:nvPr>
            <p:ph type="title"/>
          </p:nvPr>
        </p:nvSpPr>
        <p:spPr>
          <a:xfrm>
            <a:off x="914400" y="321198"/>
            <a:ext cx="10363200" cy="1143000"/>
          </a:xfrm>
        </p:spPr>
        <p:txBody>
          <a:bodyPr/>
          <a:lstStyle/>
          <a:p>
            <a:pPr algn="ctr"/>
            <a:r>
              <a:rPr lang="sv-SE" altLang="sv-SE" sz="3200" dirty="0" smtClean="0">
                <a:solidFill>
                  <a:srgbClr val="0070C0"/>
                </a:solidFill>
              </a:rPr>
              <a:t>11 SAMHÄLLS- OCH HÄLSOKOMMUNIKATÖRER SOM INGÅR I PROJEKTET</a:t>
            </a:r>
          </a:p>
        </p:txBody>
      </p:sp>
      <p:pic>
        <p:nvPicPr>
          <p:cNvPr id="37892" name="Bildobjekt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5544844"/>
            <a:ext cx="1008063" cy="1008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Platshållare för innehåll 6"/>
          <p:cNvSpPr>
            <a:spLocks noGrp="1"/>
          </p:cNvSpPr>
          <p:nvPr>
            <p:ph idx="1"/>
          </p:nvPr>
        </p:nvSpPr>
        <p:spPr>
          <a:xfrm>
            <a:off x="914400" y="2141316"/>
            <a:ext cx="3483980" cy="3573684"/>
          </a:xfrm>
          <a:prstGeom prst="cloud">
            <a:avLst/>
          </a:prstGeom>
          <a:solidFill>
            <a:srgbClr val="0070C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v-SE" dirty="0" smtClean="0">
                <a:solidFill>
                  <a:schemeClr val="bg1"/>
                </a:solidFill>
              </a:rPr>
              <a:t>ARABISKA</a:t>
            </a:r>
            <a:endParaRPr lang="sv-SE" dirty="0">
              <a:solidFill>
                <a:schemeClr val="bg1"/>
              </a:solidFill>
            </a:endParaRPr>
          </a:p>
        </p:txBody>
      </p:sp>
      <p:sp>
        <p:nvSpPr>
          <p:cNvPr id="8" name="Moln 7"/>
          <p:cNvSpPr/>
          <p:nvPr/>
        </p:nvSpPr>
        <p:spPr>
          <a:xfrm>
            <a:off x="4883084" y="1564849"/>
            <a:ext cx="2620652" cy="1998483"/>
          </a:xfrm>
          <a:prstGeom prst="cloud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dirty="0" smtClean="0">
                <a:solidFill>
                  <a:srgbClr val="FFFFFF"/>
                </a:solidFill>
              </a:rPr>
              <a:t>TIGRINJA</a:t>
            </a:r>
            <a:endParaRPr lang="sv-SE" dirty="0">
              <a:solidFill>
                <a:srgbClr val="FFFFFF"/>
              </a:solidFill>
            </a:endParaRPr>
          </a:p>
        </p:txBody>
      </p:sp>
      <p:sp>
        <p:nvSpPr>
          <p:cNvPr id="9" name="Moln 8"/>
          <p:cNvSpPr/>
          <p:nvPr/>
        </p:nvSpPr>
        <p:spPr>
          <a:xfrm>
            <a:off x="4977353" y="4477733"/>
            <a:ext cx="2139884" cy="1140641"/>
          </a:xfrm>
          <a:prstGeom prst="cloud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dirty="0" smtClean="0">
                <a:solidFill>
                  <a:srgbClr val="FFFFFF"/>
                </a:solidFill>
              </a:rPr>
              <a:t>Kurdiska </a:t>
            </a:r>
            <a:r>
              <a:rPr lang="sv-SE" dirty="0" err="1" smtClean="0">
                <a:solidFill>
                  <a:srgbClr val="FFFFFF"/>
                </a:solidFill>
              </a:rPr>
              <a:t>kurmanji</a:t>
            </a:r>
            <a:endParaRPr lang="sv-SE" dirty="0">
              <a:solidFill>
                <a:srgbClr val="FFFFFF"/>
              </a:solidFill>
            </a:endParaRPr>
          </a:p>
        </p:txBody>
      </p:sp>
      <p:sp>
        <p:nvSpPr>
          <p:cNvPr id="10" name="Moln 9"/>
          <p:cNvSpPr/>
          <p:nvPr/>
        </p:nvSpPr>
        <p:spPr>
          <a:xfrm>
            <a:off x="8305013" y="2196445"/>
            <a:ext cx="2328421" cy="1762813"/>
          </a:xfrm>
          <a:prstGeom prst="cloud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dirty="0" smtClean="0">
                <a:solidFill>
                  <a:srgbClr val="FFFFFF"/>
                </a:solidFill>
              </a:rPr>
              <a:t>SOMALISKA</a:t>
            </a:r>
            <a:endParaRPr lang="sv-SE" dirty="0">
              <a:solidFill>
                <a:srgbClr val="FFFFFF"/>
              </a:solidFill>
            </a:endParaRPr>
          </a:p>
        </p:txBody>
      </p:sp>
      <p:sp>
        <p:nvSpPr>
          <p:cNvPr id="11" name="Moln 10"/>
          <p:cNvSpPr/>
          <p:nvPr/>
        </p:nvSpPr>
        <p:spPr>
          <a:xfrm>
            <a:off x="8220175" y="4477733"/>
            <a:ext cx="1809946" cy="1187776"/>
          </a:xfrm>
          <a:prstGeom prst="cloud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dirty="0" smtClean="0">
                <a:solidFill>
                  <a:srgbClr val="FFFFFF"/>
                </a:solidFill>
              </a:rPr>
              <a:t>DARI</a:t>
            </a:r>
            <a:endParaRPr lang="sv-SE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04112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325685" y="215097"/>
            <a:ext cx="9451060" cy="653262"/>
          </a:xfrm>
        </p:spPr>
        <p:txBody>
          <a:bodyPr>
            <a:normAutofit fontScale="90000"/>
          </a:bodyPr>
          <a:lstStyle/>
          <a:p>
            <a:r>
              <a:rPr lang="sv-SE" dirty="0" smtClean="0"/>
              <a:t>Integration  och det regionala utvecklingsprogrammet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1182465" y="1347841"/>
            <a:ext cx="9451060" cy="3972197"/>
          </a:xfrm>
        </p:spPr>
        <p:txBody>
          <a:bodyPr/>
          <a:lstStyle/>
          <a:p>
            <a:pPr>
              <a:buClr>
                <a:schemeClr val="tx1"/>
              </a:buClr>
              <a:buSzPct val="120000"/>
              <a:buFont typeface="Arial" panose="020B0604020202020204" pitchFamily="34" charset="0"/>
              <a:buChar char="•"/>
            </a:pPr>
            <a:r>
              <a:rPr lang="sv-SE" dirty="0" smtClean="0"/>
              <a:t>Integration – En central del av RUP – Övergripande fråga som berör flera insatsområden</a:t>
            </a:r>
          </a:p>
          <a:p>
            <a:pPr>
              <a:buClr>
                <a:schemeClr val="tx1"/>
              </a:buClr>
              <a:buSzPct val="120000"/>
            </a:pPr>
            <a:r>
              <a:rPr lang="sv-SE" dirty="0" smtClean="0"/>
              <a:t>Styrkor och utvecklingsbehov</a:t>
            </a:r>
          </a:p>
          <a:p>
            <a:pPr lvl="1">
              <a:buClr>
                <a:schemeClr val="tx1"/>
              </a:buClr>
              <a:buSzPct val="120000"/>
            </a:pPr>
            <a:r>
              <a:rPr lang="sv-SE" sz="1600" i="1" dirty="0"/>
              <a:t>Invandringen är den viktigaste förutsättningen för Västmanlands befolknings- och arbetskraftstillväxt</a:t>
            </a:r>
            <a:r>
              <a:rPr lang="sv-SE" sz="1600" i="1" dirty="0" smtClean="0"/>
              <a:t>.</a:t>
            </a:r>
          </a:p>
          <a:p>
            <a:pPr>
              <a:buClr>
                <a:schemeClr val="tx1"/>
              </a:buClr>
              <a:buSzPct val="120000"/>
            </a:pPr>
            <a:r>
              <a:rPr lang="sv-SE" dirty="0" smtClean="0"/>
              <a:t>Insatsområde – GOD LIVSMILJÖ</a:t>
            </a:r>
          </a:p>
          <a:p>
            <a:pPr lvl="1">
              <a:buClr>
                <a:schemeClr val="tx1"/>
              </a:buClr>
              <a:buSzPct val="120000"/>
            </a:pPr>
            <a:r>
              <a:rPr lang="sv-SE" sz="1600" i="1" dirty="0"/>
              <a:t>Ö</a:t>
            </a:r>
            <a:r>
              <a:rPr lang="sv-SE" sz="1600" i="1" dirty="0" smtClean="0"/>
              <a:t>ka människors </a:t>
            </a:r>
            <a:r>
              <a:rPr lang="sv-SE" sz="1600" i="1" dirty="0"/>
              <a:t>delaktighet och inflytande genom en jämställd och jämlik </a:t>
            </a:r>
            <a:r>
              <a:rPr lang="sv-SE" sz="1600" i="1" dirty="0" smtClean="0"/>
              <a:t>tillgång </a:t>
            </a:r>
            <a:r>
              <a:rPr lang="sv-SE" sz="1600" i="1" dirty="0"/>
              <a:t>till </a:t>
            </a:r>
            <a:r>
              <a:rPr lang="sv-SE" sz="1600" i="1" dirty="0" smtClean="0"/>
              <a:t>samhällets resurser - Tillga</a:t>
            </a:r>
            <a:r>
              <a:rPr lang="sv-SE" sz="1600" i="1" dirty="0"/>
              <a:t>̊ng till arbete </a:t>
            </a:r>
            <a:r>
              <a:rPr lang="sv-SE" sz="1600" i="1" dirty="0" smtClean="0"/>
              <a:t>och egenförsörjning för </a:t>
            </a:r>
            <a:r>
              <a:rPr lang="sv-SE" sz="1600" i="1" dirty="0"/>
              <a:t>kvinnor och </a:t>
            </a:r>
            <a:r>
              <a:rPr lang="sv-SE" sz="1600" i="1" dirty="0" smtClean="0"/>
              <a:t>män </a:t>
            </a:r>
            <a:r>
              <a:rPr lang="sv-SE" sz="1600" i="1" dirty="0"/>
              <a:t>med </a:t>
            </a:r>
            <a:r>
              <a:rPr lang="sv-SE" sz="1600" i="1" dirty="0" smtClean="0"/>
              <a:t>utländsk </a:t>
            </a:r>
            <a:r>
              <a:rPr lang="sv-SE" sz="1600" i="1" dirty="0"/>
              <a:t>bakgrund eller funktionsnedsättning </a:t>
            </a:r>
            <a:r>
              <a:rPr lang="sv-SE" sz="1600" i="1" dirty="0" smtClean="0"/>
              <a:t>är en avgörande </a:t>
            </a:r>
            <a:r>
              <a:rPr lang="sv-SE" sz="1600" i="1" dirty="0"/>
              <a:t>faktor</a:t>
            </a:r>
            <a:r>
              <a:rPr lang="sv-SE" sz="1600" i="1" dirty="0" smtClean="0"/>
              <a:t>.</a:t>
            </a:r>
          </a:p>
          <a:p>
            <a:pPr lvl="1">
              <a:buClr>
                <a:schemeClr val="tx1"/>
              </a:buClr>
              <a:buSzPct val="120000"/>
            </a:pPr>
            <a:r>
              <a:rPr lang="sv-SE" sz="1600" i="1" dirty="0" smtClean="0"/>
              <a:t>Förbättra den psykiska hälsan hos barn och unga vuxna – Särskilt behöver hälsan främjas hos individer med den största ohälsan.</a:t>
            </a:r>
          </a:p>
          <a:p>
            <a:pPr lvl="1">
              <a:buClr>
                <a:schemeClr val="tx1"/>
              </a:buClr>
              <a:buSzPct val="120000"/>
            </a:pPr>
            <a:r>
              <a:rPr lang="sv-SE" sz="1600" i="1" dirty="0" smtClean="0"/>
              <a:t>Indikator - Ökad andel nyanlända flyktingar som har arbete inom två år</a:t>
            </a:r>
          </a:p>
          <a:p>
            <a:pPr marL="457200" lvl="1" indent="0">
              <a:buClr>
                <a:schemeClr val="tx1"/>
              </a:buClr>
              <a:buSzPct val="120000"/>
              <a:buNone/>
            </a:pPr>
            <a:endParaRPr lang="sv-SE" sz="1600" i="1" dirty="0"/>
          </a:p>
        </p:txBody>
      </p:sp>
      <p:pic>
        <p:nvPicPr>
          <p:cNvPr id="4" name="Bildobjekt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68460" y="4289387"/>
            <a:ext cx="5653076" cy="24198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08638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v-SE" dirty="0" smtClean="0">
                <a:solidFill>
                  <a:srgbClr val="0070C0"/>
                </a:solidFill>
              </a:rPr>
              <a:t>SAMHÄLLSORIENTERING- OCH HÄLSA</a:t>
            </a:r>
            <a:br>
              <a:rPr lang="sv-SE" dirty="0" smtClean="0">
                <a:solidFill>
                  <a:srgbClr val="0070C0"/>
                </a:solidFill>
              </a:rPr>
            </a:br>
            <a:r>
              <a:rPr lang="sv-SE" dirty="0" smtClean="0">
                <a:solidFill>
                  <a:srgbClr val="0070C0"/>
                </a:solidFill>
              </a:rPr>
              <a:t>VÅR MODELL</a:t>
            </a:r>
            <a:endParaRPr lang="sv-SE" dirty="0">
              <a:solidFill>
                <a:srgbClr val="0070C0"/>
              </a:solidFill>
            </a:endParaRP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v-SE" dirty="0" smtClean="0"/>
          </a:p>
          <a:p>
            <a:endParaRPr lang="sv-SE" dirty="0"/>
          </a:p>
          <a:p>
            <a:r>
              <a:rPr lang="sv-SE" dirty="0" smtClean="0"/>
              <a:t>Samhällsorientering + 20 timmar hälsa</a:t>
            </a:r>
          </a:p>
          <a:p>
            <a:r>
              <a:rPr lang="sv-SE" dirty="0" smtClean="0"/>
              <a:t>5 veckor</a:t>
            </a:r>
          </a:p>
          <a:p>
            <a:r>
              <a:rPr lang="sv-SE" dirty="0" smtClean="0"/>
              <a:t>Initialt i etableringsprocessen</a:t>
            </a:r>
          </a:p>
          <a:p>
            <a:r>
              <a:rPr lang="sv-SE" dirty="0"/>
              <a:t>S</a:t>
            </a:r>
            <a:r>
              <a:rPr lang="sv-SE" dirty="0" smtClean="0"/>
              <a:t>amverka mellan kommunerna och inom kommunerna</a:t>
            </a:r>
            <a:endParaRPr lang="sv-SE" dirty="0"/>
          </a:p>
        </p:txBody>
      </p:sp>
      <p:pic>
        <p:nvPicPr>
          <p:cNvPr id="4" name="Bildobjekt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5515769"/>
            <a:ext cx="1008063" cy="1008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7764583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v-SE" b="1" dirty="0" smtClean="0">
                <a:solidFill>
                  <a:srgbClr val="0070C0"/>
                </a:solidFill>
              </a:rPr>
              <a:t>VARFÖR HÄLSA?</a:t>
            </a:r>
            <a:endParaRPr lang="sv-SE" dirty="0">
              <a:solidFill>
                <a:srgbClr val="0070C0"/>
              </a:solidFill>
            </a:endParaRP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endParaRPr lang="sv-SE" altLang="sv-SE" dirty="0" smtClean="0"/>
          </a:p>
          <a:p>
            <a:pPr>
              <a:defRPr/>
            </a:pPr>
            <a:r>
              <a:rPr lang="sv-SE" altLang="sv-SE" dirty="0" smtClean="0"/>
              <a:t>Hälsa</a:t>
            </a:r>
            <a:r>
              <a:rPr lang="sv-SE" altLang="sv-SE" dirty="0"/>
              <a:t>, en grundläggande rättighet och förutsättning för delaktighet i samhället</a:t>
            </a:r>
          </a:p>
          <a:p>
            <a:pPr>
              <a:defRPr/>
            </a:pPr>
            <a:r>
              <a:rPr lang="sv-SE" altLang="sv-SE" dirty="0"/>
              <a:t>Vägledning inom det svenska hälso- och sjukvårdssystemet</a:t>
            </a:r>
          </a:p>
          <a:p>
            <a:pPr>
              <a:defRPr/>
            </a:pPr>
            <a:r>
              <a:rPr lang="sv-SE" altLang="sv-SE" dirty="0"/>
              <a:t>Förebygga och motverka hälsoproblem</a:t>
            </a:r>
          </a:p>
          <a:p>
            <a:pPr marL="0" indent="0">
              <a:buNone/>
            </a:pPr>
            <a:endParaRPr lang="sv-SE" dirty="0"/>
          </a:p>
        </p:txBody>
      </p:sp>
      <p:pic>
        <p:nvPicPr>
          <p:cNvPr id="4" name="Bildobjekt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5620735"/>
            <a:ext cx="1008063" cy="1008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7249045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v-SE" dirty="0" smtClean="0">
                <a:solidFill>
                  <a:srgbClr val="0070C0"/>
                </a:solidFill>
              </a:rPr>
              <a:t>GENSVAR FRÅN DELTAGARE</a:t>
            </a:r>
            <a:endParaRPr lang="sv-SE" dirty="0">
              <a:solidFill>
                <a:srgbClr val="0070C0"/>
              </a:solidFill>
            </a:endParaRPr>
          </a:p>
        </p:txBody>
      </p:sp>
      <p:sp>
        <p:nvSpPr>
          <p:cNvPr id="4" name="Platshållare för innehåll 3"/>
          <p:cNvSpPr>
            <a:spLocks noGrp="1"/>
          </p:cNvSpPr>
          <p:nvPr>
            <p:ph idx="1"/>
          </p:nvPr>
        </p:nvSpPr>
        <p:spPr>
          <a:xfrm>
            <a:off x="821803" y="1371600"/>
            <a:ext cx="3102015" cy="2233915"/>
          </a:xfrm>
          <a:prstGeom prst="cloud">
            <a:avLst/>
          </a:prstGeom>
          <a:solidFill>
            <a:srgbClr val="0070C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v-SE" dirty="0" smtClean="0">
                <a:solidFill>
                  <a:schemeClr val="bg1"/>
                </a:solidFill>
              </a:rPr>
              <a:t>Personlig hälsa</a:t>
            </a:r>
            <a:endParaRPr lang="sv-SE" dirty="0">
              <a:solidFill>
                <a:schemeClr val="bg1"/>
              </a:solidFill>
            </a:endParaRPr>
          </a:p>
        </p:txBody>
      </p:sp>
      <p:sp>
        <p:nvSpPr>
          <p:cNvPr id="5" name="Moln 4"/>
          <p:cNvSpPr/>
          <p:nvPr/>
        </p:nvSpPr>
        <p:spPr>
          <a:xfrm>
            <a:off x="8958607" y="1632667"/>
            <a:ext cx="2604304" cy="2389695"/>
          </a:xfrm>
          <a:prstGeom prst="cloud">
            <a:avLst/>
          </a:prstGeom>
          <a:solidFill>
            <a:srgbClr val="0070C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v-SE" dirty="0" smtClean="0">
                <a:solidFill>
                  <a:srgbClr val="FFFFFF"/>
                </a:solidFill>
              </a:rPr>
              <a:t>Privat ekonomi</a:t>
            </a:r>
            <a:endParaRPr lang="sv-SE" dirty="0">
              <a:solidFill>
                <a:srgbClr val="FFFFFF"/>
              </a:solidFill>
            </a:endParaRPr>
          </a:p>
        </p:txBody>
      </p:sp>
      <p:sp>
        <p:nvSpPr>
          <p:cNvPr id="6" name="Moln 5"/>
          <p:cNvSpPr/>
          <p:nvPr/>
        </p:nvSpPr>
        <p:spPr>
          <a:xfrm>
            <a:off x="3067291" y="2980641"/>
            <a:ext cx="2899278" cy="2349819"/>
          </a:xfrm>
          <a:prstGeom prst="cloud">
            <a:avLst/>
          </a:prstGeom>
          <a:solidFill>
            <a:srgbClr val="0070C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v-SE" dirty="0" smtClean="0">
                <a:solidFill>
                  <a:srgbClr val="FFFFFF"/>
                </a:solidFill>
              </a:rPr>
              <a:t>1177</a:t>
            </a:r>
            <a:endParaRPr lang="sv-SE" dirty="0">
              <a:solidFill>
                <a:srgbClr val="FFFFFF"/>
              </a:solidFill>
            </a:endParaRPr>
          </a:p>
        </p:txBody>
      </p:sp>
      <p:sp>
        <p:nvSpPr>
          <p:cNvPr id="8" name="Moln 7"/>
          <p:cNvSpPr/>
          <p:nvPr/>
        </p:nvSpPr>
        <p:spPr>
          <a:xfrm>
            <a:off x="6639615" y="2980641"/>
            <a:ext cx="2318992" cy="2389695"/>
          </a:xfrm>
          <a:prstGeom prst="cloud">
            <a:avLst/>
          </a:prstGeom>
          <a:solidFill>
            <a:srgbClr val="0070C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v-SE" dirty="0" smtClean="0">
                <a:solidFill>
                  <a:srgbClr val="FFFFFF"/>
                </a:solidFill>
              </a:rPr>
              <a:t>Livliga diskussioner</a:t>
            </a:r>
            <a:endParaRPr lang="sv-SE" dirty="0">
              <a:solidFill>
                <a:srgbClr val="FFFFFF"/>
              </a:solidFill>
            </a:endParaRPr>
          </a:p>
        </p:txBody>
      </p:sp>
      <p:pic>
        <p:nvPicPr>
          <p:cNvPr id="9" name="Bildobjekt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1803" y="5665117"/>
            <a:ext cx="1008063" cy="1008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1150434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sv-SE" altLang="sv-SE" dirty="0" smtClean="0">
                <a:solidFill>
                  <a:srgbClr val="0070C0"/>
                </a:solidFill>
              </a:rPr>
              <a:t>SOH+ FRÄMJAR ETABLERINGSPROCESSEN </a:t>
            </a:r>
          </a:p>
        </p:txBody>
      </p:sp>
      <p:sp>
        <p:nvSpPr>
          <p:cNvPr id="25603" name="Platshållare för innehåll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endParaRPr lang="sv-SE" altLang="sv-SE" dirty="0" smtClean="0">
              <a:ea typeface="ＭＳ Ｐゴシック" panose="020B0600070205080204" pitchFamily="34" charset="-128"/>
            </a:endParaRPr>
          </a:p>
          <a:p>
            <a:pPr marL="0" indent="0" eaLnBrk="1" hangingPunct="1">
              <a:buNone/>
              <a:defRPr/>
            </a:pPr>
            <a:endParaRPr lang="sv-SE" altLang="sv-SE" dirty="0" smtClean="0"/>
          </a:p>
        </p:txBody>
      </p:sp>
      <p:pic>
        <p:nvPicPr>
          <p:cNvPr id="26628" name="Bildobjekt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8001" y="5516563"/>
            <a:ext cx="1008063" cy="1008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latshållare för innehåll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403600" y="1676400"/>
            <a:ext cx="5384800" cy="403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13761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930755" y="1337918"/>
            <a:ext cx="8162692" cy="1022738"/>
          </a:xfrm>
        </p:spPr>
        <p:txBody>
          <a:bodyPr/>
          <a:lstStyle/>
          <a:p>
            <a:r>
              <a:rPr lang="sv-SE" dirty="0" smtClean="0"/>
              <a:t>Tack för visat intresse, </a:t>
            </a:r>
            <a:br>
              <a:rPr lang="sv-SE" dirty="0" smtClean="0"/>
            </a:br>
            <a:r>
              <a:rPr lang="sv-SE" dirty="0" smtClean="0"/>
              <a:t>Välkomna att höra av er vid frågor!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923049" y="2609299"/>
            <a:ext cx="11468004" cy="3972197"/>
          </a:xfrm>
        </p:spPr>
        <p:txBody>
          <a:bodyPr/>
          <a:lstStyle/>
          <a:p>
            <a:pPr marL="0" indent="0">
              <a:buNone/>
            </a:pPr>
            <a:endParaRPr lang="sv-SE" dirty="0" smtClean="0"/>
          </a:p>
          <a:p>
            <a:pPr marL="0" indent="0">
              <a:buNone/>
            </a:pPr>
            <a:r>
              <a:rPr lang="sv-SE" dirty="0" smtClean="0"/>
              <a:t>	Petra Eriksson Hallin			Jeanette Källstad				</a:t>
            </a:r>
            <a:r>
              <a:rPr lang="sv-SE" dirty="0"/>
              <a:t>	</a:t>
            </a:r>
            <a:r>
              <a:rPr lang="sv-SE" dirty="0" smtClean="0"/>
              <a:t>	</a:t>
            </a:r>
            <a:r>
              <a:rPr lang="sv-SE" smtClean="0"/>
              <a:t>Projektledare SOH+</a:t>
            </a:r>
            <a:r>
              <a:rPr lang="sv-SE" dirty="0" smtClean="0"/>
              <a:t>			</a:t>
            </a:r>
            <a:r>
              <a:rPr lang="sv-SE" dirty="0" err="1" smtClean="0"/>
              <a:t>Integrationsstrateg</a:t>
            </a:r>
            <a:r>
              <a:rPr lang="sv-SE" dirty="0" smtClean="0"/>
              <a:t>					</a:t>
            </a:r>
            <a:r>
              <a:rPr lang="sv-SE" sz="1400" u="sng" dirty="0" smtClean="0">
                <a:solidFill>
                  <a:srgbClr val="C00000"/>
                </a:solidFill>
              </a:rPr>
              <a:t>petra.eriksson.hallin@regionvastmanland.se</a:t>
            </a:r>
            <a:r>
              <a:rPr lang="sv-SE" sz="1400" dirty="0" smtClean="0">
                <a:solidFill>
                  <a:srgbClr val="FF0000"/>
                </a:solidFill>
              </a:rPr>
              <a:t> </a:t>
            </a:r>
            <a:r>
              <a:rPr lang="sv-SE" dirty="0" smtClean="0"/>
              <a:t>		</a:t>
            </a:r>
            <a:r>
              <a:rPr lang="sv-SE" sz="1400" u="sng" dirty="0" smtClean="0">
                <a:solidFill>
                  <a:srgbClr val="C00000"/>
                </a:solidFill>
              </a:rPr>
              <a:t>jeanette.kallstad@regionvastmanland.se</a:t>
            </a:r>
            <a:r>
              <a:rPr lang="sv-SE" sz="1400" dirty="0" smtClean="0">
                <a:solidFill>
                  <a:srgbClr val="FF0000"/>
                </a:solidFill>
              </a:rPr>
              <a:t> 		</a:t>
            </a:r>
          </a:p>
          <a:p>
            <a:pPr marL="0" indent="0">
              <a:buNone/>
            </a:pPr>
            <a:r>
              <a:rPr lang="sv-SE" sz="1400" dirty="0">
                <a:solidFill>
                  <a:srgbClr val="FF0000"/>
                </a:solidFill>
              </a:rPr>
              <a:t>	</a:t>
            </a:r>
            <a:r>
              <a:rPr lang="sv-SE" sz="1600" dirty="0">
                <a:solidFill>
                  <a:srgbClr val="FF0000"/>
                </a:solidFill>
              </a:rPr>
              <a:t> 021-481 </a:t>
            </a:r>
            <a:r>
              <a:rPr lang="sv-SE" sz="1600" dirty="0" smtClean="0">
                <a:solidFill>
                  <a:srgbClr val="FF0000"/>
                </a:solidFill>
              </a:rPr>
              <a:t>82 51</a:t>
            </a:r>
            <a:r>
              <a:rPr lang="sv-SE" sz="1400" dirty="0" smtClean="0">
                <a:solidFill>
                  <a:srgbClr val="FF0000"/>
                </a:solidFill>
              </a:rPr>
              <a:t>				</a:t>
            </a:r>
            <a:r>
              <a:rPr lang="sv-SE" sz="1600" dirty="0" smtClean="0">
                <a:solidFill>
                  <a:srgbClr val="FF0000"/>
                </a:solidFill>
              </a:rPr>
              <a:t>021-481 88 01			</a:t>
            </a:r>
            <a:endParaRPr lang="sv-SE" sz="1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53539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RÖK – Regional överenskommelse med utgångspunkt i RUP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 smtClean="0"/>
              <a:t>Samverkan </a:t>
            </a:r>
            <a:r>
              <a:rPr lang="sv-SE" dirty="0"/>
              <a:t>och </a:t>
            </a:r>
            <a:r>
              <a:rPr lang="sv-SE" dirty="0" smtClean="0"/>
              <a:t>samordning </a:t>
            </a:r>
            <a:endParaRPr lang="sv-SE" dirty="0"/>
          </a:p>
          <a:p>
            <a:r>
              <a:rPr lang="sv-SE" dirty="0" smtClean="0"/>
              <a:t>Hälsa</a:t>
            </a:r>
            <a:endParaRPr lang="sv-SE" dirty="0"/>
          </a:p>
          <a:p>
            <a:r>
              <a:rPr lang="sv-SE" dirty="0" smtClean="0"/>
              <a:t>Arbete </a:t>
            </a:r>
            <a:r>
              <a:rPr lang="sv-SE" dirty="0"/>
              <a:t>och </a:t>
            </a:r>
            <a:r>
              <a:rPr lang="sv-SE" dirty="0" smtClean="0"/>
              <a:t>praktik </a:t>
            </a:r>
            <a:endParaRPr lang="sv-SE" dirty="0"/>
          </a:p>
          <a:p>
            <a:r>
              <a:rPr lang="sv-SE" dirty="0" smtClean="0"/>
              <a:t>Vuxenutbildning </a:t>
            </a:r>
            <a:r>
              <a:rPr lang="sv-SE" dirty="0"/>
              <a:t>och SFI (svenska för invandrare</a:t>
            </a:r>
            <a:r>
              <a:rPr lang="sv-SE" dirty="0" smtClean="0"/>
              <a:t>) </a:t>
            </a:r>
            <a:endParaRPr lang="sv-SE" dirty="0"/>
          </a:p>
          <a:p>
            <a:r>
              <a:rPr lang="sv-SE" dirty="0" smtClean="0"/>
              <a:t>Samhällsorientering </a:t>
            </a:r>
            <a:endParaRPr lang="sv-SE" dirty="0"/>
          </a:p>
          <a:p>
            <a:r>
              <a:rPr lang="sv-SE" dirty="0" smtClean="0"/>
              <a:t>Bosättning </a:t>
            </a:r>
            <a:endParaRPr lang="sv-SE" dirty="0"/>
          </a:p>
          <a:p>
            <a:r>
              <a:rPr lang="sv-SE" dirty="0" smtClean="0"/>
              <a:t>Barn </a:t>
            </a:r>
            <a:r>
              <a:rPr lang="sv-SE" dirty="0"/>
              <a:t>och </a:t>
            </a:r>
            <a:r>
              <a:rPr lang="sv-SE" dirty="0" smtClean="0"/>
              <a:t>unga </a:t>
            </a:r>
            <a:endParaRPr lang="sv-SE" dirty="0"/>
          </a:p>
          <a:p>
            <a:r>
              <a:rPr lang="sv-SE" dirty="0" smtClean="0"/>
              <a:t>Ensamkommande barn </a:t>
            </a:r>
            <a:endParaRPr lang="sv-SE" dirty="0"/>
          </a:p>
          <a:p>
            <a:r>
              <a:rPr lang="sv-SE" dirty="0" smtClean="0"/>
              <a:t>Delaktighet </a:t>
            </a:r>
            <a:r>
              <a:rPr lang="sv-SE" dirty="0"/>
              <a:t>i </a:t>
            </a:r>
            <a:r>
              <a:rPr lang="sv-SE" dirty="0" smtClean="0"/>
              <a:t>samhällslivet</a:t>
            </a:r>
            <a:endParaRPr lang="sv-SE" dirty="0"/>
          </a:p>
        </p:txBody>
      </p:sp>
      <p:pic>
        <p:nvPicPr>
          <p:cNvPr id="4" name="Bildobjekt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669088">
            <a:off x="7631532" y="2362895"/>
            <a:ext cx="2957961" cy="3997516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4009953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RÖK – Regional överenskommelse med utgångspunkt i RUP</a:t>
            </a:r>
            <a:endParaRPr lang="sv-SE" dirty="0"/>
          </a:p>
        </p:txBody>
      </p:sp>
      <p:sp>
        <p:nvSpPr>
          <p:cNvPr id="5" name="Platshållare för innehåll 2"/>
          <p:cNvSpPr txBox="1">
            <a:spLocks/>
          </p:cNvSpPr>
          <p:nvPr/>
        </p:nvSpPr>
        <p:spPr>
          <a:xfrm>
            <a:off x="1787023" y="2526578"/>
            <a:ext cx="8162692" cy="3972197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è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è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è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è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è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v-SE" dirty="0" smtClean="0"/>
              <a:t>Samverkan och samordning </a:t>
            </a:r>
          </a:p>
          <a:p>
            <a:r>
              <a:rPr lang="sv-SE" sz="3200" b="1" dirty="0" smtClean="0"/>
              <a:t>Hälsa</a:t>
            </a:r>
          </a:p>
          <a:p>
            <a:r>
              <a:rPr lang="sv-SE" sz="3200" b="1" dirty="0" smtClean="0"/>
              <a:t>Arbete och praktik </a:t>
            </a:r>
          </a:p>
          <a:p>
            <a:r>
              <a:rPr lang="sv-SE" dirty="0" smtClean="0"/>
              <a:t>Vuxenutbildning och SFI (svenska för invandrare) </a:t>
            </a:r>
          </a:p>
          <a:p>
            <a:r>
              <a:rPr lang="sv-SE" dirty="0" smtClean="0"/>
              <a:t>Samhällsorientering </a:t>
            </a:r>
          </a:p>
          <a:p>
            <a:r>
              <a:rPr lang="sv-SE" sz="3200" b="1" dirty="0" smtClean="0"/>
              <a:t>Bosättning</a:t>
            </a:r>
            <a:r>
              <a:rPr lang="sv-SE" dirty="0" smtClean="0"/>
              <a:t> </a:t>
            </a:r>
          </a:p>
          <a:p>
            <a:r>
              <a:rPr lang="sv-SE" dirty="0" smtClean="0"/>
              <a:t>Barn och unga </a:t>
            </a:r>
          </a:p>
          <a:p>
            <a:r>
              <a:rPr lang="sv-SE" dirty="0" smtClean="0"/>
              <a:t>Ensamkommande barn </a:t>
            </a:r>
          </a:p>
          <a:p>
            <a:r>
              <a:rPr lang="sv-SE" dirty="0" smtClean="0"/>
              <a:t>Delaktighet i samhällslivet</a:t>
            </a:r>
            <a:endParaRPr lang="sv-SE" dirty="0"/>
          </a:p>
        </p:txBody>
      </p:sp>
      <p:pic>
        <p:nvPicPr>
          <p:cNvPr id="4" name="Bildobjekt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669088">
            <a:off x="7631532" y="2362895"/>
            <a:ext cx="2957961" cy="3997516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4747508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objekt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86748" y="1223408"/>
            <a:ext cx="8144962" cy="4066384"/>
          </a:xfrm>
          <a:prstGeom prst="rect">
            <a:avLst/>
          </a:prstGeom>
        </p:spPr>
      </p:pic>
      <p:pic>
        <p:nvPicPr>
          <p:cNvPr id="5" name="Bildobjekt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93106" y="4927214"/>
            <a:ext cx="2444708" cy="18289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62529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ubrik 2"/>
          <p:cNvSpPr>
            <a:spLocks noGrp="1"/>
          </p:cNvSpPr>
          <p:nvPr>
            <p:ph type="title"/>
          </p:nvPr>
        </p:nvSpPr>
        <p:spPr>
          <a:xfrm>
            <a:off x="2513862" y="1337944"/>
            <a:ext cx="8162692" cy="1022738"/>
          </a:xfrm>
        </p:spPr>
        <p:txBody>
          <a:bodyPr/>
          <a:lstStyle/>
          <a:p>
            <a:r>
              <a:rPr lang="sv-SE" dirty="0" smtClean="0"/>
              <a:t>Goda exempel från verkligheten</a:t>
            </a:r>
            <a:endParaRPr lang="sv-SE" dirty="0"/>
          </a:p>
        </p:txBody>
      </p:sp>
      <p:sp>
        <p:nvSpPr>
          <p:cNvPr id="4" name="Platshållare för innehåll 3"/>
          <p:cNvSpPr>
            <a:spLocks noGrp="1"/>
          </p:cNvSpPr>
          <p:nvPr>
            <p:ph idx="1"/>
          </p:nvPr>
        </p:nvSpPr>
        <p:spPr>
          <a:xfrm>
            <a:off x="2513862" y="2484628"/>
            <a:ext cx="8162692" cy="3972197"/>
          </a:xfrm>
        </p:spPr>
        <p:txBody>
          <a:bodyPr/>
          <a:lstStyle/>
          <a:p>
            <a:r>
              <a:rPr lang="sv-SE" dirty="0" smtClean="0"/>
              <a:t>Pågående projekt/utvecklingsarbete §37, §37A och TIA</a:t>
            </a:r>
          </a:p>
          <a:p>
            <a:r>
              <a:rPr lang="sv-SE" dirty="0" smtClean="0"/>
              <a:t>NF – Nyanlänt företagande </a:t>
            </a:r>
          </a:p>
          <a:p>
            <a:r>
              <a:rPr lang="sv-SE" dirty="0" smtClean="0"/>
              <a:t>SOH+ Samhälls- och hälsoorientering +</a:t>
            </a:r>
            <a:endParaRPr lang="sv-SE" dirty="0"/>
          </a:p>
        </p:txBody>
      </p:sp>
      <p:pic>
        <p:nvPicPr>
          <p:cNvPr id="5" name="Bildobjekt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3862" y="3979659"/>
            <a:ext cx="6192914" cy="24771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78126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Ellips 10"/>
          <p:cNvSpPr/>
          <p:nvPr/>
        </p:nvSpPr>
        <p:spPr>
          <a:xfrm>
            <a:off x="2667000" y="2543126"/>
            <a:ext cx="1862826" cy="1751216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sv-SE" dirty="0">
              <a:solidFill>
                <a:srgbClr val="FFFFFF"/>
              </a:solidFill>
            </a:endParaRPr>
          </a:p>
        </p:txBody>
      </p:sp>
      <p:sp>
        <p:nvSpPr>
          <p:cNvPr id="4" name="Ellips 3"/>
          <p:cNvSpPr/>
          <p:nvPr/>
        </p:nvSpPr>
        <p:spPr>
          <a:xfrm>
            <a:off x="5069886" y="944724"/>
            <a:ext cx="1674186" cy="1566174"/>
          </a:xfrm>
          <a:prstGeom prst="ellipse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sv-SE" dirty="0">
                <a:solidFill>
                  <a:srgbClr val="FFFFFF"/>
                </a:solidFill>
              </a:rPr>
              <a:t>§ 37a</a:t>
            </a:r>
          </a:p>
        </p:txBody>
      </p:sp>
      <p:sp>
        <p:nvSpPr>
          <p:cNvPr id="5" name="Ellips 4"/>
          <p:cNvSpPr/>
          <p:nvPr/>
        </p:nvSpPr>
        <p:spPr>
          <a:xfrm>
            <a:off x="2747628" y="2635646"/>
            <a:ext cx="1674186" cy="1566174"/>
          </a:xfrm>
          <a:prstGeom prst="ellipse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sv-SE" dirty="0">
                <a:solidFill>
                  <a:srgbClr val="FFFFFF"/>
                </a:solidFill>
              </a:rPr>
              <a:t>Tia</a:t>
            </a:r>
          </a:p>
        </p:txBody>
      </p:sp>
      <p:sp>
        <p:nvSpPr>
          <p:cNvPr id="6" name="Ellips 5"/>
          <p:cNvSpPr/>
          <p:nvPr/>
        </p:nvSpPr>
        <p:spPr>
          <a:xfrm>
            <a:off x="7770186" y="2635646"/>
            <a:ext cx="1674186" cy="1566174"/>
          </a:xfrm>
          <a:prstGeom prst="ellipse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sv-SE" dirty="0">
                <a:solidFill>
                  <a:srgbClr val="FFFFFF"/>
                </a:solidFill>
              </a:rPr>
              <a:t>§ 37</a:t>
            </a:r>
          </a:p>
        </p:txBody>
      </p:sp>
      <p:pic>
        <p:nvPicPr>
          <p:cNvPr id="7" name="Bildobjekt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7594" y="3418733"/>
            <a:ext cx="1977684" cy="1977684"/>
          </a:xfrm>
          <a:prstGeom prst="rect">
            <a:avLst/>
          </a:prstGeom>
        </p:spPr>
      </p:pic>
      <p:sp>
        <p:nvSpPr>
          <p:cNvPr id="8" name="Rektangel 7"/>
          <p:cNvSpPr/>
          <p:nvPr/>
        </p:nvSpPr>
        <p:spPr>
          <a:xfrm>
            <a:off x="6915278" y="4478180"/>
            <a:ext cx="3429000" cy="507831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sv-SE" sz="900" dirty="0">
                <a:solidFill>
                  <a:srgbClr val="000000"/>
                </a:solidFill>
              </a:rPr>
              <a:t>§ 37 – Insatser som syftar till att skapa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sv-SE" sz="900" dirty="0">
                <a:solidFill>
                  <a:srgbClr val="000000"/>
                </a:solidFill>
              </a:rPr>
              <a:t>beredskap och tillräcklig mottagningskapacitet för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sv-SE" sz="900" dirty="0">
                <a:solidFill>
                  <a:srgbClr val="000000"/>
                </a:solidFill>
              </a:rPr>
              <a:t>nyanlända och ensamkommande barn</a:t>
            </a:r>
          </a:p>
        </p:txBody>
      </p:sp>
      <p:sp>
        <p:nvSpPr>
          <p:cNvPr id="9" name="Rektangel 8"/>
          <p:cNvSpPr/>
          <p:nvPr/>
        </p:nvSpPr>
        <p:spPr>
          <a:xfrm>
            <a:off x="6528048" y="944725"/>
            <a:ext cx="3429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sv-SE" altLang="sv-SE" sz="900" dirty="0">
                <a:solidFill>
                  <a:srgbClr val="000000"/>
                </a:solidFill>
              </a:rPr>
              <a:t>§ 37a ersättning för att stärka och utveckla verksamhet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sv-SE" altLang="sv-SE" sz="900" dirty="0">
                <a:solidFill>
                  <a:srgbClr val="000000"/>
                </a:solidFill>
              </a:rPr>
              <a:t> med flyktingguider och familjekontakter</a:t>
            </a:r>
            <a:endParaRPr lang="sv-SE" sz="900" dirty="0">
              <a:solidFill>
                <a:srgbClr val="000000"/>
              </a:solidFill>
            </a:endParaRPr>
          </a:p>
        </p:txBody>
      </p:sp>
      <p:sp>
        <p:nvSpPr>
          <p:cNvPr id="13" name="Rektangel 12"/>
          <p:cNvSpPr/>
          <p:nvPr/>
        </p:nvSpPr>
        <p:spPr>
          <a:xfrm>
            <a:off x="2963652" y="4512804"/>
            <a:ext cx="3429000" cy="230832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sv-SE" altLang="sv-SE" sz="900" dirty="0">
                <a:solidFill>
                  <a:srgbClr val="000000"/>
                </a:solidFill>
              </a:rPr>
              <a:t>Tia- Tidiga insatser asylsökande</a:t>
            </a:r>
            <a:endParaRPr lang="sv-SE" sz="9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7696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objekt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1695" y="2634619"/>
            <a:ext cx="1650206" cy="1557338"/>
          </a:xfrm>
          <a:prstGeom prst="rect">
            <a:avLst/>
          </a:prstGeom>
        </p:spPr>
      </p:pic>
      <p:sp>
        <p:nvSpPr>
          <p:cNvPr id="5" name="Högerpil 4"/>
          <p:cNvSpPr/>
          <p:nvPr/>
        </p:nvSpPr>
        <p:spPr>
          <a:xfrm rot="19980669">
            <a:off x="4976072" y="2625077"/>
            <a:ext cx="648072" cy="76591"/>
          </a:xfrm>
          <a:prstGeom prst="righ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sv-SE">
              <a:solidFill>
                <a:srgbClr val="FFFFFF"/>
              </a:solidFill>
            </a:endParaRPr>
          </a:p>
        </p:txBody>
      </p:sp>
      <p:sp>
        <p:nvSpPr>
          <p:cNvPr id="6" name="Högerpil 5"/>
          <p:cNvSpPr/>
          <p:nvPr/>
        </p:nvSpPr>
        <p:spPr>
          <a:xfrm>
            <a:off x="5055145" y="3395462"/>
            <a:ext cx="648072" cy="76591"/>
          </a:xfrm>
          <a:prstGeom prst="righ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sv-SE">
              <a:solidFill>
                <a:srgbClr val="FFFFFF"/>
              </a:solidFill>
            </a:endParaRPr>
          </a:p>
        </p:txBody>
      </p:sp>
      <p:sp>
        <p:nvSpPr>
          <p:cNvPr id="7" name="Högerpil 6"/>
          <p:cNvSpPr/>
          <p:nvPr/>
        </p:nvSpPr>
        <p:spPr>
          <a:xfrm rot="1705556">
            <a:off x="4996528" y="4118694"/>
            <a:ext cx="648072" cy="76591"/>
          </a:xfrm>
          <a:prstGeom prst="righ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sv-SE">
              <a:solidFill>
                <a:srgbClr val="FFFFFF"/>
              </a:solidFill>
            </a:endParaRPr>
          </a:p>
        </p:txBody>
      </p:sp>
      <p:sp>
        <p:nvSpPr>
          <p:cNvPr id="8" name="Rektangel 7"/>
          <p:cNvSpPr/>
          <p:nvPr/>
        </p:nvSpPr>
        <p:spPr>
          <a:xfrm>
            <a:off x="6150008" y="2205193"/>
            <a:ext cx="414728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sv-SE" b="1" dirty="0">
                <a:solidFill>
                  <a:srgbClr val="000000"/>
                </a:solidFill>
              </a:rPr>
              <a:t>Främja kunskaper i svenska språket</a:t>
            </a:r>
            <a:endParaRPr lang="sv-SE" dirty="0">
              <a:solidFill>
                <a:srgbClr val="000000"/>
              </a:solidFill>
            </a:endParaRPr>
          </a:p>
        </p:txBody>
      </p:sp>
      <p:sp>
        <p:nvSpPr>
          <p:cNvPr id="9" name="Rektangel 8"/>
          <p:cNvSpPr/>
          <p:nvPr/>
        </p:nvSpPr>
        <p:spPr>
          <a:xfrm>
            <a:off x="6150006" y="3170915"/>
            <a:ext cx="3429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sv-SE" b="1" dirty="0">
                <a:solidFill>
                  <a:srgbClr val="000000"/>
                </a:solidFill>
              </a:rPr>
              <a:t>Främja kunskaper om det svenska samhället och arbetsmarknaden</a:t>
            </a:r>
            <a:endParaRPr lang="sv-SE" dirty="0">
              <a:solidFill>
                <a:srgbClr val="000000"/>
              </a:solidFill>
            </a:endParaRPr>
          </a:p>
        </p:txBody>
      </p:sp>
      <p:sp>
        <p:nvSpPr>
          <p:cNvPr id="10" name="Rektangel 9"/>
          <p:cNvSpPr/>
          <p:nvPr/>
        </p:nvSpPr>
        <p:spPr>
          <a:xfrm>
            <a:off x="6204013" y="4455114"/>
            <a:ext cx="80021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sv-SE" b="1" dirty="0">
                <a:solidFill>
                  <a:srgbClr val="000000"/>
                </a:solidFill>
              </a:rPr>
              <a:t>Hälsa</a:t>
            </a:r>
            <a:endParaRPr lang="sv-SE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45430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objekt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8079" y="3320988"/>
            <a:ext cx="448449" cy="423212"/>
          </a:xfrm>
          <a:prstGeom prst="rect">
            <a:avLst/>
          </a:prstGeom>
        </p:spPr>
      </p:pic>
      <p:pic>
        <p:nvPicPr>
          <p:cNvPr id="6" name="Bildobjekt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3158" y="1322767"/>
            <a:ext cx="3349842" cy="3814763"/>
          </a:xfrm>
          <a:prstGeom prst="rect">
            <a:avLst/>
          </a:prstGeom>
        </p:spPr>
      </p:pic>
      <p:sp>
        <p:nvSpPr>
          <p:cNvPr id="13" name="Ring 12"/>
          <p:cNvSpPr/>
          <p:nvPr/>
        </p:nvSpPr>
        <p:spPr>
          <a:xfrm>
            <a:off x="6428603" y="3169473"/>
            <a:ext cx="738953" cy="634252"/>
          </a:xfrm>
          <a:prstGeom prst="donut">
            <a:avLst>
              <a:gd name="adj" fmla="val 4255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sv-SE">
              <a:solidFill>
                <a:srgbClr val="000000"/>
              </a:solidFill>
            </a:endParaRPr>
          </a:p>
        </p:txBody>
      </p:sp>
      <p:sp>
        <p:nvSpPr>
          <p:cNvPr id="14" name="Ring 13"/>
          <p:cNvSpPr/>
          <p:nvPr/>
        </p:nvSpPr>
        <p:spPr>
          <a:xfrm>
            <a:off x="4745851" y="4061326"/>
            <a:ext cx="738953" cy="634252"/>
          </a:xfrm>
          <a:prstGeom prst="donut">
            <a:avLst>
              <a:gd name="adj" fmla="val 4255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sv-SE">
              <a:solidFill>
                <a:srgbClr val="000000"/>
              </a:solidFill>
            </a:endParaRPr>
          </a:p>
        </p:txBody>
      </p:sp>
      <p:sp>
        <p:nvSpPr>
          <p:cNvPr id="15" name="Ring 14"/>
          <p:cNvSpPr/>
          <p:nvPr/>
        </p:nvSpPr>
        <p:spPr>
          <a:xfrm>
            <a:off x="4961875" y="1484785"/>
            <a:ext cx="738953" cy="634252"/>
          </a:xfrm>
          <a:prstGeom prst="donut">
            <a:avLst>
              <a:gd name="adj" fmla="val 4255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sv-SE">
              <a:solidFill>
                <a:srgbClr val="000000"/>
              </a:solidFill>
            </a:endParaRPr>
          </a:p>
        </p:txBody>
      </p:sp>
      <p:sp>
        <p:nvSpPr>
          <p:cNvPr id="2" name="textruta 1"/>
          <p:cNvSpPr txBox="1"/>
          <p:nvPr/>
        </p:nvSpPr>
        <p:spPr>
          <a:xfrm>
            <a:off x="7716181" y="3374995"/>
            <a:ext cx="1495922" cy="5770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sv-SE" sz="1050" dirty="0">
                <a:solidFill>
                  <a:srgbClr val="000000"/>
                </a:solidFill>
              </a:rPr>
              <a:t>Språk café Björnen: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sv-SE" sz="1050" dirty="0">
                <a:solidFill>
                  <a:srgbClr val="000000"/>
                </a:solidFill>
              </a:rPr>
              <a:t>Sommaraktiviteter på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sv-SE" sz="1050" dirty="0">
                <a:solidFill>
                  <a:srgbClr val="000000"/>
                </a:solidFill>
              </a:rPr>
              <a:t>Björnö</a:t>
            </a:r>
          </a:p>
        </p:txBody>
      </p:sp>
      <p:sp>
        <p:nvSpPr>
          <p:cNvPr id="3" name="textruta 2"/>
          <p:cNvSpPr txBox="1"/>
          <p:nvPr/>
        </p:nvSpPr>
        <p:spPr>
          <a:xfrm>
            <a:off x="2721996" y="1803513"/>
            <a:ext cx="2068195" cy="5770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sv-SE" sz="1050" dirty="0">
                <a:solidFill>
                  <a:srgbClr val="000000"/>
                </a:solidFill>
              </a:rPr>
              <a:t>Fenix: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sv-SE" sz="1050" dirty="0">
                <a:solidFill>
                  <a:srgbClr val="000000"/>
                </a:solidFill>
              </a:rPr>
              <a:t>Främja kunskaper om samhälle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sv-SE" sz="1050" dirty="0">
                <a:solidFill>
                  <a:srgbClr val="000000"/>
                </a:solidFill>
              </a:rPr>
              <a:t>Och arbetsmarknad</a:t>
            </a:r>
          </a:p>
        </p:txBody>
      </p:sp>
      <p:sp>
        <p:nvSpPr>
          <p:cNvPr id="4" name="textruta 3"/>
          <p:cNvSpPr txBox="1"/>
          <p:nvPr/>
        </p:nvSpPr>
        <p:spPr>
          <a:xfrm>
            <a:off x="7803848" y="1511326"/>
            <a:ext cx="2262158" cy="120032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sv-SE" dirty="0">
                <a:solidFill>
                  <a:srgbClr val="000000"/>
                </a:solidFill>
              </a:rPr>
              <a:t>Länsövergripande: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sv-SE" dirty="0">
                <a:solidFill>
                  <a:srgbClr val="000000"/>
                </a:solidFill>
              </a:rPr>
              <a:t>ABF- cykelkurser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sv-SE" dirty="0" err="1">
                <a:solidFill>
                  <a:srgbClr val="000000"/>
                </a:solidFill>
              </a:rPr>
              <a:t>Sensus</a:t>
            </a:r>
            <a:r>
              <a:rPr lang="sv-SE" dirty="0">
                <a:solidFill>
                  <a:srgbClr val="000000"/>
                </a:solidFill>
              </a:rPr>
              <a:t>-Folkbildning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sv-SE" dirty="0">
              <a:solidFill>
                <a:srgbClr val="000000"/>
              </a:solidFill>
            </a:endParaRPr>
          </a:p>
        </p:txBody>
      </p:sp>
      <p:sp>
        <p:nvSpPr>
          <p:cNvPr id="7" name="textruta 6"/>
          <p:cNvSpPr txBox="1"/>
          <p:nvPr/>
        </p:nvSpPr>
        <p:spPr>
          <a:xfrm>
            <a:off x="2823085" y="4563127"/>
            <a:ext cx="1348446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sv-SE" sz="1050" dirty="0">
                <a:solidFill>
                  <a:srgbClr val="000000"/>
                </a:solidFill>
              </a:rPr>
              <a:t>Hela människan: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sv-SE" sz="1050" dirty="0">
                <a:solidFill>
                  <a:srgbClr val="000000"/>
                </a:solidFill>
              </a:rPr>
              <a:t>Språk café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sv-SE" sz="1050" dirty="0">
                <a:solidFill>
                  <a:srgbClr val="000000"/>
                </a:solidFill>
              </a:rPr>
              <a:t>Riktad språkträning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sv-SE" sz="1050" dirty="0">
                <a:solidFill>
                  <a:srgbClr val="000000"/>
                </a:solidFill>
              </a:rPr>
              <a:t>Aktiviteter</a:t>
            </a:r>
          </a:p>
        </p:txBody>
      </p:sp>
      <p:sp>
        <p:nvSpPr>
          <p:cNvPr id="8" name="textruta 7"/>
          <p:cNvSpPr txBox="1"/>
          <p:nvPr/>
        </p:nvSpPr>
        <p:spPr>
          <a:xfrm>
            <a:off x="3807095" y="979588"/>
            <a:ext cx="144462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sv-SE" sz="1050" dirty="0">
                <a:solidFill>
                  <a:srgbClr val="000000"/>
                </a:solidFill>
              </a:rPr>
              <a:t>Hälsa i rörelse: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sv-SE" sz="1050" dirty="0">
                <a:solidFill>
                  <a:srgbClr val="000000"/>
                </a:solidFill>
              </a:rPr>
              <a:t>Dans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sv-SE" sz="1050" dirty="0">
                <a:solidFill>
                  <a:srgbClr val="000000"/>
                </a:solidFill>
              </a:rPr>
              <a:t>Information om hälsa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sv-SE" sz="1050" dirty="0">
                <a:solidFill>
                  <a:srgbClr val="000000"/>
                </a:solidFill>
              </a:rPr>
              <a:t>Samhällsinfo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sv-SE" dirty="0">
              <a:solidFill>
                <a:srgbClr val="000000"/>
              </a:solidFill>
            </a:endParaRPr>
          </a:p>
        </p:txBody>
      </p:sp>
      <p:sp>
        <p:nvSpPr>
          <p:cNvPr id="18" name="Ring 17"/>
          <p:cNvSpPr/>
          <p:nvPr/>
        </p:nvSpPr>
        <p:spPr>
          <a:xfrm>
            <a:off x="4764853" y="1838097"/>
            <a:ext cx="738953" cy="634252"/>
          </a:xfrm>
          <a:prstGeom prst="donut">
            <a:avLst>
              <a:gd name="adj" fmla="val 4255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sv-SE" dirty="0">
              <a:solidFill>
                <a:srgbClr val="000000"/>
              </a:solidFill>
            </a:endParaRPr>
          </a:p>
        </p:txBody>
      </p:sp>
      <p:sp>
        <p:nvSpPr>
          <p:cNvPr id="9" name="textruta 8"/>
          <p:cNvSpPr txBox="1"/>
          <p:nvPr/>
        </p:nvSpPr>
        <p:spPr>
          <a:xfrm>
            <a:off x="5198341" y="874179"/>
            <a:ext cx="1542410" cy="5770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sv-SE" sz="1050" dirty="0">
                <a:solidFill>
                  <a:srgbClr val="000000"/>
                </a:solidFill>
              </a:rPr>
              <a:t>Rädda barnen: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sv-SE" sz="1050" dirty="0">
                <a:solidFill>
                  <a:srgbClr val="000000"/>
                </a:solidFill>
              </a:rPr>
              <a:t>Egenmakt föräldrar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sv-SE" sz="1050" dirty="0">
                <a:solidFill>
                  <a:srgbClr val="000000"/>
                </a:solidFill>
              </a:rPr>
              <a:t>Att organisera sig själv</a:t>
            </a:r>
          </a:p>
        </p:txBody>
      </p:sp>
      <p:cxnSp>
        <p:nvCxnSpPr>
          <p:cNvPr id="11" name="Rak koppling 10"/>
          <p:cNvCxnSpPr>
            <a:endCxn id="15" idx="7"/>
          </p:cNvCxnSpPr>
          <p:nvPr/>
        </p:nvCxnSpPr>
        <p:spPr>
          <a:xfrm flipH="1">
            <a:off x="5592612" y="1322767"/>
            <a:ext cx="305239" cy="25490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Rak koppling 19"/>
          <p:cNvCxnSpPr/>
          <p:nvPr/>
        </p:nvCxnSpPr>
        <p:spPr>
          <a:xfrm flipH="1" flipV="1">
            <a:off x="7136633" y="3532596"/>
            <a:ext cx="625358" cy="8210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Rak koppling 20"/>
          <p:cNvCxnSpPr/>
          <p:nvPr/>
        </p:nvCxnSpPr>
        <p:spPr>
          <a:xfrm flipH="1" flipV="1">
            <a:off x="4757573" y="1577669"/>
            <a:ext cx="252899" cy="5884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Rak koppling 21"/>
          <p:cNvCxnSpPr/>
          <p:nvPr/>
        </p:nvCxnSpPr>
        <p:spPr>
          <a:xfrm flipH="1">
            <a:off x="4358872" y="2109905"/>
            <a:ext cx="396542" cy="11013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Rak koppling 22"/>
          <p:cNvCxnSpPr/>
          <p:nvPr/>
        </p:nvCxnSpPr>
        <p:spPr>
          <a:xfrm flipH="1">
            <a:off x="3937011" y="4506557"/>
            <a:ext cx="890061" cy="25189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Rak koppling 29"/>
          <p:cNvCxnSpPr/>
          <p:nvPr/>
        </p:nvCxnSpPr>
        <p:spPr>
          <a:xfrm flipH="1">
            <a:off x="5700828" y="1383811"/>
            <a:ext cx="939987" cy="31699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ruta 30"/>
          <p:cNvSpPr txBox="1"/>
          <p:nvPr/>
        </p:nvSpPr>
        <p:spPr>
          <a:xfrm>
            <a:off x="6673995" y="857251"/>
            <a:ext cx="1128835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sv-SE" sz="1050" dirty="0">
                <a:solidFill>
                  <a:srgbClr val="000000"/>
                </a:solidFill>
              </a:rPr>
              <a:t>Vägledning: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sv-SE" sz="1050" dirty="0">
                <a:solidFill>
                  <a:srgbClr val="000000"/>
                </a:solidFill>
              </a:rPr>
              <a:t>Fritidsaktiviteter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sv-SE" sz="1050" dirty="0">
                <a:solidFill>
                  <a:srgbClr val="000000"/>
                </a:solidFill>
              </a:rPr>
              <a:t>Språkträning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sv-SE" sz="1050" dirty="0">
                <a:solidFill>
                  <a:srgbClr val="000000"/>
                </a:solidFill>
              </a:rPr>
              <a:t>So</a:t>
            </a:r>
          </a:p>
        </p:txBody>
      </p:sp>
    </p:spTree>
    <p:extLst>
      <p:ext uri="{BB962C8B-B14F-4D97-AF65-F5344CB8AC3E}">
        <p14:creationId xmlns:p14="http://schemas.microsoft.com/office/powerpoint/2010/main" val="12230460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 animBg="1"/>
      <p:bldP spid="2" grpId="0"/>
      <p:bldP spid="3" grpId="0"/>
      <p:bldP spid="4" grpId="0" animBg="1"/>
      <p:bldP spid="7" grpId="0"/>
      <p:bldP spid="8" grpId="0"/>
      <p:bldP spid="18" grpId="0" animBg="1"/>
      <p:bldP spid="9" grpId="0"/>
      <p:bldP spid="31" grpId="0"/>
    </p:bldLst>
  </p:timing>
</p:sld>
</file>

<file path=ppt/theme/theme1.xml><?xml version="1.0" encoding="utf-8"?>
<a:theme xmlns:a="http://schemas.openxmlformats.org/drawingml/2006/main" name="Region_Vastmanland-ppt_tema_v1">
  <a:themeElements>
    <a:clrScheme name="ltv attraktivarbetsgivare">
      <a:dk1>
        <a:sysClr val="windowText" lastClr="000000"/>
      </a:dk1>
      <a:lt1>
        <a:sysClr val="window" lastClr="FFFFFF"/>
      </a:lt1>
      <a:dk2>
        <a:srgbClr val="000000"/>
      </a:dk2>
      <a:lt2>
        <a:srgbClr val="FFFFFF"/>
      </a:lt2>
      <a:accent1>
        <a:srgbClr val="CF142B"/>
      </a:accent1>
      <a:accent2>
        <a:srgbClr val="CF142B"/>
      </a:accent2>
      <a:accent3>
        <a:srgbClr val="CF142B"/>
      </a:accent3>
      <a:accent4>
        <a:srgbClr val="CF142B"/>
      </a:accent4>
      <a:accent5>
        <a:srgbClr val="CF142B"/>
      </a:accent5>
      <a:accent6>
        <a:srgbClr val="CF142B"/>
      </a:accent6>
      <a:hlink>
        <a:srgbClr val="A5A5A5"/>
      </a:hlink>
      <a:folHlink>
        <a:srgbClr val="BFBFBF"/>
      </a:folHlink>
    </a:clrScheme>
    <a:fontScheme name="ltv attraktiv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gion_Vastmanland-ppt_tema_v1" id="{E72E37F2-73BF-4FBD-83C4-7C6AE07FE542}" vid="{1C421DC7-936E-410E-A619-2E2DD579B10E}"/>
    </a:ext>
  </a:extLst>
</a:theme>
</file>

<file path=ppt/theme/theme2.xml><?xml version="1.0" encoding="utf-8"?>
<a:theme xmlns:a="http://schemas.openxmlformats.org/drawingml/2006/main" name="Region Västmanland Medarbetare">
  <a:themeElements>
    <a:clrScheme name="ltv attraktivarbetsgivare">
      <a:dk1>
        <a:sysClr val="windowText" lastClr="000000"/>
      </a:dk1>
      <a:lt1>
        <a:sysClr val="window" lastClr="FFFFFF"/>
      </a:lt1>
      <a:dk2>
        <a:srgbClr val="000000"/>
      </a:dk2>
      <a:lt2>
        <a:srgbClr val="FFFFFF"/>
      </a:lt2>
      <a:accent1>
        <a:srgbClr val="CF142B"/>
      </a:accent1>
      <a:accent2>
        <a:srgbClr val="CF142B"/>
      </a:accent2>
      <a:accent3>
        <a:srgbClr val="CF142B"/>
      </a:accent3>
      <a:accent4>
        <a:srgbClr val="CF142B"/>
      </a:accent4>
      <a:accent5>
        <a:srgbClr val="CF142B"/>
      </a:accent5>
      <a:accent6>
        <a:srgbClr val="CF142B"/>
      </a:accent6>
      <a:hlink>
        <a:srgbClr val="A5A5A5"/>
      </a:hlink>
      <a:folHlink>
        <a:srgbClr val="BFBFBF"/>
      </a:folHlink>
    </a:clrScheme>
    <a:fontScheme name="ltv attraktiv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ltv_attraktivarbetsgivare_v10" id="{C89DF3A4-0F3D-4889-82D1-9A52422C2AFF}" vid="{5529674B-7F77-47DD-9375-CA6717CA5E73}"/>
    </a:ext>
  </a:extLst>
</a:theme>
</file>

<file path=ppt/theme/theme3.xml><?xml version="1.0" encoding="utf-8"?>
<a:theme xmlns:a="http://schemas.openxmlformats.org/drawingml/2006/main" name="Region Västmanland Allmän Ren">
  <a:themeElements>
    <a:clrScheme name="ltv attraktivarbetsgivare">
      <a:dk1>
        <a:sysClr val="windowText" lastClr="000000"/>
      </a:dk1>
      <a:lt1>
        <a:sysClr val="window" lastClr="FFFFFF"/>
      </a:lt1>
      <a:dk2>
        <a:srgbClr val="000000"/>
      </a:dk2>
      <a:lt2>
        <a:srgbClr val="FFFFFF"/>
      </a:lt2>
      <a:accent1>
        <a:srgbClr val="CF142B"/>
      </a:accent1>
      <a:accent2>
        <a:srgbClr val="CF142B"/>
      </a:accent2>
      <a:accent3>
        <a:srgbClr val="CF142B"/>
      </a:accent3>
      <a:accent4>
        <a:srgbClr val="CF142B"/>
      </a:accent4>
      <a:accent5>
        <a:srgbClr val="CF142B"/>
      </a:accent5>
      <a:accent6>
        <a:srgbClr val="CF142B"/>
      </a:accent6>
      <a:hlink>
        <a:srgbClr val="A5A5A5"/>
      </a:hlink>
      <a:folHlink>
        <a:srgbClr val="BFBFBF"/>
      </a:folHlink>
    </a:clrScheme>
    <a:fontScheme name="ltv attraktiv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ltv_attraktivarbetsgivare_v10" id="{C89DF3A4-0F3D-4889-82D1-9A52422C2AFF}" vid="{5529674B-7F77-47DD-9375-CA6717CA5E73}"/>
    </a:ext>
  </a:extLst>
</a:theme>
</file>

<file path=ppt/theme/theme4.xml><?xml version="1.0" encoding="utf-8"?>
<a:theme xmlns:a="http://schemas.openxmlformats.org/drawingml/2006/main" name="OH_mall2006LST">
  <a:themeElements>
    <a:clrScheme name="OH_mall2006LS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H_mall2006LS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OH_mall2006LS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H_mall2006LST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H_mall2006LST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H_mall2006LST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H_mall2006LST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H_mall2006LST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H_mall2006LST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H_mall2006LST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H_mall2006LST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H_mall2006LST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H_mall2006LST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H_mall2006LST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Fore_PPTmall_Pagin">
  <a:themeElements>
    <a:clrScheme name="Företagarnas färgschema">
      <a:dk1>
        <a:sysClr val="windowText" lastClr="000000"/>
      </a:dk1>
      <a:lt1>
        <a:sysClr val="window" lastClr="FFFFFF"/>
      </a:lt1>
      <a:dk2>
        <a:srgbClr val="747678"/>
      </a:dk2>
      <a:lt2>
        <a:srgbClr val="B2B4B3"/>
      </a:lt2>
      <a:accent1>
        <a:srgbClr val="00C0A9"/>
      </a:accent1>
      <a:accent2>
        <a:srgbClr val="CB0044"/>
      </a:accent2>
      <a:accent3>
        <a:srgbClr val="FB4F14"/>
      </a:accent3>
      <a:accent4>
        <a:srgbClr val="747678"/>
      </a:accent4>
      <a:accent5>
        <a:srgbClr val="B2B4B3"/>
      </a:accent5>
      <a:accent6>
        <a:srgbClr val="00C0A9"/>
      </a:accent6>
      <a:hlink>
        <a:srgbClr val="CB0044"/>
      </a:hlink>
      <a:folHlink>
        <a:srgbClr val="00C0A9"/>
      </a:folHlink>
    </a:clrScheme>
    <a:fontScheme name="Företagarna 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 dirty="0" err="1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accent1"/>
          </a:solidFill>
          <a:tailEnd type="arrow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</a:theme>
</file>

<file path=ppt/theme/theme6.xml><?xml version="1.0" encoding="utf-8"?>
<a:theme xmlns:a="http://schemas.openxmlformats.org/drawingml/2006/main" name="1_Fore_PPTmall_Pagin">
  <a:themeElements>
    <a:clrScheme name="Företagarnas färgschema">
      <a:dk1>
        <a:sysClr val="windowText" lastClr="000000"/>
      </a:dk1>
      <a:lt1>
        <a:sysClr val="window" lastClr="FFFFFF"/>
      </a:lt1>
      <a:dk2>
        <a:srgbClr val="747678"/>
      </a:dk2>
      <a:lt2>
        <a:srgbClr val="B2B4B3"/>
      </a:lt2>
      <a:accent1>
        <a:srgbClr val="00C0A9"/>
      </a:accent1>
      <a:accent2>
        <a:srgbClr val="CB0044"/>
      </a:accent2>
      <a:accent3>
        <a:srgbClr val="FB4F14"/>
      </a:accent3>
      <a:accent4>
        <a:srgbClr val="747678"/>
      </a:accent4>
      <a:accent5>
        <a:srgbClr val="B2B4B3"/>
      </a:accent5>
      <a:accent6>
        <a:srgbClr val="00C0A9"/>
      </a:accent6>
      <a:hlink>
        <a:srgbClr val="CB0044"/>
      </a:hlink>
      <a:folHlink>
        <a:srgbClr val="00C0A9"/>
      </a:folHlink>
    </a:clrScheme>
    <a:fontScheme name="Företagarna 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 dirty="0" err="1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accent1"/>
          </a:solidFill>
          <a:tailEnd type="arrow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</a:theme>
</file>

<file path=ppt/theme/theme7.xml><?xml version="1.0" encoding="utf-8"?>
<a:theme xmlns:a="http://schemas.openxmlformats.org/drawingml/2006/main" name="Migrationsverkets PowerPoint-mall">
  <a:themeElements>
    <a:clrScheme name="Migrationsverket 2015">
      <a:dk1>
        <a:srgbClr val="262626"/>
      </a:dk1>
      <a:lt1>
        <a:srgbClr val="FFFFFF"/>
      </a:lt1>
      <a:dk2>
        <a:srgbClr val="262626"/>
      </a:dk2>
      <a:lt2>
        <a:srgbClr val="808080"/>
      </a:lt2>
      <a:accent1>
        <a:srgbClr val="8A316E"/>
      </a:accent1>
      <a:accent2>
        <a:srgbClr val="D8BAD1"/>
      </a:accent2>
      <a:accent3>
        <a:srgbClr val="3B3B3B"/>
      </a:accent3>
      <a:accent4>
        <a:srgbClr val="998B7D"/>
      </a:accent4>
      <a:accent5>
        <a:srgbClr val="FDB813"/>
      </a:accent5>
      <a:accent6>
        <a:srgbClr val="FAD8B7"/>
      </a:accent6>
      <a:hlink>
        <a:srgbClr val="0066CC"/>
      </a:hlink>
      <a:folHlink>
        <a:srgbClr val="998B7D"/>
      </a:folHlink>
    </a:clrScheme>
    <a:fontScheme name="Standardformgivning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Urbant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tandardformgivning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formgivning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formgivning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formgivning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formgivning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formgivning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formgivning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Region_Vastmanland-ppt_tema_v1</Template>
  <TotalTime>2006</TotalTime>
  <Words>558</Words>
  <Application>Microsoft Office PowerPoint</Application>
  <PresentationFormat>Bredbild</PresentationFormat>
  <Paragraphs>166</Paragraphs>
  <Slides>24</Slides>
  <Notes>12</Notes>
  <HiddenSlides>0</HiddenSlides>
  <MMClips>0</MMClips>
  <ScaleCrop>false</ScaleCrop>
  <HeadingPairs>
    <vt:vector size="6" baseType="variant">
      <vt:variant>
        <vt:lpstr>Använt teckensnitt</vt:lpstr>
      </vt:variant>
      <vt:variant>
        <vt:i4>5</vt:i4>
      </vt:variant>
      <vt:variant>
        <vt:lpstr>Tema</vt:lpstr>
      </vt:variant>
      <vt:variant>
        <vt:i4>7</vt:i4>
      </vt:variant>
      <vt:variant>
        <vt:lpstr>Bildrubriker</vt:lpstr>
      </vt:variant>
      <vt:variant>
        <vt:i4>24</vt:i4>
      </vt:variant>
    </vt:vector>
  </HeadingPairs>
  <TitlesOfParts>
    <vt:vector size="36" baseType="lpstr">
      <vt:lpstr>ＭＳ Ｐゴシック</vt:lpstr>
      <vt:lpstr>Arial</vt:lpstr>
      <vt:lpstr>Calibri</vt:lpstr>
      <vt:lpstr>Times New Roman</vt:lpstr>
      <vt:lpstr>Wingdings</vt:lpstr>
      <vt:lpstr>Region_Vastmanland-ppt_tema_v1</vt:lpstr>
      <vt:lpstr>Region Västmanland Medarbetare</vt:lpstr>
      <vt:lpstr>Region Västmanland Allmän Ren</vt:lpstr>
      <vt:lpstr>OH_mall2006LST</vt:lpstr>
      <vt:lpstr>Fore_PPTmall_Pagin</vt:lpstr>
      <vt:lpstr>1_Fore_PPTmall_Pagin</vt:lpstr>
      <vt:lpstr>Migrationsverkets PowerPoint-mall</vt:lpstr>
      <vt:lpstr>God Livsmiljö Integration</vt:lpstr>
      <vt:lpstr>Integration  och det regionala utvecklingsprogrammet</vt:lpstr>
      <vt:lpstr>RÖK – Regional överenskommelse med utgångspunkt i RUP</vt:lpstr>
      <vt:lpstr>RÖK – Regional överenskommelse med utgångspunkt i RUP</vt:lpstr>
      <vt:lpstr>PowerPoint-presentation</vt:lpstr>
      <vt:lpstr>Goda exempel från verkligheten</vt:lpstr>
      <vt:lpstr>PowerPoint-presentation</vt:lpstr>
      <vt:lpstr>PowerPoint-presentation</vt:lpstr>
      <vt:lpstr>PowerPoint-presentation</vt:lpstr>
      <vt:lpstr>PowerPoint-presentation</vt:lpstr>
      <vt:lpstr>1,7 miljoner</vt:lpstr>
      <vt:lpstr>PowerPoint-presentation</vt:lpstr>
      <vt:lpstr>Hösten 2016  2,6 miljoner</vt:lpstr>
      <vt:lpstr>Kontaktperson på Länsstyrelsen </vt:lpstr>
      <vt:lpstr>SOH+  Samhällsorientering- och hälsa</vt:lpstr>
      <vt:lpstr>FINANSIÄRER</vt:lpstr>
      <vt:lpstr>PROJKETPARTNERS</vt:lpstr>
      <vt:lpstr>SYFTE MÅL</vt:lpstr>
      <vt:lpstr>11 SAMHÄLLS- OCH HÄLSOKOMMUNIKATÖRER SOM INGÅR I PROJEKTET</vt:lpstr>
      <vt:lpstr>SAMHÄLLSORIENTERING- OCH HÄLSA VÅR MODELL</vt:lpstr>
      <vt:lpstr>VARFÖR HÄLSA?</vt:lpstr>
      <vt:lpstr>GENSVAR FRÅN DELTAGARE</vt:lpstr>
      <vt:lpstr>SOH+ FRÄMJAR ETABLERINGSPROCESSEN </vt:lpstr>
      <vt:lpstr>Tack för visat intresse,  Välkomna att höra av er vid frågor!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Statsbidragshantering - Integration</dc:title>
  <dc:creator>Jeanette Källstad</dc:creator>
  <cp:lastModifiedBy>Christer Alzén</cp:lastModifiedBy>
  <cp:revision>100</cp:revision>
  <cp:lastPrinted>2017-05-31T07:38:25Z</cp:lastPrinted>
  <dcterms:created xsi:type="dcterms:W3CDTF">2017-01-09T15:54:20Z</dcterms:created>
  <dcterms:modified xsi:type="dcterms:W3CDTF">2017-06-15T14:33:06Z</dcterms:modified>
</cp:coreProperties>
</file>