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5"/>
  </p:notesMasterIdLst>
  <p:handoutMasterIdLst>
    <p:handoutMasterId r:id="rId56"/>
  </p:handoutMasterIdLst>
  <p:sldIdLst>
    <p:sldId id="284" r:id="rId6"/>
    <p:sldId id="277" r:id="rId7"/>
    <p:sldId id="294" r:id="rId8"/>
    <p:sldId id="333" r:id="rId9"/>
    <p:sldId id="295" r:id="rId10"/>
    <p:sldId id="339" r:id="rId11"/>
    <p:sldId id="2147477974" r:id="rId12"/>
    <p:sldId id="297" r:id="rId13"/>
    <p:sldId id="298" r:id="rId14"/>
    <p:sldId id="304" r:id="rId15"/>
    <p:sldId id="305" r:id="rId16"/>
    <p:sldId id="306" r:id="rId17"/>
    <p:sldId id="307" r:id="rId18"/>
    <p:sldId id="309" r:id="rId19"/>
    <p:sldId id="311" r:id="rId20"/>
    <p:sldId id="312" r:id="rId21"/>
    <p:sldId id="313" r:id="rId22"/>
    <p:sldId id="315" r:id="rId23"/>
    <p:sldId id="314" r:id="rId24"/>
    <p:sldId id="316" r:id="rId25"/>
    <p:sldId id="317" r:id="rId26"/>
    <p:sldId id="318" r:id="rId27"/>
    <p:sldId id="296" r:id="rId28"/>
    <p:sldId id="320" r:id="rId29"/>
    <p:sldId id="321" r:id="rId30"/>
    <p:sldId id="323" r:id="rId31"/>
    <p:sldId id="324" r:id="rId32"/>
    <p:sldId id="319" r:id="rId33"/>
    <p:sldId id="334" r:id="rId34"/>
    <p:sldId id="260" r:id="rId35"/>
    <p:sldId id="265" r:id="rId36"/>
    <p:sldId id="325" r:id="rId37"/>
    <p:sldId id="269" r:id="rId38"/>
    <p:sldId id="326" r:id="rId39"/>
    <p:sldId id="327" r:id="rId40"/>
    <p:sldId id="328" r:id="rId41"/>
    <p:sldId id="329" r:id="rId42"/>
    <p:sldId id="330" r:id="rId43"/>
    <p:sldId id="331" r:id="rId44"/>
    <p:sldId id="332" r:id="rId45"/>
    <p:sldId id="266" r:id="rId46"/>
    <p:sldId id="335" r:id="rId47"/>
    <p:sldId id="261" r:id="rId48"/>
    <p:sldId id="282" r:id="rId49"/>
    <p:sldId id="283" r:id="rId50"/>
    <p:sldId id="336" r:id="rId51"/>
    <p:sldId id="272" r:id="rId52"/>
    <p:sldId id="338" r:id="rId53"/>
    <p:sldId id="290" r:id="rId5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umbnail" id="{6E6E6ECD-356C-4D49-9D22-22C3E7AF66C1}">
          <p14:sldIdLst/>
        </p14:section>
        <p14:section name="Instruktioner" id="{2CE78CED-5BFF-4E73-9F86-7FD6AA461B08}">
          <p14:sldIdLst/>
        </p14:section>
        <p14:section name="Presentation" id="{B972C155-D5BF-46A7-B591-A42909CFC1FA}">
          <p14:sldIdLst>
            <p14:sldId id="284"/>
            <p14:sldId id="277"/>
            <p14:sldId id="294"/>
            <p14:sldId id="333"/>
            <p14:sldId id="295"/>
            <p14:sldId id="339"/>
            <p14:sldId id="2147477974"/>
            <p14:sldId id="297"/>
            <p14:sldId id="298"/>
            <p14:sldId id="304"/>
            <p14:sldId id="305"/>
            <p14:sldId id="306"/>
            <p14:sldId id="307"/>
            <p14:sldId id="309"/>
            <p14:sldId id="311"/>
            <p14:sldId id="312"/>
            <p14:sldId id="313"/>
            <p14:sldId id="315"/>
            <p14:sldId id="314"/>
            <p14:sldId id="316"/>
            <p14:sldId id="317"/>
            <p14:sldId id="318"/>
            <p14:sldId id="296"/>
            <p14:sldId id="320"/>
            <p14:sldId id="321"/>
            <p14:sldId id="323"/>
            <p14:sldId id="324"/>
            <p14:sldId id="319"/>
            <p14:sldId id="334"/>
            <p14:sldId id="260"/>
            <p14:sldId id="265"/>
            <p14:sldId id="325"/>
            <p14:sldId id="269"/>
            <p14:sldId id="326"/>
            <p14:sldId id="327"/>
            <p14:sldId id="328"/>
            <p14:sldId id="329"/>
            <p14:sldId id="330"/>
            <p14:sldId id="331"/>
            <p14:sldId id="332"/>
            <p14:sldId id="266"/>
            <p14:sldId id="335"/>
            <p14:sldId id="261"/>
            <p14:sldId id="282"/>
            <p14:sldId id="283"/>
            <p14:sldId id="336"/>
            <p14:sldId id="272"/>
            <p14:sldId id="338"/>
            <p14:sldId id="29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1013" autoAdjust="0"/>
  </p:normalViewPr>
  <p:slideViewPr>
    <p:cSldViewPr snapToGrid="0">
      <p:cViewPr varScale="1">
        <p:scale>
          <a:sx n="69" d="100"/>
          <a:sy n="69" d="100"/>
        </p:scale>
        <p:origin x="444"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1" d="100"/>
          <a:sy n="91" d="100"/>
        </p:scale>
        <p:origin x="2820" y="78"/>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8.xml" Id="rId13" /><Relationship Type="http://schemas.openxmlformats.org/officeDocument/2006/relationships/slide" Target="slides/slide13.xml" Id="rId18" /><Relationship Type="http://schemas.openxmlformats.org/officeDocument/2006/relationships/slide" Target="slides/slide21.xml" Id="rId26" /><Relationship Type="http://schemas.openxmlformats.org/officeDocument/2006/relationships/slide" Target="slides/slide34.xml" Id="rId39" /><Relationship Type="http://schemas.openxmlformats.org/officeDocument/2006/relationships/slide" Target="slides/slide16.xml" Id="rId21" /><Relationship Type="http://schemas.openxmlformats.org/officeDocument/2006/relationships/slide" Target="slides/slide29.xml" Id="rId34" /><Relationship Type="http://schemas.openxmlformats.org/officeDocument/2006/relationships/slide" Target="slides/slide37.xml" Id="rId42" /><Relationship Type="http://schemas.openxmlformats.org/officeDocument/2006/relationships/slide" Target="slides/slide42.xml" Id="rId47" /><Relationship Type="http://schemas.openxmlformats.org/officeDocument/2006/relationships/slide" Target="slides/slide45.xml" Id="rId50" /><Relationship Type="http://schemas.openxmlformats.org/officeDocument/2006/relationships/notesMaster" Target="notesMasters/notesMaster1.xml" Id="rId55" /><Relationship Type="http://schemas.openxmlformats.org/officeDocument/2006/relationships/slide" Target="slides/slide2.xml" Id="rId7" /><Relationship Type="http://schemas.openxmlformats.org/officeDocument/2006/relationships/slide" Target="slides/slide7.xml" Id="rId12" /><Relationship Type="http://schemas.openxmlformats.org/officeDocument/2006/relationships/slide" Target="slides/slide12.xml" Id="rId17" /><Relationship Type="http://schemas.openxmlformats.org/officeDocument/2006/relationships/slide" Target="slides/slide20.xml" Id="rId25" /><Relationship Type="http://schemas.openxmlformats.org/officeDocument/2006/relationships/slide" Target="slides/slide28.xml" Id="rId33" /><Relationship Type="http://schemas.openxmlformats.org/officeDocument/2006/relationships/slide" Target="slides/slide33.xml" Id="rId38" /><Relationship Type="http://schemas.openxmlformats.org/officeDocument/2006/relationships/slide" Target="slides/slide41.xml" Id="rId46" /><Relationship Type="http://schemas.openxmlformats.org/officeDocument/2006/relationships/theme" Target="theme/theme1.xml" Id="rId59" /><Relationship Type="http://schemas.openxmlformats.org/officeDocument/2006/relationships/slide" Target="slides/slide11.xml" Id="rId16" /><Relationship Type="http://schemas.openxmlformats.org/officeDocument/2006/relationships/slide" Target="slides/slide15.xml" Id="rId20" /><Relationship Type="http://schemas.openxmlformats.org/officeDocument/2006/relationships/slide" Target="slides/slide24.xml" Id="rId29" /><Relationship Type="http://schemas.openxmlformats.org/officeDocument/2006/relationships/slide" Target="slides/slide36.xml" Id="rId41" /><Relationship Type="http://schemas.openxmlformats.org/officeDocument/2006/relationships/slide" Target="slides/slide49.xml" Id="rId54" /><Relationship Type="http://schemas.openxmlformats.org/officeDocument/2006/relationships/slide" Target="slides/slide1.xml" Id="rId6" /><Relationship Type="http://schemas.openxmlformats.org/officeDocument/2006/relationships/slide" Target="slides/slide6.xml" Id="rId11" /><Relationship Type="http://schemas.openxmlformats.org/officeDocument/2006/relationships/slide" Target="slides/slide19.xml" Id="rId24" /><Relationship Type="http://schemas.openxmlformats.org/officeDocument/2006/relationships/slide" Target="slides/slide27.xml" Id="rId32" /><Relationship Type="http://schemas.openxmlformats.org/officeDocument/2006/relationships/slide" Target="slides/slide32.xml" Id="rId37" /><Relationship Type="http://schemas.openxmlformats.org/officeDocument/2006/relationships/slide" Target="slides/slide35.xml" Id="rId40" /><Relationship Type="http://schemas.openxmlformats.org/officeDocument/2006/relationships/slide" Target="slides/slide40.xml" Id="rId45" /><Relationship Type="http://schemas.openxmlformats.org/officeDocument/2006/relationships/slide" Target="slides/slide48.xml" Id="rId53" /><Relationship Type="http://schemas.openxmlformats.org/officeDocument/2006/relationships/viewProps" Target="viewProps.xml" Id="rId58" /><Relationship Type="http://schemas.openxmlformats.org/officeDocument/2006/relationships/slideMaster" Target="slideMasters/slideMaster1.xml" Id="rId5" /><Relationship Type="http://schemas.openxmlformats.org/officeDocument/2006/relationships/slide" Target="slides/slide10.xml" Id="rId15" /><Relationship Type="http://schemas.openxmlformats.org/officeDocument/2006/relationships/slide" Target="slides/slide18.xml" Id="rId23" /><Relationship Type="http://schemas.openxmlformats.org/officeDocument/2006/relationships/slide" Target="slides/slide23.xml" Id="rId28" /><Relationship Type="http://schemas.openxmlformats.org/officeDocument/2006/relationships/slide" Target="slides/slide31.xml" Id="rId36" /><Relationship Type="http://schemas.openxmlformats.org/officeDocument/2006/relationships/slide" Target="slides/slide44.xml" Id="rId49" /><Relationship Type="http://schemas.openxmlformats.org/officeDocument/2006/relationships/presProps" Target="presProps.xml" Id="rId57" /><Relationship Type="http://schemas.openxmlformats.org/officeDocument/2006/relationships/slide" Target="slides/slide5.xml" Id="rId10" /><Relationship Type="http://schemas.openxmlformats.org/officeDocument/2006/relationships/slide" Target="slides/slide14.xml" Id="rId19" /><Relationship Type="http://schemas.openxmlformats.org/officeDocument/2006/relationships/slide" Target="slides/slide26.xml" Id="rId31" /><Relationship Type="http://schemas.openxmlformats.org/officeDocument/2006/relationships/slide" Target="slides/slide39.xml" Id="rId44" /><Relationship Type="http://schemas.openxmlformats.org/officeDocument/2006/relationships/slide" Target="slides/slide47.xml" Id="rId52" /><Relationship Type="http://schemas.openxmlformats.org/officeDocument/2006/relationships/tableStyles" Target="tableStyles.xml" Id="rId60" /><Relationship Type="http://schemas.openxmlformats.org/officeDocument/2006/relationships/slide" Target="slides/slide4.xml" Id="rId9" /><Relationship Type="http://schemas.openxmlformats.org/officeDocument/2006/relationships/slide" Target="slides/slide9.xml" Id="rId14" /><Relationship Type="http://schemas.openxmlformats.org/officeDocument/2006/relationships/slide" Target="slides/slide17.xml" Id="rId22" /><Relationship Type="http://schemas.openxmlformats.org/officeDocument/2006/relationships/slide" Target="slides/slide22.xml" Id="rId27" /><Relationship Type="http://schemas.openxmlformats.org/officeDocument/2006/relationships/slide" Target="slides/slide25.xml" Id="rId30" /><Relationship Type="http://schemas.openxmlformats.org/officeDocument/2006/relationships/slide" Target="slides/slide30.xml" Id="rId35" /><Relationship Type="http://schemas.openxmlformats.org/officeDocument/2006/relationships/slide" Target="slides/slide38.xml" Id="rId43" /><Relationship Type="http://schemas.openxmlformats.org/officeDocument/2006/relationships/slide" Target="slides/slide43.xml" Id="rId48" /><Relationship Type="http://schemas.openxmlformats.org/officeDocument/2006/relationships/handoutMaster" Target="handoutMasters/handoutMaster1.xml" Id="rId56" /><Relationship Type="http://schemas.openxmlformats.org/officeDocument/2006/relationships/slide" Target="slides/slide3.xml" Id="rId8" /><Relationship Type="http://schemas.openxmlformats.org/officeDocument/2006/relationships/slide" Target="slides/slide46.xml" Id="rId51" /></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9EEAF4-8743-40EA-B616-053B340225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6341E09-79A0-4D0A-B3B2-07D3005D927B}">
      <dgm:prSet/>
      <dgm:spPr/>
      <dgm:t>
        <a:bodyPr/>
        <a:lstStyle/>
        <a:p>
          <a:r>
            <a:rPr lang="sv-SE" dirty="0"/>
            <a:t>Kort beskrivning av arbetet och syftet med den samordnade upphandlingen av hyrbemanning</a:t>
          </a:r>
        </a:p>
      </dgm:t>
    </dgm:pt>
    <dgm:pt modelId="{CC130658-4462-4342-8969-FC6C68D7B4A6}" type="parTrans" cxnId="{ACABB56C-3CF3-4B0B-9DF6-9A5823838378}">
      <dgm:prSet/>
      <dgm:spPr/>
      <dgm:t>
        <a:bodyPr/>
        <a:lstStyle/>
        <a:p>
          <a:endParaRPr lang="en-US"/>
        </a:p>
      </dgm:t>
    </dgm:pt>
    <dgm:pt modelId="{4AC5D284-2480-4DBE-AB1C-B15A8DC18FA9}" type="sibTrans" cxnId="{ACABB56C-3CF3-4B0B-9DF6-9A5823838378}">
      <dgm:prSet/>
      <dgm:spPr/>
      <dgm:t>
        <a:bodyPr/>
        <a:lstStyle/>
        <a:p>
          <a:endParaRPr lang="en-US"/>
        </a:p>
      </dgm:t>
    </dgm:pt>
    <dgm:pt modelId="{1C3E58AD-09B7-4B51-A98C-B1466C090522}">
      <dgm:prSet/>
      <dgm:spPr/>
      <dgm:t>
        <a:bodyPr/>
        <a:lstStyle/>
        <a:p>
          <a:r>
            <a:rPr lang="sv-SE" dirty="0"/>
            <a:t>Regionerna går in i avtalet vid olika tidpunkter</a:t>
          </a:r>
        </a:p>
      </dgm:t>
    </dgm:pt>
    <dgm:pt modelId="{037B1AC3-5B76-4BBC-AEF9-542CE383B161}" type="parTrans" cxnId="{BC3454EA-1EBA-473A-8EB5-7FDFA903BC97}">
      <dgm:prSet/>
      <dgm:spPr/>
      <dgm:t>
        <a:bodyPr/>
        <a:lstStyle/>
        <a:p>
          <a:endParaRPr lang="en-US"/>
        </a:p>
      </dgm:t>
    </dgm:pt>
    <dgm:pt modelId="{78CB0FFA-7588-4FAD-B35F-B456005F24D6}" type="sibTrans" cxnId="{BC3454EA-1EBA-473A-8EB5-7FDFA903BC97}">
      <dgm:prSet/>
      <dgm:spPr/>
      <dgm:t>
        <a:bodyPr/>
        <a:lstStyle/>
        <a:p>
          <a:endParaRPr lang="en-US"/>
        </a:p>
      </dgm:t>
    </dgm:pt>
    <dgm:pt modelId="{39FCEC42-4F17-4DA9-9C24-CBAF9D1FF879}">
      <dgm:prSet/>
      <dgm:spPr/>
      <dgm:t>
        <a:bodyPr/>
        <a:lstStyle/>
        <a:p>
          <a:r>
            <a:rPr lang="sv-SE" dirty="0"/>
            <a:t>Nya leverantörer kan ansluta till avtalet två gånger per år</a:t>
          </a:r>
        </a:p>
      </dgm:t>
    </dgm:pt>
    <dgm:pt modelId="{C66EA36F-8741-4B8B-80D4-D058A6B67443}" type="parTrans" cxnId="{64AA4758-0BEE-4125-94C3-1C686F30FAC1}">
      <dgm:prSet/>
      <dgm:spPr/>
      <dgm:t>
        <a:bodyPr/>
        <a:lstStyle/>
        <a:p>
          <a:endParaRPr lang="en-US"/>
        </a:p>
      </dgm:t>
    </dgm:pt>
    <dgm:pt modelId="{C1FF18DB-AB36-4DA0-8471-17509166F9F6}" type="sibTrans" cxnId="{64AA4758-0BEE-4125-94C3-1C686F30FAC1}">
      <dgm:prSet/>
      <dgm:spPr/>
      <dgm:t>
        <a:bodyPr/>
        <a:lstStyle/>
        <a:p>
          <a:endParaRPr lang="en-US"/>
        </a:p>
      </dgm:t>
    </dgm:pt>
    <dgm:pt modelId="{DC94CA4C-F070-448B-9F44-28AAD6B3DFD3}">
      <dgm:prSet/>
      <dgm:spPr/>
      <dgm:t>
        <a:bodyPr/>
        <a:lstStyle/>
        <a:p>
          <a:r>
            <a:rPr lang="sv-SE" dirty="0"/>
            <a:t>Samma avtal och villkor (inklusive ersättning) för alla regioner, med särskilt villkor för reseschablon för Norra sjukvårdsregionen</a:t>
          </a:r>
        </a:p>
      </dgm:t>
    </dgm:pt>
    <dgm:pt modelId="{88728B66-40ED-49E1-AA28-95609F9E4F61}" type="parTrans" cxnId="{FC6B10BC-306B-477F-B6F6-23257916CFA7}">
      <dgm:prSet/>
      <dgm:spPr/>
      <dgm:t>
        <a:bodyPr/>
        <a:lstStyle/>
        <a:p>
          <a:endParaRPr lang="en-US"/>
        </a:p>
      </dgm:t>
    </dgm:pt>
    <dgm:pt modelId="{248CC1F7-208B-4B61-BEF4-2C521E5A9356}" type="sibTrans" cxnId="{FC6B10BC-306B-477F-B6F6-23257916CFA7}">
      <dgm:prSet/>
      <dgm:spPr/>
      <dgm:t>
        <a:bodyPr/>
        <a:lstStyle/>
        <a:p>
          <a:endParaRPr lang="en-US"/>
        </a:p>
      </dgm:t>
    </dgm:pt>
    <dgm:pt modelId="{E5F94B4A-C43E-47E4-9AB4-F34E9BA517A1}">
      <dgm:prSet/>
      <dgm:spPr/>
      <dgm:t>
        <a:bodyPr/>
        <a:lstStyle/>
        <a:p>
          <a:r>
            <a:rPr lang="sv-SE" dirty="0"/>
            <a:t>Ersättning baseras på kompetens och geografisk zon</a:t>
          </a:r>
        </a:p>
      </dgm:t>
    </dgm:pt>
    <dgm:pt modelId="{74EB8936-F2E5-44C4-AAE7-3369831018A8}" type="parTrans" cxnId="{3A5BD457-2567-469F-8126-80F0B3768F75}">
      <dgm:prSet/>
      <dgm:spPr/>
      <dgm:t>
        <a:bodyPr/>
        <a:lstStyle/>
        <a:p>
          <a:endParaRPr lang="en-US"/>
        </a:p>
      </dgm:t>
    </dgm:pt>
    <dgm:pt modelId="{380AEE62-17D3-48E1-B026-74D01A948D93}" type="sibTrans" cxnId="{3A5BD457-2567-469F-8126-80F0B3768F75}">
      <dgm:prSet/>
      <dgm:spPr/>
      <dgm:t>
        <a:bodyPr/>
        <a:lstStyle/>
        <a:p>
          <a:endParaRPr lang="en-US"/>
        </a:p>
      </dgm:t>
    </dgm:pt>
    <dgm:pt modelId="{8BC9874B-D82C-4A08-9257-DBC4F05C662A}">
      <dgm:prSet/>
      <dgm:spPr/>
      <dgm:t>
        <a:bodyPr/>
        <a:lstStyle/>
        <a:p>
          <a:r>
            <a:rPr lang="sv-SE" dirty="0"/>
            <a:t>Karens om 12 månader gäller</a:t>
          </a:r>
        </a:p>
      </dgm:t>
    </dgm:pt>
    <dgm:pt modelId="{36FB529C-6318-4B49-A13A-27B078039C71}" type="parTrans" cxnId="{D52DAEFE-F9C9-4E11-A0F6-2C47C932FF11}">
      <dgm:prSet/>
      <dgm:spPr/>
      <dgm:t>
        <a:bodyPr/>
        <a:lstStyle/>
        <a:p>
          <a:endParaRPr lang="en-US"/>
        </a:p>
      </dgm:t>
    </dgm:pt>
    <dgm:pt modelId="{653B4220-FE39-4ECE-B2CF-5C37518A6442}" type="sibTrans" cxnId="{D52DAEFE-F9C9-4E11-A0F6-2C47C932FF11}">
      <dgm:prSet/>
      <dgm:spPr/>
      <dgm:t>
        <a:bodyPr/>
        <a:lstStyle/>
        <a:p>
          <a:endParaRPr lang="en-US"/>
        </a:p>
      </dgm:t>
    </dgm:pt>
    <dgm:pt modelId="{E3E080A6-8C03-489D-A8E1-03C25D91D908}" type="pres">
      <dgm:prSet presAssocID="{3B9EEAF4-8743-40EA-B616-053B34022565}" presName="linear" presStyleCnt="0">
        <dgm:presLayoutVars>
          <dgm:animLvl val="lvl"/>
          <dgm:resizeHandles val="exact"/>
        </dgm:presLayoutVars>
      </dgm:prSet>
      <dgm:spPr/>
    </dgm:pt>
    <dgm:pt modelId="{AA1C9276-9B0E-4C5C-8B6B-A3E6CEB31BBE}" type="pres">
      <dgm:prSet presAssocID="{F6341E09-79A0-4D0A-B3B2-07D3005D927B}" presName="parentText" presStyleLbl="node1" presStyleIdx="0" presStyleCnt="6">
        <dgm:presLayoutVars>
          <dgm:chMax val="0"/>
          <dgm:bulletEnabled val="1"/>
        </dgm:presLayoutVars>
      </dgm:prSet>
      <dgm:spPr/>
    </dgm:pt>
    <dgm:pt modelId="{7512CAED-08C7-48E6-A25A-D970A5E2E4E7}" type="pres">
      <dgm:prSet presAssocID="{4AC5D284-2480-4DBE-AB1C-B15A8DC18FA9}" presName="spacer" presStyleCnt="0"/>
      <dgm:spPr/>
    </dgm:pt>
    <dgm:pt modelId="{F378B9E4-C563-4ADF-B9B2-06B52613AC5C}" type="pres">
      <dgm:prSet presAssocID="{1C3E58AD-09B7-4B51-A98C-B1466C090522}" presName="parentText" presStyleLbl="node1" presStyleIdx="1" presStyleCnt="6">
        <dgm:presLayoutVars>
          <dgm:chMax val="0"/>
          <dgm:bulletEnabled val="1"/>
        </dgm:presLayoutVars>
      </dgm:prSet>
      <dgm:spPr/>
    </dgm:pt>
    <dgm:pt modelId="{D93036AD-4EF7-46C9-B2EB-480A897E428E}" type="pres">
      <dgm:prSet presAssocID="{78CB0FFA-7588-4FAD-B35F-B456005F24D6}" presName="spacer" presStyleCnt="0"/>
      <dgm:spPr/>
    </dgm:pt>
    <dgm:pt modelId="{E6BBA5BC-CE2F-448A-82A9-67C2968B932E}" type="pres">
      <dgm:prSet presAssocID="{39FCEC42-4F17-4DA9-9C24-CBAF9D1FF879}" presName="parentText" presStyleLbl="node1" presStyleIdx="2" presStyleCnt="6">
        <dgm:presLayoutVars>
          <dgm:chMax val="0"/>
          <dgm:bulletEnabled val="1"/>
        </dgm:presLayoutVars>
      </dgm:prSet>
      <dgm:spPr/>
    </dgm:pt>
    <dgm:pt modelId="{200F265C-3149-48F0-89B7-0F582F1B391F}" type="pres">
      <dgm:prSet presAssocID="{C1FF18DB-AB36-4DA0-8471-17509166F9F6}" presName="spacer" presStyleCnt="0"/>
      <dgm:spPr/>
    </dgm:pt>
    <dgm:pt modelId="{72BD2D76-1987-4695-AE5A-F2B3337ECF49}" type="pres">
      <dgm:prSet presAssocID="{DC94CA4C-F070-448B-9F44-28AAD6B3DFD3}" presName="parentText" presStyleLbl="node1" presStyleIdx="3" presStyleCnt="6">
        <dgm:presLayoutVars>
          <dgm:chMax val="0"/>
          <dgm:bulletEnabled val="1"/>
        </dgm:presLayoutVars>
      </dgm:prSet>
      <dgm:spPr/>
    </dgm:pt>
    <dgm:pt modelId="{0F7B82BB-3A73-4775-BE70-629A74800421}" type="pres">
      <dgm:prSet presAssocID="{248CC1F7-208B-4B61-BEF4-2C521E5A9356}" presName="spacer" presStyleCnt="0"/>
      <dgm:spPr/>
    </dgm:pt>
    <dgm:pt modelId="{0DE97ACE-825A-4D52-96C4-E5313564FBDE}" type="pres">
      <dgm:prSet presAssocID="{E5F94B4A-C43E-47E4-9AB4-F34E9BA517A1}" presName="parentText" presStyleLbl="node1" presStyleIdx="4" presStyleCnt="6">
        <dgm:presLayoutVars>
          <dgm:chMax val="0"/>
          <dgm:bulletEnabled val="1"/>
        </dgm:presLayoutVars>
      </dgm:prSet>
      <dgm:spPr/>
    </dgm:pt>
    <dgm:pt modelId="{CB43CE9C-5BF8-4331-A3D3-AFEADE18BE54}" type="pres">
      <dgm:prSet presAssocID="{380AEE62-17D3-48E1-B026-74D01A948D93}" presName="spacer" presStyleCnt="0"/>
      <dgm:spPr/>
    </dgm:pt>
    <dgm:pt modelId="{47D80909-B979-468A-B67D-238CACCF4673}" type="pres">
      <dgm:prSet presAssocID="{8BC9874B-D82C-4A08-9257-DBC4F05C662A}" presName="parentText" presStyleLbl="node1" presStyleIdx="5" presStyleCnt="6">
        <dgm:presLayoutVars>
          <dgm:chMax val="0"/>
          <dgm:bulletEnabled val="1"/>
        </dgm:presLayoutVars>
      </dgm:prSet>
      <dgm:spPr/>
    </dgm:pt>
  </dgm:ptLst>
  <dgm:cxnLst>
    <dgm:cxn modelId="{62AB1C5F-52D2-4B97-BC09-8CFA726AC789}" type="presOf" srcId="{1C3E58AD-09B7-4B51-A98C-B1466C090522}" destId="{F378B9E4-C563-4ADF-B9B2-06B52613AC5C}" srcOrd="0" destOrd="0" presId="urn:microsoft.com/office/officeart/2005/8/layout/vList2"/>
    <dgm:cxn modelId="{ACABB56C-3CF3-4B0B-9DF6-9A5823838378}" srcId="{3B9EEAF4-8743-40EA-B616-053B34022565}" destId="{F6341E09-79A0-4D0A-B3B2-07D3005D927B}" srcOrd="0" destOrd="0" parTransId="{CC130658-4462-4342-8969-FC6C68D7B4A6}" sibTransId="{4AC5D284-2480-4DBE-AB1C-B15A8DC18FA9}"/>
    <dgm:cxn modelId="{D65F0F71-E783-4307-B9DB-2133CF65D6D0}" type="presOf" srcId="{F6341E09-79A0-4D0A-B3B2-07D3005D927B}" destId="{AA1C9276-9B0E-4C5C-8B6B-A3E6CEB31BBE}" srcOrd="0" destOrd="0" presId="urn:microsoft.com/office/officeart/2005/8/layout/vList2"/>
    <dgm:cxn modelId="{3A5BD457-2567-469F-8126-80F0B3768F75}" srcId="{3B9EEAF4-8743-40EA-B616-053B34022565}" destId="{E5F94B4A-C43E-47E4-9AB4-F34E9BA517A1}" srcOrd="4" destOrd="0" parTransId="{74EB8936-F2E5-44C4-AAE7-3369831018A8}" sibTransId="{380AEE62-17D3-48E1-B026-74D01A948D93}"/>
    <dgm:cxn modelId="{64AA4758-0BEE-4125-94C3-1C686F30FAC1}" srcId="{3B9EEAF4-8743-40EA-B616-053B34022565}" destId="{39FCEC42-4F17-4DA9-9C24-CBAF9D1FF879}" srcOrd="2" destOrd="0" parTransId="{C66EA36F-8741-4B8B-80D4-D058A6B67443}" sibTransId="{C1FF18DB-AB36-4DA0-8471-17509166F9F6}"/>
    <dgm:cxn modelId="{49A48688-AF42-44EF-9D8D-A2EFEB0960E7}" type="presOf" srcId="{8BC9874B-D82C-4A08-9257-DBC4F05C662A}" destId="{47D80909-B979-468A-B67D-238CACCF4673}" srcOrd="0" destOrd="0" presId="urn:microsoft.com/office/officeart/2005/8/layout/vList2"/>
    <dgm:cxn modelId="{3CF5368F-13A7-407D-8A2A-BE1163CEFCAB}" type="presOf" srcId="{E5F94B4A-C43E-47E4-9AB4-F34E9BA517A1}" destId="{0DE97ACE-825A-4D52-96C4-E5313564FBDE}" srcOrd="0" destOrd="0" presId="urn:microsoft.com/office/officeart/2005/8/layout/vList2"/>
    <dgm:cxn modelId="{E0B7639A-4205-4B20-BCB9-0284B3FBDF04}" type="presOf" srcId="{DC94CA4C-F070-448B-9F44-28AAD6B3DFD3}" destId="{72BD2D76-1987-4695-AE5A-F2B3337ECF49}" srcOrd="0" destOrd="0" presId="urn:microsoft.com/office/officeart/2005/8/layout/vList2"/>
    <dgm:cxn modelId="{FC6B10BC-306B-477F-B6F6-23257916CFA7}" srcId="{3B9EEAF4-8743-40EA-B616-053B34022565}" destId="{DC94CA4C-F070-448B-9F44-28AAD6B3DFD3}" srcOrd="3" destOrd="0" parTransId="{88728B66-40ED-49E1-AA28-95609F9E4F61}" sibTransId="{248CC1F7-208B-4B61-BEF4-2C521E5A9356}"/>
    <dgm:cxn modelId="{1A4C53E2-ACF3-4CD4-9436-652864ECF183}" type="presOf" srcId="{39FCEC42-4F17-4DA9-9C24-CBAF9D1FF879}" destId="{E6BBA5BC-CE2F-448A-82A9-67C2968B932E}" srcOrd="0" destOrd="0" presId="urn:microsoft.com/office/officeart/2005/8/layout/vList2"/>
    <dgm:cxn modelId="{BC3454EA-1EBA-473A-8EB5-7FDFA903BC97}" srcId="{3B9EEAF4-8743-40EA-B616-053B34022565}" destId="{1C3E58AD-09B7-4B51-A98C-B1466C090522}" srcOrd="1" destOrd="0" parTransId="{037B1AC3-5B76-4BBC-AEF9-542CE383B161}" sibTransId="{78CB0FFA-7588-4FAD-B35F-B456005F24D6}"/>
    <dgm:cxn modelId="{17C392F6-4DF6-4582-8DFF-466D0A9E7ABE}" type="presOf" srcId="{3B9EEAF4-8743-40EA-B616-053B34022565}" destId="{E3E080A6-8C03-489D-A8E1-03C25D91D908}" srcOrd="0" destOrd="0" presId="urn:microsoft.com/office/officeart/2005/8/layout/vList2"/>
    <dgm:cxn modelId="{D52DAEFE-F9C9-4E11-A0F6-2C47C932FF11}" srcId="{3B9EEAF4-8743-40EA-B616-053B34022565}" destId="{8BC9874B-D82C-4A08-9257-DBC4F05C662A}" srcOrd="5" destOrd="0" parTransId="{36FB529C-6318-4B49-A13A-27B078039C71}" sibTransId="{653B4220-FE39-4ECE-B2CF-5C37518A6442}"/>
    <dgm:cxn modelId="{2FC9F1C0-A12E-4719-9CFB-F66C0C83B470}" type="presParOf" srcId="{E3E080A6-8C03-489D-A8E1-03C25D91D908}" destId="{AA1C9276-9B0E-4C5C-8B6B-A3E6CEB31BBE}" srcOrd="0" destOrd="0" presId="urn:microsoft.com/office/officeart/2005/8/layout/vList2"/>
    <dgm:cxn modelId="{2B840AD4-EBB0-4E93-BA7C-EE2A615A4B91}" type="presParOf" srcId="{E3E080A6-8C03-489D-A8E1-03C25D91D908}" destId="{7512CAED-08C7-48E6-A25A-D970A5E2E4E7}" srcOrd="1" destOrd="0" presId="urn:microsoft.com/office/officeart/2005/8/layout/vList2"/>
    <dgm:cxn modelId="{CA99E862-B68C-45B6-BF47-E6913F88A244}" type="presParOf" srcId="{E3E080A6-8C03-489D-A8E1-03C25D91D908}" destId="{F378B9E4-C563-4ADF-B9B2-06B52613AC5C}" srcOrd="2" destOrd="0" presId="urn:microsoft.com/office/officeart/2005/8/layout/vList2"/>
    <dgm:cxn modelId="{6FF96710-1710-479D-8187-B0C5A92BBDE7}" type="presParOf" srcId="{E3E080A6-8C03-489D-A8E1-03C25D91D908}" destId="{D93036AD-4EF7-46C9-B2EB-480A897E428E}" srcOrd="3" destOrd="0" presId="urn:microsoft.com/office/officeart/2005/8/layout/vList2"/>
    <dgm:cxn modelId="{B496A8E6-66BD-4978-BD84-F5C6D24E3D98}" type="presParOf" srcId="{E3E080A6-8C03-489D-A8E1-03C25D91D908}" destId="{E6BBA5BC-CE2F-448A-82A9-67C2968B932E}" srcOrd="4" destOrd="0" presId="urn:microsoft.com/office/officeart/2005/8/layout/vList2"/>
    <dgm:cxn modelId="{D6984028-E5C4-47FB-8010-6F1A92EF7501}" type="presParOf" srcId="{E3E080A6-8C03-489D-A8E1-03C25D91D908}" destId="{200F265C-3149-48F0-89B7-0F582F1B391F}" srcOrd="5" destOrd="0" presId="urn:microsoft.com/office/officeart/2005/8/layout/vList2"/>
    <dgm:cxn modelId="{722AA272-0BF6-4820-ADAB-EE67686C0378}" type="presParOf" srcId="{E3E080A6-8C03-489D-A8E1-03C25D91D908}" destId="{72BD2D76-1987-4695-AE5A-F2B3337ECF49}" srcOrd="6" destOrd="0" presId="urn:microsoft.com/office/officeart/2005/8/layout/vList2"/>
    <dgm:cxn modelId="{2805A418-4BE6-4A51-B8A8-D0FFE6BCCDCC}" type="presParOf" srcId="{E3E080A6-8C03-489D-A8E1-03C25D91D908}" destId="{0F7B82BB-3A73-4775-BE70-629A74800421}" srcOrd="7" destOrd="0" presId="urn:microsoft.com/office/officeart/2005/8/layout/vList2"/>
    <dgm:cxn modelId="{3E6C025C-2CC6-47B2-8540-415FA32FE0D9}" type="presParOf" srcId="{E3E080A6-8C03-489D-A8E1-03C25D91D908}" destId="{0DE97ACE-825A-4D52-96C4-E5313564FBDE}" srcOrd="8" destOrd="0" presId="urn:microsoft.com/office/officeart/2005/8/layout/vList2"/>
    <dgm:cxn modelId="{D93025E3-5551-47A9-A166-8493A56816C3}" type="presParOf" srcId="{E3E080A6-8C03-489D-A8E1-03C25D91D908}" destId="{CB43CE9C-5BF8-4331-A3D3-AFEADE18BE54}" srcOrd="9" destOrd="0" presId="urn:microsoft.com/office/officeart/2005/8/layout/vList2"/>
    <dgm:cxn modelId="{C61A5D6A-12DF-41C0-99AA-D1B3A9E0326D}" type="presParOf" srcId="{E3E080A6-8C03-489D-A8E1-03C25D91D908}" destId="{47D80909-B979-468A-B67D-238CACCF4673}"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11A365-DCBD-4D54-95D5-BB1B633CF7A9}" type="doc">
      <dgm:prSet loTypeId="urn:microsoft.com/office/officeart/2016/7/layout/RepeatingBendingProcessNew" loCatId="process" qsTypeId="urn:microsoft.com/office/officeart/2005/8/quickstyle/simple4" qsCatId="simple" csTypeId="urn:microsoft.com/office/officeart/2005/8/colors/accent1_2" csCatId="accent1"/>
      <dgm:spPr/>
      <dgm:t>
        <a:bodyPr/>
        <a:lstStyle/>
        <a:p>
          <a:endParaRPr lang="en-US"/>
        </a:p>
      </dgm:t>
    </dgm:pt>
    <dgm:pt modelId="{838FE752-EF24-401D-AFF9-BFA5E53AAD0A}">
      <dgm:prSet/>
      <dgm:spPr/>
      <dgm:t>
        <a:bodyPr/>
        <a:lstStyle/>
        <a:p>
          <a:r>
            <a:rPr lang="en-US"/>
            <a:t>Beskriv uppdraget</a:t>
          </a:r>
        </a:p>
      </dgm:t>
    </dgm:pt>
    <dgm:pt modelId="{18621CC0-BDE5-45C2-B56F-E20642337E86}" type="parTrans" cxnId="{CA18DEC1-5995-4AC9-86FE-CEBC6783671C}">
      <dgm:prSet/>
      <dgm:spPr/>
      <dgm:t>
        <a:bodyPr/>
        <a:lstStyle/>
        <a:p>
          <a:endParaRPr lang="en-US"/>
        </a:p>
      </dgm:t>
    </dgm:pt>
    <dgm:pt modelId="{69D4737F-3844-4677-860B-0C8F13495439}" type="sibTrans" cxnId="{CA18DEC1-5995-4AC9-86FE-CEBC6783671C}">
      <dgm:prSet/>
      <dgm:spPr/>
      <dgm:t>
        <a:bodyPr/>
        <a:lstStyle/>
        <a:p>
          <a:endParaRPr lang="en-US"/>
        </a:p>
      </dgm:t>
    </dgm:pt>
    <dgm:pt modelId="{2A433318-08B7-4EBA-B4D1-2F88BAE7C722}">
      <dgm:prSet/>
      <dgm:spPr/>
      <dgm:t>
        <a:bodyPr/>
        <a:lstStyle/>
        <a:p>
          <a:r>
            <a:rPr lang="en-US"/>
            <a:t>Gör en bedömning av tid för introduktion</a:t>
          </a:r>
        </a:p>
      </dgm:t>
    </dgm:pt>
    <dgm:pt modelId="{C79BE3D7-21C6-4A13-8AC0-CAA96FCE99DB}" type="parTrans" cxnId="{BAC7E6DF-96C8-43C5-A9B2-2445BE59493F}">
      <dgm:prSet/>
      <dgm:spPr/>
      <dgm:t>
        <a:bodyPr/>
        <a:lstStyle/>
        <a:p>
          <a:endParaRPr lang="en-US"/>
        </a:p>
      </dgm:t>
    </dgm:pt>
    <dgm:pt modelId="{3F176091-B573-41F3-893E-8C8953DD68DF}" type="sibTrans" cxnId="{BAC7E6DF-96C8-43C5-A9B2-2445BE59493F}">
      <dgm:prSet/>
      <dgm:spPr/>
      <dgm:t>
        <a:bodyPr/>
        <a:lstStyle/>
        <a:p>
          <a:endParaRPr lang="en-US"/>
        </a:p>
      </dgm:t>
    </dgm:pt>
    <dgm:pt modelId="{9FD06C54-D212-4238-9AC1-62CE6106E0CE}">
      <dgm:prSet/>
      <dgm:spPr/>
      <dgm:t>
        <a:bodyPr/>
        <a:lstStyle/>
        <a:p>
          <a:r>
            <a:rPr lang="en-US"/>
            <a:t>Bestäm krav på tillitsnivå E-legitimation</a:t>
          </a:r>
        </a:p>
      </dgm:t>
    </dgm:pt>
    <dgm:pt modelId="{8BDAEAEB-42D7-4034-892C-AEF876C6CA9D}" type="parTrans" cxnId="{D2172D89-0332-48C5-A573-D9918C0D61D7}">
      <dgm:prSet/>
      <dgm:spPr/>
      <dgm:t>
        <a:bodyPr/>
        <a:lstStyle/>
        <a:p>
          <a:endParaRPr lang="en-US"/>
        </a:p>
      </dgm:t>
    </dgm:pt>
    <dgm:pt modelId="{984E2E51-EB8D-41B6-8516-D38B3A5679AD}" type="sibTrans" cxnId="{D2172D89-0332-48C5-A573-D9918C0D61D7}">
      <dgm:prSet/>
      <dgm:spPr/>
      <dgm:t>
        <a:bodyPr/>
        <a:lstStyle/>
        <a:p>
          <a:endParaRPr lang="en-US"/>
        </a:p>
      </dgm:t>
    </dgm:pt>
    <dgm:pt modelId="{BB0F6609-7054-401E-9CEA-E3309053FB52}">
      <dgm:prSet/>
      <dgm:spPr/>
      <dgm:t>
        <a:bodyPr/>
        <a:lstStyle/>
        <a:p>
          <a:r>
            <a:rPr lang="en-US"/>
            <a:t>Finns ytterligare krav på konsultens kompetens/erfarenhet, utöver de krav som gäller för samtliga konsulter?</a:t>
          </a:r>
        </a:p>
      </dgm:t>
    </dgm:pt>
    <dgm:pt modelId="{01F3F168-5408-4D81-88C3-ED0E3B2D5BB8}" type="parTrans" cxnId="{B5F56D5E-3E48-4034-9CA6-6C53E049D701}">
      <dgm:prSet/>
      <dgm:spPr/>
      <dgm:t>
        <a:bodyPr/>
        <a:lstStyle/>
        <a:p>
          <a:endParaRPr lang="en-US"/>
        </a:p>
      </dgm:t>
    </dgm:pt>
    <dgm:pt modelId="{F12DDBF2-9B8D-4237-B679-5D4C7ED035A9}" type="sibTrans" cxnId="{B5F56D5E-3E48-4034-9CA6-6C53E049D701}">
      <dgm:prSet/>
      <dgm:spPr/>
      <dgm:t>
        <a:bodyPr/>
        <a:lstStyle/>
        <a:p>
          <a:endParaRPr lang="en-US"/>
        </a:p>
      </dgm:t>
    </dgm:pt>
    <dgm:pt modelId="{B02043A6-729C-4FCF-8C73-6908708924A5}">
      <dgm:prSet/>
      <dgm:spPr/>
      <dgm:t>
        <a:bodyPr/>
        <a:lstStyle/>
        <a:p>
          <a:r>
            <a:rPr lang="en-US"/>
            <a:t>Ta ställning till aktuella hälsokrav</a:t>
          </a:r>
        </a:p>
      </dgm:t>
    </dgm:pt>
    <dgm:pt modelId="{4A5E3796-9D12-4C97-A9A2-FBBD826EFB34}" type="parTrans" cxnId="{2C176504-B500-4E94-8952-61FF2A1FA5C6}">
      <dgm:prSet/>
      <dgm:spPr/>
      <dgm:t>
        <a:bodyPr/>
        <a:lstStyle/>
        <a:p>
          <a:endParaRPr lang="en-US"/>
        </a:p>
      </dgm:t>
    </dgm:pt>
    <dgm:pt modelId="{4035CAA5-AB33-45A1-BC29-0ECE76656D42}" type="sibTrans" cxnId="{2C176504-B500-4E94-8952-61FF2A1FA5C6}">
      <dgm:prSet/>
      <dgm:spPr/>
      <dgm:t>
        <a:bodyPr/>
        <a:lstStyle/>
        <a:p>
          <a:endParaRPr lang="en-US"/>
        </a:p>
      </dgm:t>
    </dgm:pt>
    <dgm:pt modelId="{70743141-23F8-4294-8F73-B2E1BC1AF792}" type="pres">
      <dgm:prSet presAssocID="{1C11A365-DCBD-4D54-95D5-BB1B633CF7A9}" presName="Name0" presStyleCnt="0">
        <dgm:presLayoutVars>
          <dgm:dir/>
          <dgm:resizeHandles val="exact"/>
        </dgm:presLayoutVars>
      </dgm:prSet>
      <dgm:spPr/>
    </dgm:pt>
    <dgm:pt modelId="{349C6A6E-EB13-4224-8F5D-FCC8FF86EF03}" type="pres">
      <dgm:prSet presAssocID="{838FE752-EF24-401D-AFF9-BFA5E53AAD0A}" presName="node" presStyleLbl="node1" presStyleIdx="0" presStyleCnt="5">
        <dgm:presLayoutVars>
          <dgm:bulletEnabled val="1"/>
        </dgm:presLayoutVars>
      </dgm:prSet>
      <dgm:spPr/>
    </dgm:pt>
    <dgm:pt modelId="{DECA518E-CB44-493E-AC5D-DF7F0CA216BD}" type="pres">
      <dgm:prSet presAssocID="{69D4737F-3844-4677-860B-0C8F13495439}" presName="sibTrans" presStyleLbl="sibTrans1D1" presStyleIdx="0" presStyleCnt="4"/>
      <dgm:spPr/>
    </dgm:pt>
    <dgm:pt modelId="{1E10B38C-F3EE-4D97-85C1-42A1B3F1A33D}" type="pres">
      <dgm:prSet presAssocID="{69D4737F-3844-4677-860B-0C8F13495439}" presName="connectorText" presStyleLbl="sibTrans1D1" presStyleIdx="0" presStyleCnt="4"/>
      <dgm:spPr/>
    </dgm:pt>
    <dgm:pt modelId="{831739F5-4751-425A-9FA4-789F5BE4656E}" type="pres">
      <dgm:prSet presAssocID="{2A433318-08B7-4EBA-B4D1-2F88BAE7C722}" presName="node" presStyleLbl="node1" presStyleIdx="1" presStyleCnt="5">
        <dgm:presLayoutVars>
          <dgm:bulletEnabled val="1"/>
        </dgm:presLayoutVars>
      </dgm:prSet>
      <dgm:spPr/>
    </dgm:pt>
    <dgm:pt modelId="{490A7023-F3FC-4DBE-BF47-0F094AE0F035}" type="pres">
      <dgm:prSet presAssocID="{3F176091-B573-41F3-893E-8C8953DD68DF}" presName="sibTrans" presStyleLbl="sibTrans1D1" presStyleIdx="1" presStyleCnt="4"/>
      <dgm:spPr/>
    </dgm:pt>
    <dgm:pt modelId="{8DCA1D89-7EED-438B-BB6A-D48770DC6C19}" type="pres">
      <dgm:prSet presAssocID="{3F176091-B573-41F3-893E-8C8953DD68DF}" presName="connectorText" presStyleLbl="sibTrans1D1" presStyleIdx="1" presStyleCnt="4"/>
      <dgm:spPr/>
    </dgm:pt>
    <dgm:pt modelId="{E3FF9CB2-4F76-4F54-8EFC-AF286381A2F5}" type="pres">
      <dgm:prSet presAssocID="{9FD06C54-D212-4238-9AC1-62CE6106E0CE}" presName="node" presStyleLbl="node1" presStyleIdx="2" presStyleCnt="5">
        <dgm:presLayoutVars>
          <dgm:bulletEnabled val="1"/>
        </dgm:presLayoutVars>
      </dgm:prSet>
      <dgm:spPr/>
    </dgm:pt>
    <dgm:pt modelId="{6786240A-CF26-40C3-937A-43426B2DABA7}" type="pres">
      <dgm:prSet presAssocID="{984E2E51-EB8D-41B6-8516-D38B3A5679AD}" presName="sibTrans" presStyleLbl="sibTrans1D1" presStyleIdx="2" presStyleCnt="4"/>
      <dgm:spPr/>
    </dgm:pt>
    <dgm:pt modelId="{26AA1DE9-BD0D-421B-80E2-25E6B1FC430A}" type="pres">
      <dgm:prSet presAssocID="{984E2E51-EB8D-41B6-8516-D38B3A5679AD}" presName="connectorText" presStyleLbl="sibTrans1D1" presStyleIdx="2" presStyleCnt="4"/>
      <dgm:spPr/>
    </dgm:pt>
    <dgm:pt modelId="{83C9F9DD-926C-4BC2-9DA2-A27B7D05AAA0}" type="pres">
      <dgm:prSet presAssocID="{BB0F6609-7054-401E-9CEA-E3309053FB52}" presName="node" presStyleLbl="node1" presStyleIdx="3" presStyleCnt="5">
        <dgm:presLayoutVars>
          <dgm:bulletEnabled val="1"/>
        </dgm:presLayoutVars>
      </dgm:prSet>
      <dgm:spPr/>
    </dgm:pt>
    <dgm:pt modelId="{8AD99574-87DE-46C2-9988-1E77C545FFF6}" type="pres">
      <dgm:prSet presAssocID="{F12DDBF2-9B8D-4237-B679-5D4C7ED035A9}" presName="sibTrans" presStyleLbl="sibTrans1D1" presStyleIdx="3" presStyleCnt="4"/>
      <dgm:spPr/>
    </dgm:pt>
    <dgm:pt modelId="{37DDB3A2-B750-47B7-8911-D9F886C0F132}" type="pres">
      <dgm:prSet presAssocID="{F12DDBF2-9B8D-4237-B679-5D4C7ED035A9}" presName="connectorText" presStyleLbl="sibTrans1D1" presStyleIdx="3" presStyleCnt="4"/>
      <dgm:spPr/>
    </dgm:pt>
    <dgm:pt modelId="{5F0EA945-D2D5-4E13-803C-D393EC0CF429}" type="pres">
      <dgm:prSet presAssocID="{B02043A6-729C-4FCF-8C73-6908708924A5}" presName="node" presStyleLbl="node1" presStyleIdx="4" presStyleCnt="5">
        <dgm:presLayoutVars>
          <dgm:bulletEnabled val="1"/>
        </dgm:presLayoutVars>
      </dgm:prSet>
      <dgm:spPr/>
    </dgm:pt>
  </dgm:ptLst>
  <dgm:cxnLst>
    <dgm:cxn modelId="{2C176504-B500-4E94-8952-61FF2A1FA5C6}" srcId="{1C11A365-DCBD-4D54-95D5-BB1B633CF7A9}" destId="{B02043A6-729C-4FCF-8C73-6908708924A5}" srcOrd="4" destOrd="0" parTransId="{4A5E3796-9D12-4C97-A9A2-FBBD826EFB34}" sibTransId="{4035CAA5-AB33-45A1-BC29-0ECE76656D42}"/>
    <dgm:cxn modelId="{C9BA5D11-7834-4593-85F0-C59915874CB5}" type="presOf" srcId="{F12DDBF2-9B8D-4237-B679-5D4C7ED035A9}" destId="{8AD99574-87DE-46C2-9988-1E77C545FFF6}" srcOrd="0" destOrd="0" presId="urn:microsoft.com/office/officeart/2016/7/layout/RepeatingBendingProcessNew"/>
    <dgm:cxn modelId="{7ADBA714-FDAF-41D6-AADD-9769017373F7}" type="presOf" srcId="{984E2E51-EB8D-41B6-8516-D38B3A5679AD}" destId="{6786240A-CF26-40C3-937A-43426B2DABA7}" srcOrd="0" destOrd="0" presId="urn:microsoft.com/office/officeart/2016/7/layout/RepeatingBendingProcessNew"/>
    <dgm:cxn modelId="{276E4934-D853-4482-B6F2-9C52A4BE0F43}" type="presOf" srcId="{3F176091-B573-41F3-893E-8C8953DD68DF}" destId="{8DCA1D89-7EED-438B-BB6A-D48770DC6C19}" srcOrd="1" destOrd="0" presId="urn:microsoft.com/office/officeart/2016/7/layout/RepeatingBendingProcessNew"/>
    <dgm:cxn modelId="{B5F56D5E-3E48-4034-9CA6-6C53E049D701}" srcId="{1C11A365-DCBD-4D54-95D5-BB1B633CF7A9}" destId="{BB0F6609-7054-401E-9CEA-E3309053FB52}" srcOrd="3" destOrd="0" parTransId="{01F3F168-5408-4D81-88C3-ED0E3B2D5BB8}" sibTransId="{F12DDBF2-9B8D-4237-B679-5D4C7ED035A9}"/>
    <dgm:cxn modelId="{B110185F-B3EB-4F0A-B74A-EBAC47FBFED8}" type="presOf" srcId="{F12DDBF2-9B8D-4237-B679-5D4C7ED035A9}" destId="{37DDB3A2-B750-47B7-8911-D9F886C0F132}" srcOrd="1" destOrd="0" presId="urn:microsoft.com/office/officeart/2016/7/layout/RepeatingBendingProcessNew"/>
    <dgm:cxn modelId="{D0CE164F-1209-4910-8FC5-73C0E5A1E5A7}" type="presOf" srcId="{BB0F6609-7054-401E-9CEA-E3309053FB52}" destId="{83C9F9DD-926C-4BC2-9DA2-A27B7D05AAA0}" srcOrd="0" destOrd="0" presId="urn:microsoft.com/office/officeart/2016/7/layout/RepeatingBendingProcessNew"/>
    <dgm:cxn modelId="{00E08D50-F079-4FA2-8819-481D9FFA821B}" type="presOf" srcId="{1C11A365-DCBD-4D54-95D5-BB1B633CF7A9}" destId="{70743141-23F8-4294-8F73-B2E1BC1AF792}" srcOrd="0" destOrd="0" presId="urn:microsoft.com/office/officeart/2016/7/layout/RepeatingBendingProcessNew"/>
    <dgm:cxn modelId="{C0E03A59-742C-45CE-BD85-8F0EB653B6B1}" type="presOf" srcId="{3F176091-B573-41F3-893E-8C8953DD68DF}" destId="{490A7023-F3FC-4DBE-BF47-0F094AE0F035}" srcOrd="0" destOrd="0" presId="urn:microsoft.com/office/officeart/2016/7/layout/RepeatingBendingProcessNew"/>
    <dgm:cxn modelId="{A3BC477E-C667-4D3E-873A-453BF2462F8C}" type="presOf" srcId="{2A433318-08B7-4EBA-B4D1-2F88BAE7C722}" destId="{831739F5-4751-425A-9FA4-789F5BE4656E}" srcOrd="0" destOrd="0" presId="urn:microsoft.com/office/officeart/2016/7/layout/RepeatingBendingProcessNew"/>
    <dgm:cxn modelId="{82AF3482-BE59-4998-93A6-1E7298CC8C2A}" type="presOf" srcId="{838FE752-EF24-401D-AFF9-BFA5E53AAD0A}" destId="{349C6A6E-EB13-4224-8F5D-FCC8FF86EF03}" srcOrd="0" destOrd="0" presId="urn:microsoft.com/office/officeart/2016/7/layout/RepeatingBendingProcessNew"/>
    <dgm:cxn modelId="{D2172D89-0332-48C5-A573-D9918C0D61D7}" srcId="{1C11A365-DCBD-4D54-95D5-BB1B633CF7A9}" destId="{9FD06C54-D212-4238-9AC1-62CE6106E0CE}" srcOrd="2" destOrd="0" parTransId="{8BDAEAEB-42D7-4034-892C-AEF876C6CA9D}" sibTransId="{984E2E51-EB8D-41B6-8516-D38B3A5679AD}"/>
    <dgm:cxn modelId="{664A128E-6990-42C8-8F72-AA3796AEDEF4}" type="presOf" srcId="{984E2E51-EB8D-41B6-8516-D38B3A5679AD}" destId="{26AA1DE9-BD0D-421B-80E2-25E6B1FC430A}" srcOrd="1" destOrd="0" presId="urn:microsoft.com/office/officeart/2016/7/layout/RepeatingBendingProcessNew"/>
    <dgm:cxn modelId="{F0B1AD9A-729F-4FDC-BF9B-8436990E8A05}" type="presOf" srcId="{69D4737F-3844-4677-860B-0C8F13495439}" destId="{DECA518E-CB44-493E-AC5D-DF7F0CA216BD}" srcOrd="0" destOrd="0" presId="urn:microsoft.com/office/officeart/2016/7/layout/RepeatingBendingProcessNew"/>
    <dgm:cxn modelId="{66118FB8-A3F7-4124-B910-B0E73C805BBA}" type="presOf" srcId="{B02043A6-729C-4FCF-8C73-6908708924A5}" destId="{5F0EA945-D2D5-4E13-803C-D393EC0CF429}" srcOrd="0" destOrd="0" presId="urn:microsoft.com/office/officeart/2016/7/layout/RepeatingBendingProcessNew"/>
    <dgm:cxn modelId="{453546B9-CA43-48E1-95D6-B24F87025DFC}" type="presOf" srcId="{9FD06C54-D212-4238-9AC1-62CE6106E0CE}" destId="{E3FF9CB2-4F76-4F54-8EFC-AF286381A2F5}" srcOrd="0" destOrd="0" presId="urn:microsoft.com/office/officeart/2016/7/layout/RepeatingBendingProcessNew"/>
    <dgm:cxn modelId="{CA18DEC1-5995-4AC9-86FE-CEBC6783671C}" srcId="{1C11A365-DCBD-4D54-95D5-BB1B633CF7A9}" destId="{838FE752-EF24-401D-AFF9-BFA5E53AAD0A}" srcOrd="0" destOrd="0" parTransId="{18621CC0-BDE5-45C2-B56F-E20642337E86}" sibTransId="{69D4737F-3844-4677-860B-0C8F13495439}"/>
    <dgm:cxn modelId="{BAC7E6DF-96C8-43C5-A9B2-2445BE59493F}" srcId="{1C11A365-DCBD-4D54-95D5-BB1B633CF7A9}" destId="{2A433318-08B7-4EBA-B4D1-2F88BAE7C722}" srcOrd="1" destOrd="0" parTransId="{C79BE3D7-21C6-4A13-8AC0-CAA96FCE99DB}" sibTransId="{3F176091-B573-41F3-893E-8C8953DD68DF}"/>
    <dgm:cxn modelId="{1650F2E7-C293-49D9-B6D4-A5B3D1D2ABF3}" type="presOf" srcId="{69D4737F-3844-4677-860B-0C8F13495439}" destId="{1E10B38C-F3EE-4D97-85C1-42A1B3F1A33D}" srcOrd="1" destOrd="0" presId="urn:microsoft.com/office/officeart/2016/7/layout/RepeatingBendingProcessNew"/>
    <dgm:cxn modelId="{13B664A7-D1EA-483A-9F5A-D394695B4A96}" type="presParOf" srcId="{70743141-23F8-4294-8F73-B2E1BC1AF792}" destId="{349C6A6E-EB13-4224-8F5D-FCC8FF86EF03}" srcOrd="0" destOrd="0" presId="urn:microsoft.com/office/officeart/2016/7/layout/RepeatingBendingProcessNew"/>
    <dgm:cxn modelId="{D5313F02-1512-4AA1-91A3-6CA9281B8ABB}" type="presParOf" srcId="{70743141-23F8-4294-8F73-B2E1BC1AF792}" destId="{DECA518E-CB44-493E-AC5D-DF7F0CA216BD}" srcOrd="1" destOrd="0" presId="urn:microsoft.com/office/officeart/2016/7/layout/RepeatingBendingProcessNew"/>
    <dgm:cxn modelId="{25C0E86D-A737-48EA-9D51-D2806E9054E2}" type="presParOf" srcId="{DECA518E-CB44-493E-AC5D-DF7F0CA216BD}" destId="{1E10B38C-F3EE-4D97-85C1-42A1B3F1A33D}" srcOrd="0" destOrd="0" presId="urn:microsoft.com/office/officeart/2016/7/layout/RepeatingBendingProcessNew"/>
    <dgm:cxn modelId="{ED65770E-30E1-4381-88C0-469A4F91916C}" type="presParOf" srcId="{70743141-23F8-4294-8F73-B2E1BC1AF792}" destId="{831739F5-4751-425A-9FA4-789F5BE4656E}" srcOrd="2" destOrd="0" presId="urn:microsoft.com/office/officeart/2016/7/layout/RepeatingBendingProcessNew"/>
    <dgm:cxn modelId="{D5C56BAA-AEDC-4ADB-9C68-23B4A85401CB}" type="presParOf" srcId="{70743141-23F8-4294-8F73-B2E1BC1AF792}" destId="{490A7023-F3FC-4DBE-BF47-0F094AE0F035}" srcOrd="3" destOrd="0" presId="urn:microsoft.com/office/officeart/2016/7/layout/RepeatingBendingProcessNew"/>
    <dgm:cxn modelId="{07F224E5-C28A-4F28-90B0-C1BE1B000690}" type="presParOf" srcId="{490A7023-F3FC-4DBE-BF47-0F094AE0F035}" destId="{8DCA1D89-7EED-438B-BB6A-D48770DC6C19}" srcOrd="0" destOrd="0" presId="urn:microsoft.com/office/officeart/2016/7/layout/RepeatingBendingProcessNew"/>
    <dgm:cxn modelId="{C181C17F-F48F-4088-AF81-2669E35128D0}" type="presParOf" srcId="{70743141-23F8-4294-8F73-B2E1BC1AF792}" destId="{E3FF9CB2-4F76-4F54-8EFC-AF286381A2F5}" srcOrd="4" destOrd="0" presId="urn:microsoft.com/office/officeart/2016/7/layout/RepeatingBendingProcessNew"/>
    <dgm:cxn modelId="{B5F53848-7637-4D1E-B991-A47BEA5992BE}" type="presParOf" srcId="{70743141-23F8-4294-8F73-B2E1BC1AF792}" destId="{6786240A-CF26-40C3-937A-43426B2DABA7}" srcOrd="5" destOrd="0" presId="urn:microsoft.com/office/officeart/2016/7/layout/RepeatingBendingProcessNew"/>
    <dgm:cxn modelId="{F1A650B1-881C-443C-A869-D95A9BF143CB}" type="presParOf" srcId="{6786240A-CF26-40C3-937A-43426B2DABA7}" destId="{26AA1DE9-BD0D-421B-80E2-25E6B1FC430A}" srcOrd="0" destOrd="0" presId="urn:microsoft.com/office/officeart/2016/7/layout/RepeatingBendingProcessNew"/>
    <dgm:cxn modelId="{CCEFA789-20F2-4AC3-AAE5-4F8BE772BBF1}" type="presParOf" srcId="{70743141-23F8-4294-8F73-B2E1BC1AF792}" destId="{83C9F9DD-926C-4BC2-9DA2-A27B7D05AAA0}" srcOrd="6" destOrd="0" presId="urn:microsoft.com/office/officeart/2016/7/layout/RepeatingBendingProcessNew"/>
    <dgm:cxn modelId="{6C1236AD-44EF-46B6-B92E-F11000CEC275}" type="presParOf" srcId="{70743141-23F8-4294-8F73-B2E1BC1AF792}" destId="{8AD99574-87DE-46C2-9988-1E77C545FFF6}" srcOrd="7" destOrd="0" presId="urn:microsoft.com/office/officeart/2016/7/layout/RepeatingBendingProcessNew"/>
    <dgm:cxn modelId="{F2C64002-66D7-4390-8A31-AE3D0AB7DBD7}" type="presParOf" srcId="{8AD99574-87DE-46C2-9988-1E77C545FFF6}" destId="{37DDB3A2-B750-47B7-8911-D9F886C0F132}" srcOrd="0" destOrd="0" presId="urn:microsoft.com/office/officeart/2016/7/layout/RepeatingBendingProcessNew"/>
    <dgm:cxn modelId="{BC0CE95A-2435-4CAD-9515-DBEFFB4ECE6D}" type="presParOf" srcId="{70743141-23F8-4294-8F73-B2E1BC1AF792}" destId="{5F0EA945-D2D5-4E13-803C-D393EC0CF429}"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17D13C-8910-4754-BAC0-9F29DE990815}"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4729D87A-D0C2-4843-A2FC-85232A4A4DED}">
      <dgm:prSet/>
      <dgm:spPr/>
      <dgm:t>
        <a:bodyPr/>
        <a:lstStyle/>
        <a:p>
          <a:r>
            <a:rPr lang="sv-SE" dirty="0"/>
            <a:t>Ha giltig ordinarie e-legitimation</a:t>
          </a:r>
        </a:p>
      </dgm:t>
    </dgm:pt>
    <dgm:pt modelId="{6DF4E8DF-05B2-49B5-81F1-9D9609E40265}" type="parTrans" cxnId="{1DDDCA23-060A-4BCD-974E-9364216D33D2}">
      <dgm:prSet/>
      <dgm:spPr/>
      <dgm:t>
        <a:bodyPr/>
        <a:lstStyle/>
        <a:p>
          <a:endParaRPr lang="en-US"/>
        </a:p>
      </dgm:t>
    </dgm:pt>
    <dgm:pt modelId="{FEDE1790-267A-45E4-A828-87C51B078C54}" type="sibTrans" cxnId="{1DDDCA23-060A-4BCD-974E-9364216D33D2}">
      <dgm:prSet/>
      <dgm:spPr/>
      <dgm:t>
        <a:bodyPr/>
        <a:lstStyle/>
        <a:p>
          <a:endParaRPr lang="en-US"/>
        </a:p>
      </dgm:t>
    </dgm:pt>
    <dgm:pt modelId="{7C5D5663-CF56-430B-AEC4-5F7E016D7A4E}">
      <dgm:prSet/>
      <dgm:spPr/>
      <dgm:t>
        <a:bodyPr/>
        <a:lstStyle/>
        <a:p>
          <a:r>
            <a:rPr lang="sv-SE" dirty="0"/>
            <a:t>Använda personlig förskrivarkod</a:t>
          </a:r>
        </a:p>
      </dgm:t>
    </dgm:pt>
    <dgm:pt modelId="{359AE2F9-9315-45AE-9E2A-7CDAC4EEFB94}" type="parTrans" cxnId="{2AC79A7E-C066-48FA-9249-C818C8AE42CF}">
      <dgm:prSet/>
      <dgm:spPr/>
      <dgm:t>
        <a:bodyPr/>
        <a:lstStyle/>
        <a:p>
          <a:endParaRPr lang="en-US"/>
        </a:p>
      </dgm:t>
    </dgm:pt>
    <dgm:pt modelId="{A918B242-032F-45B9-BFBC-3EAE2F3CAC19}" type="sibTrans" cxnId="{2AC79A7E-C066-48FA-9249-C818C8AE42CF}">
      <dgm:prSet/>
      <dgm:spPr/>
      <dgm:t>
        <a:bodyPr/>
        <a:lstStyle/>
        <a:p>
          <a:endParaRPr lang="en-US"/>
        </a:p>
      </dgm:t>
    </dgm:pt>
    <dgm:pt modelId="{40E6A1E2-FDCA-433A-9431-9B6D9AE36147}">
      <dgm:prSet/>
      <dgm:spPr/>
      <dgm:t>
        <a:bodyPr/>
        <a:lstStyle/>
        <a:p>
          <a:r>
            <a:rPr lang="sv-SE" dirty="0"/>
            <a:t>Ha kunskap om och kunna använda journalsystem och aktuella digitala verktyg</a:t>
          </a:r>
        </a:p>
      </dgm:t>
    </dgm:pt>
    <dgm:pt modelId="{4BB168AB-44F6-4A58-8C5C-D720DA8F9497}" type="parTrans" cxnId="{5EA93281-5FAB-46BB-AB5F-32AC7244483A}">
      <dgm:prSet/>
      <dgm:spPr/>
      <dgm:t>
        <a:bodyPr/>
        <a:lstStyle/>
        <a:p>
          <a:endParaRPr lang="en-US"/>
        </a:p>
      </dgm:t>
    </dgm:pt>
    <dgm:pt modelId="{6389F130-3CDF-4A69-9A9C-35212AB71562}" type="sibTrans" cxnId="{5EA93281-5FAB-46BB-AB5F-32AC7244483A}">
      <dgm:prSet/>
      <dgm:spPr/>
      <dgm:t>
        <a:bodyPr/>
        <a:lstStyle/>
        <a:p>
          <a:endParaRPr lang="en-US"/>
        </a:p>
      </dgm:t>
    </dgm:pt>
    <dgm:pt modelId="{51322A95-C1C4-48A2-AAF7-EC567512A300}">
      <dgm:prSet/>
      <dgm:spPr/>
      <dgm:t>
        <a:bodyPr/>
        <a:lstStyle/>
        <a:p>
          <a:r>
            <a:rPr lang="sv-SE" dirty="0"/>
            <a:t>Ha personlig lämplighet för aktuellt uppdrag</a:t>
          </a:r>
        </a:p>
      </dgm:t>
    </dgm:pt>
    <dgm:pt modelId="{0AB47C40-6512-43A9-9F4D-159CED8A702D}" type="parTrans" cxnId="{39127378-9501-44BB-A48A-B6ECC1F88338}">
      <dgm:prSet/>
      <dgm:spPr/>
      <dgm:t>
        <a:bodyPr/>
        <a:lstStyle/>
        <a:p>
          <a:endParaRPr lang="en-US"/>
        </a:p>
      </dgm:t>
    </dgm:pt>
    <dgm:pt modelId="{F39CD72B-21C5-47CB-A7D5-307A1752FDC3}" type="sibTrans" cxnId="{39127378-9501-44BB-A48A-B6ECC1F88338}">
      <dgm:prSet/>
      <dgm:spPr/>
      <dgm:t>
        <a:bodyPr/>
        <a:lstStyle/>
        <a:p>
          <a:endParaRPr lang="en-US"/>
        </a:p>
      </dgm:t>
    </dgm:pt>
    <dgm:pt modelId="{982BA0C8-3908-4B4B-89A2-3344B42CEFF3}">
      <dgm:prSet/>
      <dgm:spPr/>
      <dgm:t>
        <a:bodyPr/>
        <a:lstStyle/>
        <a:p>
          <a:r>
            <a:rPr lang="sv-SE" dirty="0"/>
            <a:t>Ha ansvarskänsla och vara noggrann</a:t>
          </a:r>
        </a:p>
      </dgm:t>
    </dgm:pt>
    <dgm:pt modelId="{A56D23B9-EEA0-40BD-B8E1-0BAD19F2A074}" type="parTrans" cxnId="{B81126D1-89B9-40FB-AF73-4921B408B208}">
      <dgm:prSet/>
      <dgm:spPr/>
      <dgm:t>
        <a:bodyPr/>
        <a:lstStyle/>
        <a:p>
          <a:endParaRPr lang="en-US"/>
        </a:p>
      </dgm:t>
    </dgm:pt>
    <dgm:pt modelId="{94F148DD-9E99-4284-8E86-999D3F1D62BB}" type="sibTrans" cxnId="{B81126D1-89B9-40FB-AF73-4921B408B208}">
      <dgm:prSet/>
      <dgm:spPr/>
      <dgm:t>
        <a:bodyPr/>
        <a:lstStyle/>
        <a:p>
          <a:endParaRPr lang="en-US"/>
        </a:p>
      </dgm:t>
    </dgm:pt>
    <dgm:pt modelId="{97F9AB81-961F-4927-BEB0-8F446036E481}">
      <dgm:prSet/>
      <dgm:spPr/>
      <dgm:t>
        <a:bodyPr/>
        <a:lstStyle/>
        <a:p>
          <a:r>
            <a:rPr lang="sv-SE" dirty="0"/>
            <a:t>Ha god samarbetsförmåga </a:t>
          </a:r>
        </a:p>
      </dgm:t>
    </dgm:pt>
    <dgm:pt modelId="{4304A481-4792-4F18-A8B1-4A54F39FBB76}" type="parTrans" cxnId="{3392AA3B-0947-4EFC-9CAE-26CBE0FDEE4A}">
      <dgm:prSet/>
      <dgm:spPr/>
      <dgm:t>
        <a:bodyPr/>
        <a:lstStyle/>
        <a:p>
          <a:endParaRPr lang="en-US"/>
        </a:p>
      </dgm:t>
    </dgm:pt>
    <dgm:pt modelId="{11EF5FE8-688D-4577-A86E-1FA9791AF9C8}" type="sibTrans" cxnId="{3392AA3B-0947-4EFC-9CAE-26CBE0FDEE4A}">
      <dgm:prSet/>
      <dgm:spPr/>
      <dgm:t>
        <a:bodyPr/>
        <a:lstStyle/>
        <a:p>
          <a:endParaRPr lang="en-US"/>
        </a:p>
      </dgm:t>
    </dgm:pt>
    <dgm:pt modelId="{35612A63-492A-4320-B143-E28F328FD49B}" type="pres">
      <dgm:prSet presAssocID="{F817D13C-8910-4754-BAC0-9F29DE990815}" presName="diagram" presStyleCnt="0">
        <dgm:presLayoutVars>
          <dgm:dir/>
          <dgm:resizeHandles val="exact"/>
        </dgm:presLayoutVars>
      </dgm:prSet>
      <dgm:spPr/>
    </dgm:pt>
    <dgm:pt modelId="{EEA6A15C-6455-4CBA-92D6-60E138778AA7}" type="pres">
      <dgm:prSet presAssocID="{4729D87A-D0C2-4843-A2FC-85232A4A4DED}" presName="node" presStyleLbl="node1" presStyleIdx="0" presStyleCnt="6">
        <dgm:presLayoutVars>
          <dgm:bulletEnabled val="1"/>
        </dgm:presLayoutVars>
      </dgm:prSet>
      <dgm:spPr/>
    </dgm:pt>
    <dgm:pt modelId="{5386C2EF-8BD5-4A94-9264-C694B13CBCFB}" type="pres">
      <dgm:prSet presAssocID="{FEDE1790-267A-45E4-A828-87C51B078C54}" presName="sibTrans" presStyleCnt="0"/>
      <dgm:spPr/>
    </dgm:pt>
    <dgm:pt modelId="{89EEFEF3-F941-4A83-8932-FDA080853910}" type="pres">
      <dgm:prSet presAssocID="{7C5D5663-CF56-430B-AEC4-5F7E016D7A4E}" presName="node" presStyleLbl="node1" presStyleIdx="1" presStyleCnt="6">
        <dgm:presLayoutVars>
          <dgm:bulletEnabled val="1"/>
        </dgm:presLayoutVars>
      </dgm:prSet>
      <dgm:spPr/>
    </dgm:pt>
    <dgm:pt modelId="{45450531-7690-41BF-9F81-5FFBB3A62982}" type="pres">
      <dgm:prSet presAssocID="{A918B242-032F-45B9-BFBC-3EAE2F3CAC19}" presName="sibTrans" presStyleCnt="0"/>
      <dgm:spPr/>
    </dgm:pt>
    <dgm:pt modelId="{7E6578CB-B3D3-4957-8DBF-E37185A39AF9}" type="pres">
      <dgm:prSet presAssocID="{40E6A1E2-FDCA-433A-9431-9B6D9AE36147}" presName="node" presStyleLbl="node1" presStyleIdx="2" presStyleCnt="6">
        <dgm:presLayoutVars>
          <dgm:bulletEnabled val="1"/>
        </dgm:presLayoutVars>
      </dgm:prSet>
      <dgm:spPr/>
    </dgm:pt>
    <dgm:pt modelId="{143EA543-23D7-4934-8D2E-5FA03D89265C}" type="pres">
      <dgm:prSet presAssocID="{6389F130-3CDF-4A69-9A9C-35212AB71562}" presName="sibTrans" presStyleCnt="0"/>
      <dgm:spPr/>
    </dgm:pt>
    <dgm:pt modelId="{9ED35A0B-280E-497A-82A0-D603A031ABBB}" type="pres">
      <dgm:prSet presAssocID="{51322A95-C1C4-48A2-AAF7-EC567512A300}" presName="node" presStyleLbl="node1" presStyleIdx="3" presStyleCnt="6">
        <dgm:presLayoutVars>
          <dgm:bulletEnabled val="1"/>
        </dgm:presLayoutVars>
      </dgm:prSet>
      <dgm:spPr/>
    </dgm:pt>
    <dgm:pt modelId="{16BC7844-82FF-4B72-9E7F-5EFB88060040}" type="pres">
      <dgm:prSet presAssocID="{F39CD72B-21C5-47CB-A7D5-307A1752FDC3}" presName="sibTrans" presStyleCnt="0"/>
      <dgm:spPr/>
    </dgm:pt>
    <dgm:pt modelId="{CEAE4707-CB12-484D-B98C-EE088C6B903A}" type="pres">
      <dgm:prSet presAssocID="{982BA0C8-3908-4B4B-89A2-3344B42CEFF3}" presName="node" presStyleLbl="node1" presStyleIdx="4" presStyleCnt="6">
        <dgm:presLayoutVars>
          <dgm:bulletEnabled val="1"/>
        </dgm:presLayoutVars>
      </dgm:prSet>
      <dgm:spPr/>
    </dgm:pt>
    <dgm:pt modelId="{7D140EB4-2CFB-4128-8E34-5774314AC2DD}" type="pres">
      <dgm:prSet presAssocID="{94F148DD-9E99-4284-8E86-999D3F1D62BB}" presName="sibTrans" presStyleCnt="0"/>
      <dgm:spPr/>
    </dgm:pt>
    <dgm:pt modelId="{7AC18B31-8E9B-4B27-AADC-08F4D623A196}" type="pres">
      <dgm:prSet presAssocID="{97F9AB81-961F-4927-BEB0-8F446036E481}" presName="node" presStyleLbl="node1" presStyleIdx="5" presStyleCnt="6">
        <dgm:presLayoutVars>
          <dgm:bulletEnabled val="1"/>
        </dgm:presLayoutVars>
      </dgm:prSet>
      <dgm:spPr/>
    </dgm:pt>
  </dgm:ptLst>
  <dgm:cxnLst>
    <dgm:cxn modelId="{6ADA6D15-E65C-449C-A880-F604E76327AB}" type="presOf" srcId="{51322A95-C1C4-48A2-AAF7-EC567512A300}" destId="{9ED35A0B-280E-497A-82A0-D603A031ABBB}" srcOrd="0" destOrd="0" presId="urn:microsoft.com/office/officeart/2005/8/layout/default"/>
    <dgm:cxn modelId="{1DDDCA23-060A-4BCD-974E-9364216D33D2}" srcId="{F817D13C-8910-4754-BAC0-9F29DE990815}" destId="{4729D87A-D0C2-4843-A2FC-85232A4A4DED}" srcOrd="0" destOrd="0" parTransId="{6DF4E8DF-05B2-49B5-81F1-9D9609E40265}" sibTransId="{FEDE1790-267A-45E4-A828-87C51B078C54}"/>
    <dgm:cxn modelId="{3392AA3B-0947-4EFC-9CAE-26CBE0FDEE4A}" srcId="{F817D13C-8910-4754-BAC0-9F29DE990815}" destId="{97F9AB81-961F-4927-BEB0-8F446036E481}" srcOrd="5" destOrd="0" parTransId="{4304A481-4792-4F18-A8B1-4A54F39FBB76}" sibTransId="{11EF5FE8-688D-4577-A86E-1FA9791AF9C8}"/>
    <dgm:cxn modelId="{CEEE3A78-A465-4561-ACA9-C9EE502AA7BE}" type="presOf" srcId="{97F9AB81-961F-4927-BEB0-8F446036E481}" destId="{7AC18B31-8E9B-4B27-AADC-08F4D623A196}" srcOrd="0" destOrd="0" presId="urn:microsoft.com/office/officeart/2005/8/layout/default"/>
    <dgm:cxn modelId="{39127378-9501-44BB-A48A-B6ECC1F88338}" srcId="{F817D13C-8910-4754-BAC0-9F29DE990815}" destId="{51322A95-C1C4-48A2-AAF7-EC567512A300}" srcOrd="3" destOrd="0" parTransId="{0AB47C40-6512-43A9-9F4D-159CED8A702D}" sibTransId="{F39CD72B-21C5-47CB-A7D5-307A1752FDC3}"/>
    <dgm:cxn modelId="{2AC79A7E-C066-48FA-9249-C818C8AE42CF}" srcId="{F817D13C-8910-4754-BAC0-9F29DE990815}" destId="{7C5D5663-CF56-430B-AEC4-5F7E016D7A4E}" srcOrd="1" destOrd="0" parTransId="{359AE2F9-9315-45AE-9E2A-7CDAC4EEFB94}" sibTransId="{A918B242-032F-45B9-BFBC-3EAE2F3CAC19}"/>
    <dgm:cxn modelId="{57A8747F-A3B5-4117-B57B-36E48E4E5418}" type="presOf" srcId="{40E6A1E2-FDCA-433A-9431-9B6D9AE36147}" destId="{7E6578CB-B3D3-4957-8DBF-E37185A39AF9}" srcOrd="0" destOrd="0" presId="urn:microsoft.com/office/officeart/2005/8/layout/default"/>
    <dgm:cxn modelId="{5EA93281-5FAB-46BB-AB5F-32AC7244483A}" srcId="{F817D13C-8910-4754-BAC0-9F29DE990815}" destId="{40E6A1E2-FDCA-433A-9431-9B6D9AE36147}" srcOrd="2" destOrd="0" parTransId="{4BB168AB-44F6-4A58-8C5C-D720DA8F9497}" sibTransId="{6389F130-3CDF-4A69-9A9C-35212AB71562}"/>
    <dgm:cxn modelId="{6AB86C9A-8A27-4389-961D-82B47EA0E7AD}" type="presOf" srcId="{7C5D5663-CF56-430B-AEC4-5F7E016D7A4E}" destId="{89EEFEF3-F941-4A83-8932-FDA080853910}" srcOrd="0" destOrd="0" presId="urn:microsoft.com/office/officeart/2005/8/layout/default"/>
    <dgm:cxn modelId="{C37611AE-F7FD-4473-81C7-666854EB5B3C}" type="presOf" srcId="{F817D13C-8910-4754-BAC0-9F29DE990815}" destId="{35612A63-492A-4320-B143-E28F328FD49B}" srcOrd="0" destOrd="0" presId="urn:microsoft.com/office/officeart/2005/8/layout/default"/>
    <dgm:cxn modelId="{AE368DB0-906B-4C8C-AA77-22E7F6AD1C11}" type="presOf" srcId="{982BA0C8-3908-4B4B-89A2-3344B42CEFF3}" destId="{CEAE4707-CB12-484D-B98C-EE088C6B903A}" srcOrd="0" destOrd="0" presId="urn:microsoft.com/office/officeart/2005/8/layout/default"/>
    <dgm:cxn modelId="{B81126D1-89B9-40FB-AF73-4921B408B208}" srcId="{F817D13C-8910-4754-BAC0-9F29DE990815}" destId="{982BA0C8-3908-4B4B-89A2-3344B42CEFF3}" srcOrd="4" destOrd="0" parTransId="{A56D23B9-EEA0-40BD-B8E1-0BAD19F2A074}" sibTransId="{94F148DD-9E99-4284-8E86-999D3F1D62BB}"/>
    <dgm:cxn modelId="{777A3FD8-8524-4CF4-8E9E-4061CD5935EF}" type="presOf" srcId="{4729D87A-D0C2-4843-A2FC-85232A4A4DED}" destId="{EEA6A15C-6455-4CBA-92D6-60E138778AA7}" srcOrd="0" destOrd="0" presId="urn:microsoft.com/office/officeart/2005/8/layout/default"/>
    <dgm:cxn modelId="{CE3FAAEE-52FE-41AA-94FD-BF743408233A}" type="presParOf" srcId="{35612A63-492A-4320-B143-E28F328FD49B}" destId="{EEA6A15C-6455-4CBA-92D6-60E138778AA7}" srcOrd="0" destOrd="0" presId="urn:microsoft.com/office/officeart/2005/8/layout/default"/>
    <dgm:cxn modelId="{223E7124-E1E1-48DB-965E-945030536093}" type="presParOf" srcId="{35612A63-492A-4320-B143-E28F328FD49B}" destId="{5386C2EF-8BD5-4A94-9264-C694B13CBCFB}" srcOrd="1" destOrd="0" presId="urn:microsoft.com/office/officeart/2005/8/layout/default"/>
    <dgm:cxn modelId="{AA2D4249-3F23-4F35-BD00-4BC5C395AEE3}" type="presParOf" srcId="{35612A63-492A-4320-B143-E28F328FD49B}" destId="{89EEFEF3-F941-4A83-8932-FDA080853910}" srcOrd="2" destOrd="0" presId="urn:microsoft.com/office/officeart/2005/8/layout/default"/>
    <dgm:cxn modelId="{2A802E26-AF69-443E-9F0A-F2DC977B8A73}" type="presParOf" srcId="{35612A63-492A-4320-B143-E28F328FD49B}" destId="{45450531-7690-41BF-9F81-5FFBB3A62982}" srcOrd="3" destOrd="0" presId="urn:microsoft.com/office/officeart/2005/8/layout/default"/>
    <dgm:cxn modelId="{462CBDEF-BA80-469F-941D-ED434E0A6299}" type="presParOf" srcId="{35612A63-492A-4320-B143-E28F328FD49B}" destId="{7E6578CB-B3D3-4957-8DBF-E37185A39AF9}" srcOrd="4" destOrd="0" presId="urn:microsoft.com/office/officeart/2005/8/layout/default"/>
    <dgm:cxn modelId="{6D42C81D-AAC5-43F1-8B18-9538F461DD14}" type="presParOf" srcId="{35612A63-492A-4320-B143-E28F328FD49B}" destId="{143EA543-23D7-4934-8D2E-5FA03D89265C}" srcOrd="5" destOrd="0" presId="urn:microsoft.com/office/officeart/2005/8/layout/default"/>
    <dgm:cxn modelId="{D23051FD-325E-489C-9596-E3B938A8C90D}" type="presParOf" srcId="{35612A63-492A-4320-B143-E28F328FD49B}" destId="{9ED35A0B-280E-497A-82A0-D603A031ABBB}" srcOrd="6" destOrd="0" presId="urn:microsoft.com/office/officeart/2005/8/layout/default"/>
    <dgm:cxn modelId="{C3A51AF0-428F-4E9B-B717-7E9D3B79165C}" type="presParOf" srcId="{35612A63-492A-4320-B143-E28F328FD49B}" destId="{16BC7844-82FF-4B72-9E7F-5EFB88060040}" srcOrd="7" destOrd="0" presId="urn:microsoft.com/office/officeart/2005/8/layout/default"/>
    <dgm:cxn modelId="{E60E19FF-DAFB-4FC9-B884-496AAD3190EA}" type="presParOf" srcId="{35612A63-492A-4320-B143-E28F328FD49B}" destId="{CEAE4707-CB12-484D-B98C-EE088C6B903A}" srcOrd="8" destOrd="0" presId="urn:microsoft.com/office/officeart/2005/8/layout/default"/>
    <dgm:cxn modelId="{37FFAC31-BEA6-41E3-B849-DBC1D1E13EBC}" type="presParOf" srcId="{35612A63-492A-4320-B143-E28F328FD49B}" destId="{7D140EB4-2CFB-4128-8E34-5774314AC2DD}" srcOrd="9" destOrd="0" presId="urn:microsoft.com/office/officeart/2005/8/layout/default"/>
    <dgm:cxn modelId="{44D67AEE-16F0-494B-A858-5E69ADD28689}" type="presParOf" srcId="{35612A63-492A-4320-B143-E28F328FD49B}" destId="{7AC18B31-8E9B-4B27-AADC-08F4D623A19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9CC93B-B1F6-4E17-A46A-12803BA9CFB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2AB6AD6-AC77-4731-888A-FED2E85B992A}">
      <dgm:prSet/>
      <dgm:spPr/>
      <dgm:t>
        <a:bodyPr/>
        <a:lstStyle/>
        <a:p>
          <a:r>
            <a:rPr lang="en-US"/>
            <a:t>Val av leverantör görs genom utvärdering av två kriterier som har betydelse för hur väl uppdraget kan utföras. Kriterierna är:</a:t>
          </a:r>
        </a:p>
      </dgm:t>
    </dgm:pt>
    <dgm:pt modelId="{76E75C09-1FEA-4251-86DD-E12BCE338E71}" type="parTrans" cxnId="{E0B66F22-EF60-46F0-BD51-C3350ABF4F83}">
      <dgm:prSet/>
      <dgm:spPr/>
      <dgm:t>
        <a:bodyPr/>
        <a:lstStyle/>
        <a:p>
          <a:endParaRPr lang="en-US"/>
        </a:p>
      </dgm:t>
    </dgm:pt>
    <dgm:pt modelId="{CEC64490-A022-4464-B791-E6B1AE5BD756}" type="sibTrans" cxnId="{E0B66F22-EF60-46F0-BD51-C3350ABF4F83}">
      <dgm:prSet/>
      <dgm:spPr/>
      <dgm:t>
        <a:bodyPr/>
        <a:lstStyle/>
        <a:p>
          <a:endParaRPr lang="en-US"/>
        </a:p>
      </dgm:t>
    </dgm:pt>
    <dgm:pt modelId="{E338A5BB-AA65-484B-9617-80FD43BCD8FA}">
      <dgm:prSet/>
      <dgm:spPr/>
      <dgm:t>
        <a:bodyPr/>
        <a:lstStyle/>
        <a:p>
          <a:r>
            <a:rPr lang="en-US"/>
            <a:t>Antal timmar/pass - hur stor del av uppdraget täcker konsulten/konsulterna?</a:t>
          </a:r>
        </a:p>
      </dgm:t>
    </dgm:pt>
    <dgm:pt modelId="{5BE31BAD-557F-46C1-90D8-A771CE6D0B9C}" type="parTrans" cxnId="{FDDC11DC-E044-4C88-A6CD-EEBCAC73E211}">
      <dgm:prSet/>
      <dgm:spPr/>
      <dgm:t>
        <a:bodyPr/>
        <a:lstStyle/>
        <a:p>
          <a:endParaRPr lang="en-US"/>
        </a:p>
      </dgm:t>
    </dgm:pt>
    <dgm:pt modelId="{41E09EF3-434E-47F9-AFCB-4651BDC96E90}" type="sibTrans" cxnId="{FDDC11DC-E044-4C88-A6CD-EEBCAC73E211}">
      <dgm:prSet/>
      <dgm:spPr/>
      <dgm:t>
        <a:bodyPr/>
        <a:lstStyle/>
        <a:p>
          <a:endParaRPr lang="en-US"/>
        </a:p>
      </dgm:t>
    </dgm:pt>
    <dgm:pt modelId="{7A323BE6-ECDC-4C8D-B4DF-6992232B336A}">
      <dgm:prSet/>
      <dgm:spPr/>
      <dgm:t>
        <a:bodyPr/>
        <a:lstStyle/>
        <a:p>
          <a:r>
            <a:rPr lang="en-US"/>
            <a:t>Kontinuitet – hur stor erfarenhet av avdelningen/enheten har konsulten/konsulterna?</a:t>
          </a:r>
        </a:p>
      </dgm:t>
    </dgm:pt>
    <dgm:pt modelId="{B7327388-267A-428C-8EE9-5ACE0D65E852}" type="parTrans" cxnId="{F9910F89-0E3B-4096-B093-ADE81485E481}">
      <dgm:prSet/>
      <dgm:spPr/>
      <dgm:t>
        <a:bodyPr/>
        <a:lstStyle/>
        <a:p>
          <a:endParaRPr lang="en-US"/>
        </a:p>
      </dgm:t>
    </dgm:pt>
    <dgm:pt modelId="{CA02B121-D53C-4284-BB86-78A82DEAE894}" type="sibTrans" cxnId="{F9910F89-0E3B-4096-B093-ADE81485E481}">
      <dgm:prSet/>
      <dgm:spPr/>
      <dgm:t>
        <a:bodyPr/>
        <a:lstStyle/>
        <a:p>
          <a:endParaRPr lang="en-US"/>
        </a:p>
      </dgm:t>
    </dgm:pt>
    <dgm:pt modelId="{9EE9D9F1-9A89-4768-A227-F546AF2BF24E}">
      <dgm:prSet/>
      <dgm:spPr/>
      <dgm:t>
        <a:bodyPr/>
        <a:lstStyle/>
        <a:p>
          <a:r>
            <a:rPr lang="en-US"/>
            <a:t>Vikta dessa kriterier, utifrån behovet på din enhet/avdelning. Varje kriterium ska viktas till 0-100 procent. Kriteriernas viktning ska summera till 100 procent.</a:t>
          </a:r>
        </a:p>
      </dgm:t>
    </dgm:pt>
    <dgm:pt modelId="{63588881-F33F-428A-9808-8FC3F6B35CBC}" type="parTrans" cxnId="{C12BA686-3530-4F00-B3AB-9DC62CBD75F4}">
      <dgm:prSet/>
      <dgm:spPr/>
      <dgm:t>
        <a:bodyPr/>
        <a:lstStyle/>
        <a:p>
          <a:endParaRPr lang="en-US"/>
        </a:p>
      </dgm:t>
    </dgm:pt>
    <dgm:pt modelId="{9FF4938E-3BDA-4F78-9FD7-F784E775CD7A}" type="sibTrans" cxnId="{C12BA686-3530-4F00-B3AB-9DC62CBD75F4}">
      <dgm:prSet/>
      <dgm:spPr/>
      <dgm:t>
        <a:bodyPr/>
        <a:lstStyle/>
        <a:p>
          <a:endParaRPr lang="en-US"/>
        </a:p>
      </dgm:t>
    </dgm:pt>
    <dgm:pt modelId="{795D930C-A0B0-474A-9688-81074EBE500A}">
      <dgm:prSet/>
      <dgm:spPr/>
      <dgm:t>
        <a:bodyPr/>
        <a:lstStyle/>
        <a:p>
          <a:r>
            <a:rPr lang="en-US"/>
            <a:t>I utvärderingen poängsätts leverantörerna med 1-5 poäng utifrån hur väl respektive kriterium uppfylls.</a:t>
          </a:r>
        </a:p>
      </dgm:t>
    </dgm:pt>
    <dgm:pt modelId="{83A2D77F-CB9E-49CB-8AAA-9F47573F1F7D}" type="parTrans" cxnId="{114C45C3-D0CC-402E-AFD0-0BC70E9CC3F8}">
      <dgm:prSet/>
      <dgm:spPr/>
      <dgm:t>
        <a:bodyPr/>
        <a:lstStyle/>
        <a:p>
          <a:endParaRPr lang="en-US"/>
        </a:p>
      </dgm:t>
    </dgm:pt>
    <dgm:pt modelId="{0070EB50-F64A-4D45-BBCA-39C9AD26E7A7}" type="sibTrans" cxnId="{114C45C3-D0CC-402E-AFD0-0BC70E9CC3F8}">
      <dgm:prSet/>
      <dgm:spPr/>
      <dgm:t>
        <a:bodyPr/>
        <a:lstStyle/>
        <a:p>
          <a:endParaRPr lang="en-US"/>
        </a:p>
      </dgm:t>
    </dgm:pt>
    <dgm:pt modelId="{069D5BD6-F47E-46E6-8D2B-45C84B75DD63}" type="pres">
      <dgm:prSet presAssocID="{0A9CC93B-B1F6-4E17-A46A-12803BA9CFB1}" presName="root" presStyleCnt="0">
        <dgm:presLayoutVars>
          <dgm:dir/>
          <dgm:resizeHandles val="exact"/>
        </dgm:presLayoutVars>
      </dgm:prSet>
      <dgm:spPr/>
    </dgm:pt>
    <dgm:pt modelId="{4B718D80-1C0B-411D-AEF2-42FD73376874}" type="pres">
      <dgm:prSet presAssocID="{D2AB6AD6-AC77-4731-888A-FED2E85B992A}" presName="compNode" presStyleCnt="0"/>
      <dgm:spPr/>
    </dgm:pt>
    <dgm:pt modelId="{1B44D4F0-92B8-456C-8955-8EA3D15F8902}" type="pres">
      <dgm:prSet presAssocID="{D2AB6AD6-AC77-4731-888A-FED2E85B992A}" presName="bgRect" presStyleLbl="bgShp" presStyleIdx="0" presStyleCnt="3"/>
      <dgm:spPr/>
    </dgm:pt>
    <dgm:pt modelId="{75C720DA-0D18-4EB8-9EF2-8B744B829AC9}" type="pres">
      <dgm:prSet presAssocID="{D2AB6AD6-AC77-4731-888A-FED2E85B992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ck"/>
        </a:ext>
      </dgm:extLst>
    </dgm:pt>
    <dgm:pt modelId="{D6058FA8-62D2-42C0-A7DC-D377F8F7F89E}" type="pres">
      <dgm:prSet presAssocID="{D2AB6AD6-AC77-4731-888A-FED2E85B992A}" presName="spaceRect" presStyleCnt="0"/>
      <dgm:spPr/>
    </dgm:pt>
    <dgm:pt modelId="{4E88CCFE-C67C-4C45-9303-CA5F7FB5836A}" type="pres">
      <dgm:prSet presAssocID="{D2AB6AD6-AC77-4731-888A-FED2E85B992A}" presName="parTx" presStyleLbl="revTx" presStyleIdx="0" presStyleCnt="4">
        <dgm:presLayoutVars>
          <dgm:chMax val="0"/>
          <dgm:chPref val="0"/>
        </dgm:presLayoutVars>
      </dgm:prSet>
      <dgm:spPr/>
    </dgm:pt>
    <dgm:pt modelId="{4FC3A4EA-6470-4144-88F8-E19377961107}" type="pres">
      <dgm:prSet presAssocID="{D2AB6AD6-AC77-4731-888A-FED2E85B992A}" presName="desTx" presStyleLbl="revTx" presStyleIdx="1" presStyleCnt="4">
        <dgm:presLayoutVars/>
      </dgm:prSet>
      <dgm:spPr/>
    </dgm:pt>
    <dgm:pt modelId="{C2E2C762-9358-441A-87F1-F09ED5DCA343}" type="pres">
      <dgm:prSet presAssocID="{CEC64490-A022-4464-B791-E6B1AE5BD756}" presName="sibTrans" presStyleCnt="0"/>
      <dgm:spPr/>
    </dgm:pt>
    <dgm:pt modelId="{CE26ED84-D757-4E3B-812E-9E9BD2B5246A}" type="pres">
      <dgm:prSet presAssocID="{9EE9D9F1-9A89-4768-A227-F546AF2BF24E}" presName="compNode" presStyleCnt="0"/>
      <dgm:spPr/>
    </dgm:pt>
    <dgm:pt modelId="{9A7EDE62-20BA-48A9-B06A-7B119A0B8BD1}" type="pres">
      <dgm:prSet presAssocID="{9EE9D9F1-9A89-4768-A227-F546AF2BF24E}" presName="bgRect" presStyleLbl="bgShp" presStyleIdx="1" presStyleCnt="3"/>
      <dgm:spPr/>
    </dgm:pt>
    <dgm:pt modelId="{FA2048F8-C16B-4C3B-8804-CAA5E6A87C6B}" type="pres">
      <dgm:prSet presAssocID="{9EE9D9F1-9A89-4768-A227-F546AF2BF24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mare"/>
        </a:ext>
      </dgm:extLst>
    </dgm:pt>
    <dgm:pt modelId="{D13A7DED-7B03-4788-B5FF-D839C0DCB6A0}" type="pres">
      <dgm:prSet presAssocID="{9EE9D9F1-9A89-4768-A227-F546AF2BF24E}" presName="spaceRect" presStyleCnt="0"/>
      <dgm:spPr/>
    </dgm:pt>
    <dgm:pt modelId="{FE4E91FE-0471-4D76-84DB-DD034A3DABB6}" type="pres">
      <dgm:prSet presAssocID="{9EE9D9F1-9A89-4768-A227-F546AF2BF24E}" presName="parTx" presStyleLbl="revTx" presStyleIdx="2" presStyleCnt="4">
        <dgm:presLayoutVars>
          <dgm:chMax val="0"/>
          <dgm:chPref val="0"/>
        </dgm:presLayoutVars>
      </dgm:prSet>
      <dgm:spPr/>
    </dgm:pt>
    <dgm:pt modelId="{C973A0A9-FE9C-4815-9724-0040F11E9581}" type="pres">
      <dgm:prSet presAssocID="{9FF4938E-3BDA-4F78-9FD7-F784E775CD7A}" presName="sibTrans" presStyleCnt="0"/>
      <dgm:spPr/>
    </dgm:pt>
    <dgm:pt modelId="{0E75B2E3-5DC2-4A5C-BCDF-3C6B7FEC0059}" type="pres">
      <dgm:prSet presAssocID="{795D930C-A0B0-474A-9688-81074EBE500A}" presName="compNode" presStyleCnt="0"/>
      <dgm:spPr/>
    </dgm:pt>
    <dgm:pt modelId="{1F0B170F-8758-4206-898B-C4FFC59C833B}" type="pres">
      <dgm:prSet presAssocID="{795D930C-A0B0-474A-9688-81074EBE500A}" presName="bgRect" presStyleLbl="bgShp" presStyleIdx="2" presStyleCnt="3"/>
      <dgm:spPr/>
    </dgm:pt>
    <dgm:pt modelId="{6F4D820D-1A40-45D8-A058-F260C679D9B4}" type="pres">
      <dgm:prSet presAssocID="{795D930C-A0B0-474A-9688-81074EBE500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ål"/>
        </a:ext>
      </dgm:extLst>
    </dgm:pt>
    <dgm:pt modelId="{B477A16B-18BF-48A1-A751-A3E8A6C599C9}" type="pres">
      <dgm:prSet presAssocID="{795D930C-A0B0-474A-9688-81074EBE500A}" presName="spaceRect" presStyleCnt="0"/>
      <dgm:spPr/>
    </dgm:pt>
    <dgm:pt modelId="{3B524424-1911-4180-B6EF-F3F9970BFE3B}" type="pres">
      <dgm:prSet presAssocID="{795D930C-A0B0-474A-9688-81074EBE500A}" presName="parTx" presStyleLbl="revTx" presStyleIdx="3" presStyleCnt="4">
        <dgm:presLayoutVars>
          <dgm:chMax val="0"/>
          <dgm:chPref val="0"/>
        </dgm:presLayoutVars>
      </dgm:prSet>
      <dgm:spPr/>
    </dgm:pt>
  </dgm:ptLst>
  <dgm:cxnLst>
    <dgm:cxn modelId="{F4EDD10A-D77F-48BA-9D0E-DD9EC8D77605}" type="presOf" srcId="{E338A5BB-AA65-484B-9617-80FD43BCD8FA}" destId="{4FC3A4EA-6470-4144-88F8-E19377961107}" srcOrd="0" destOrd="0" presId="urn:microsoft.com/office/officeart/2018/2/layout/IconVerticalSolidList"/>
    <dgm:cxn modelId="{E0B66F22-EF60-46F0-BD51-C3350ABF4F83}" srcId="{0A9CC93B-B1F6-4E17-A46A-12803BA9CFB1}" destId="{D2AB6AD6-AC77-4731-888A-FED2E85B992A}" srcOrd="0" destOrd="0" parTransId="{76E75C09-1FEA-4251-86DD-E12BCE338E71}" sibTransId="{CEC64490-A022-4464-B791-E6B1AE5BD756}"/>
    <dgm:cxn modelId="{CFF93A33-06AE-4296-99A8-964D7312C21C}" type="presOf" srcId="{7A323BE6-ECDC-4C8D-B4DF-6992232B336A}" destId="{4FC3A4EA-6470-4144-88F8-E19377961107}" srcOrd="0" destOrd="1" presId="urn:microsoft.com/office/officeart/2018/2/layout/IconVerticalSolidList"/>
    <dgm:cxn modelId="{2A927B82-12FA-4664-A9EB-935711229C52}" type="presOf" srcId="{D2AB6AD6-AC77-4731-888A-FED2E85B992A}" destId="{4E88CCFE-C67C-4C45-9303-CA5F7FB5836A}" srcOrd="0" destOrd="0" presId="urn:microsoft.com/office/officeart/2018/2/layout/IconVerticalSolidList"/>
    <dgm:cxn modelId="{C12BA686-3530-4F00-B3AB-9DC62CBD75F4}" srcId="{0A9CC93B-B1F6-4E17-A46A-12803BA9CFB1}" destId="{9EE9D9F1-9A89-4768-A227-F546AF2BF24E}" srcOrd="1" destOrd="0" parTransId="{63588881-F33F-428A-9808-8FC3F6B35CBC}" sibTransId="{9FF4938E-3BDA-4F78-9FD7-F784E775CD7A}"/>
    <dgm:cxn modelId="{F9910F89-0E3B-4096-B093-ADE81485E481}" srcId="{D2AB6AD6-AC77-4731-888A-FED2E85B992A}" destId="{7A323BE6-ECDC-4C8D-B4DF-6992232B336A}" srcOrd="1" destOrd="0" parTransId="{B7327388-267A-428C-8EE9-5ACE0D65E852}" sibTransId="{CA02B121-D53C-4284-BB86-78A82DEAE894}"/>
    <dgm:cxn modelId="{A0E5008F-13E7-4FF0-A1E8-16F75ED07EF9}" type="presOf" srcId="{0A9CC93B-B1F6-4E17-A46A-12803BA9CFB1}" destId="{069D5BD6-F47E-46E6-8D2B-45C84B75DD63}" srcOrd="0" destOrd="0" presId="urn:microsoft.com/office/officeart/2018/2/layout/IconVerticalSolidList"/>
    <dgm:cxn modelId="{50FA7193-4476-4771-9E2C-148DBFD22415}" type="presOf" srcId="{795D930C-A0B0-474A-9688-81074EBE500A}" destId="{3B524424-1911-4180-B6EF-F3F9970BFE3B}" srcOrd="0" destOrd="0" presId="urn:microsoft.com/office/officeart/2018/2/layout/IconVerticalSolidList"/>
    <dgm:cxn modelId="{64A907BB-0DF9-42D7-BD4B-035EDF7220E9}" type="presOf" srcId="{9EE9D9F1-9A89-4768-A227-F546AF2BF24E}" destId="{FE4E91FE-0471-4D76-84DB-DD034A3DABB6}" srcOrd="0" destOrd="0" presId="urn:microsoft.com/office/officeart/2018/2/layout/IconVerticalSolidList"/>
    <dgm:cxn modelId="{114C45C3-D0CC-402E-AFD0-0BC70E9CC3F8}" srcId="{0A9CC93B-B1F6-4E17-A46A-12803BA9CFB1}" destId="{795D930C-A0B0-474A-9688-81074EBE500A}" srcOrd="2" destOrd="0" parTransId="{83A2D77F-CB9E-49CB-8AAA-9F47573F1F7D}" sibTransId="{0070EB50-F64A-4D45-BBCA-39C9AD26E7A7}"/>
    <dgm:cxn modelId="{FDDC11DC-E044-4C88-A6CD-EEBCAC73E211}" srcId="{D2AB6AD6-AC77-4731-888A-FED2E85B992A}" destId="{E338A5BB-AA65-484B-9617-80FD43BCD8FA}" srcOrd="0" destOrd="0" parTransId="{5BE31BAD-557F-46C1-90D8-A771CE6D0B9C}" sibTransId="{41E09EF3-434E-47F9-AFCB-4651BDC96E90}"/>
    <dgm:cxn modelId="{0A3D31A0-B23F-4710-94B4-3C1F7BF0C788}" type="presParOf" srcId="{069D5BD6-F47E-46E6-8D2B-45C84B75DD63}" destId="{4B718D80-1C0B-411D-AEF2-42FD73376874}" srcOrd="0" destOrd="0" presId="urn:microsoft.com/office/officeart/2018/2/layout/IconVerticalSolidList"/>
    <dgm:cxn modelId="{7566F154-BEC6-435A-885A-B34256ECED9C}" type="presParOf" srcId="{4B718D80-1C0B-411D-AEF2-42FD73376874}" destId="{1B44D4F0-92B8-456C-8955-8EA3D15F8902}" srcOrd="0" destOrd="0" presId="urn:microsoft.com/office/officeart/2018/2/layout/IconVerticalSolidList"/>
    <dgm:cxn modelId="{8A4E4C5F-55CB-44AB-B128-7540EBD3DA48}" type="presParOf" srcId="{4B718D80-1C0B-411D-AEF2-42FD73376874}" destId="{75C720DA-0D18-4EB8-9EF2-8B744B829AC9}" srcOrd="1" destOrd="0" presId="urn:microsoft.com/office/officeart/2018/2/layout/IconVerticalSolidList"/>
    <dgm:cxn modelId="{C994B5A1-379A-423E-8BBA-941A147D0B37}" type="presParOf" srcId="{4B718D80-1C0B-411D-AEF2-42FD73376874}" destId="{D6058FA8-62D2-42C0-A7DC-D377F8F7F89E}" srcOrd="2" destOrd="0" presId="urn:microsoft.com/office/officeart/2018/2/layout/IconVerticalSolidList"/>
    <dgm:cxn modelId="{277BB2DD-744E-4EFF-AB5C-D228513C0E95}" type="presParOf" srcId="{4B718D80-1C0B-411D-AEF2-42FD73376874}" destId="{4E88CCFE-C67C-4C45-9303-CA5F7FB5836A}" srcOrd="3" destOrd="0" presId="urn:microsoft.com/office/officeart/2018/2/layout/IconVerticalSolidList"/>
    <dgm:cxn modelId="{348E110A-35E1-477D-9B66-787CF2B75E81}" type="presParOf" srcId="{4B718D80-1C0B-411D-AEF2-42FD73376874}" destId="{4FC3A4EA-6470-4144-88F8-E19377961107}" srcOrd="4" destOrd="0" presId="urn:microsoft.com/office/officeart/2018/2/layout/IconVerticalSolidList"/>
    <dgm:cxn modelId="{A41935ED-06FC-4A42-ABB7-B26E476C2CE7}" type="presParOf" srcId="{069D5BD6-F47E-46E6-8D2B-45C84B75DD63}" destId="{C2E2C762-9358-441A-87F1-F09ED5DCA343}" srcOrd="1" destOrd="0" presId="urn:microsoft.com/office/officeart/2018/2/layout/IconVerticalSolidList"/>
    <dgm:cxn modelId="{60EC12EE-4994-4260-89B4-FD022A2EF70C}" type="presParOf" srcId="{069D5BD6-F47E-46E6-8D2B-45C84B75DD63}" destId="{CE26ED84-D757-4E3B-812E-9E9BD2B5246A}" srcOrd="2" destOrd="0" presId="urn:microsoft.com/office/officeart/2018/2/layout/IconVerticalSolidList"/>
    <dgm:cxn modelId="{EB037E30-8719-405A-8BCD-231F913DD12C}" type="presParOf" srcId="{CE26ED84-D757-4E3B-812E-9E9BD2B5246A}" destId="{9A7EDE62-20BA-48A9-B06A-7B119A0B8BD1}" srcOrd="0" destOrd="0" presId="urn:microsoft.com/office/officeart/2018/2/layout/IconVerticalSolidList"/>
    <dgm:cxn modelId="{06DAD13D-917E-4A98-B29E-49EBDDBACB94}" type="presParOf" srcId="{CE26ED84-D757-4E3B-812E-9E9BD2B5246A}" destId="{FA2048F8-C16B-4C3B-8804-CAA5E6A87C6B}" srcOrd="1" destOrd="0" presId="urn:microsoft.com/office/officeart/2018/2/layout/IconVerticalSolidList"/>
    <dgm:cxn modelId="{115B04CE-DE7D-4673-83BA-16FD3F9F38B5}" type="presParOf" srcId="{CE26ED84-D757-4E3B-812E-9E9BD2B5246A}" destId="{D13A7DED-7B03-4788-B5FF-D839C0DCB6A0}" srcOrd="2" destOrd="0" presId="urn:microsoft.com/office/officeart/2018/2/layout/IconVerticalSolidList"/>
    <dgm:cxn modelId="{443EBDB8-BA89-4F44-BBD2-41761EF4B1E7}" type="presParOf" srcId="{CE26ED84-D757-4E3B-812E-9E9BD2B5246A}" destId="{FE4E91FE-0471-4D76-84DB-DD034A3DABB6}" srcOrd="3" destOrd="0" presId="urn:microsoft.com/office/officeart/2018/2/layout/IconVerticalSolidList"/>
    <dgm:cxn modelId="{EB71FC50-F029-4796-8CC0-8972ABF5728C}" type="presParOf" srcId="{069D5BD6-F47E-46E6-8D2B-45C84B75DD63}" destId="{C973A0A9-FE9C-4815-9724-0040F11E9581}" srcOrd="3" destOrd="0" presId="urn:microsoft.com/office/officeart/2018/2/layout/IconVerticalSolidList"/>
    <dgm:cxn modelId="{7FDC4F95-E118-4805-B9B1-CCCCE3B069E7}" type="presParOf" srcId="{069D5BD6-F47E-46E6-8D2B-45C84B75DD63}" destId="{0E75B2E3-5DC2-4A5C-BCDF-3C6B7FEC0059}" srcOrd="4" destOrd="0" presId="urn:microsoft.com/office/officeart/2018/2/layout/IconVerticalSolidList"/>
    <dgm:cxn modelId="{4995D149-9FB6-4A38-8FCF-A7E248F2356E}" type="presParOf" srcId="{0E75B2E3-5DC2-4A5C-BCDF-3C6B7FEC0059}" destId="{1F0B170F-8758-4206-898B-C4FFC59C833B}" srcOrd="0" destOrd="0" presId="urn:microsoft.com/office/officeart/2018/2/layout/IconVerticalSolidList"/>
    <dgm:cxn modelId="{9593E1CE-0267-4211-ADC2-9E8FA2086FF9}" type="presParOf" srcId="{0E75B2E3-5DC2-4A5C-BCDF-3C6B7FEC0059}" destId="{6F4D820D-1A40-45D8-A058-F260C679D9B4}" srcOrd="1" destOrd="0" presId="urn:microsoft.com/office/officeart/2018/2/layout/IconVerticalSolidList"/>
    <dgm:cxn modelId="{16ADBA69-69FD-434B-83B4-7CAD046B7C62}" type="presParOf" srcId="{0E75B2E3-5DC2-4A5C-BCDF-3C6B7FEC0059}" destId="{B477A16B-18BF-48A1-A751-A3E8A6C599C9}" srcOrd="2" destOrd="0" presId="urn:microsoft.com/office/officeart/2018/2/layout/IconVerticalSolidList"/>
    <dgm:cxn modelId="{0044D4F5-4711-4958-8239-7BEC78DAEC44}" type="presParOf" srcId="{0E75B2E3-5DC2-4A5C-BCDF-3C6B7FEC0059}" destId="{3B524424-1911-4180-B6EF-F3F9970BFE3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298726-91AD-4C8C-BABB-EA649EA0A49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40916A9-EA7A-4DC0-BD36-889F41CC2455}">
      <dgm:prSet/>
      <dgm:spPr/>
      <dgm:t>
        <a:bodyPr/>
        <a:lstStyle/>
        <a:p>
          <a:r>
            <a:rPr lang="en-US"/>
            <a:t>Leverantören kontaktar verksamheten för att undersöka behov eller erbjuda konsult</a:t>
          </a:r>
        </a:p>
      </dgm:t>
    </dgm:pt>
    <dgm:pt modelId="{CFFE7689-F324-4112-A7EB-0BE4F5ABB263}" type="parTrans" cxnId="{56094956-3729-4B63-8E22-1023F5033485}">
      <dgm:prSet/>
      <dgm:spPr/>
      <dgm:t>
        <a:bodyPr/>
        <a:lstStyle/>
        <a:p>
          <a:endParaRPr lang="en-US"/>
        </a:p>
      </dgm:t>
    </dgm:pt>
    <dgm:pt modelId="{83637841-A8BB-4350-A214-47DD48518151}" type="sibTrans" cxnId="{56094956-3729-4B63-8E22-1023F5033485}">
      <dgm:prSet/>
      <dgm:spPr/>
      <dgm:t>
        <a:bodyPr/>
        <a:lstStyle/>
        <a:p>
          <a:endParaRPr lang="en-US"/>
        </a:p>
      </dgm:t>
    </dgm:pt>
    <dgm:pt modelId="{30D30B82-DA54-4CCB-9CBA-67E78DE5E2AC}">
      <dgm:prSet/>
      <dgm:spPr/>
      <dgm:t>
        <a:bodyPr/>
        <a:lstStyle/>
        <a:p>
          <a:r>
            <a:rPr lang="en-US"/>
            <a:t>Leverantören använder sig av aktiv rekrytering av regionens medarbetare på arbetsplatsen</a:t>
          </a:r>
        </a:p>
      </dgm:t>
    </dgm:pt>
    <dgm:pt modelId="{06756B30-8156-4D2C-A1C8-629B48DBBA44}" type="parTrans" cxnId="{169E88A3-6DDA-4B45-AF4A-1A802F809846}">
      <dgm:prSet/>
      <dgm:spPr/>
      <dgm:t>
        <a:bodyPr/>
        <a:lstStyle/>
        <a:p>
          <a:endParaRPr lang="en-US"/>
        </a:p>
      </dgm:t>
    </dgm:pt>
    <dgm:pt modelId="{982E00A7-FF2F-460B-B1DC-ED91872E62B9}" type="sibTrans" cxnId="{169E88A3-6DDA-4B45-AF4A-1A802F809846}">
      <dgm:prSet/>
      <dgm:spPr/>
      <dgm:t>
        <a:bodyPr/>
        <a:lstStyle/>
        <a:p>
          <a:endParaRPr lang="en-US"/>
        </a:p>
      </dgm:t>
    </dgm:pt>
    <dgm:pt modelId="{DBA57F14-FD7F-4E21-AE4D-1B0EAB731210}">
      <dgm:prSet/>
      <dgm:spPr/>
      <dgm:t>
        <a:bodyPr/>
        <a:lstStyle/>
        <a:p>
          <a:r>
            <a:rPr lang="en-US"/>
            <a:t>Leverantören använder regionens namn i externa marknadsföringssammanhang för nyrekryterings- eller nykundsanskaffning utan regionens medgivande</a:t>
          </a:r>
        </a:p>
      </dgm:t>
    </dgm:pt>
    <dgm:pt modelId="{9AF938BC-F358-4158-ADD8-0C91B1E85A58}" type="parTrans" cxnId="{9441075D-716E-432D-8E10-6B037D38C3DA}">
      <dgm:prSet/>
      <dgm:spPr/>
      <dgm:t>
        <a:bodyPr/>
        <a:lstStyle/>
        <a:p>
          <a:endParaRPr lang="en-US"/>
        </a:p>
      </dgm:t>
    </dgm:pt>
    <dgm:pt modelId="{E6D262F5-4775-488F-B25A-4C97C354692E}" type="sibTrans" cxnId="{9441075D-716E-432D-8E10-6B037D38C3DA}">
      <dgm:prSet/>
      <dgm:spPr/>
      <dgm:t>
        <a:bodyPr/>
        <a:lstStyle/>
        <a:p>
          <a:endParaRPr lang="en-US"/>
        </a:p>
      </dgm:t>
    </dgm:pt>
    <dgm:pt modelId="{67CBF1A1-51FB-45A3-AC21-329066CA3152}">
      <dgm:prSet/>
      <dgm:spPr/>
      <dgm:t>
        <a:bodyPr/>
        <a:lstStyle/>
        <a:p>
          <a:r>
            <a:rPr lang="en-US"/>
            <a:t>Dokumentera det inträffade samt datum och tid</a:t>
          </a:r>
        </a:p>
      </dgm:t>
    </dgm:pt>
    <dgm:pt modelId="{9956E419-4E47-434E-8904-6EAB3C16A65A}" type="parTrans" cxnId="{19316803-A4D3-401F-B103-0DB6FE2173EB}">
      <dgm:prSet/>
      <dgm:spPr/>
      <dgm:t>
        <a:bodyPr/>
        <a:lstStyle/>
        <a:p>
          <a:endParaRPr lang="en-US"/>
        </a:p>
      </dgm:t>
    </dgm:pt>
    <dgm:pt modelId="{D261D19A-7834-49E4-9BD4-A49626204B70}" type="sibTrans" cxnId="{19316803-A4D3-401F-B103-0DB6FE2173EB}">
      <dgm:prSet/>
      <dgm:spPr/>
      <dgm:t>
        <a:bodyPr/>
        <a:lstStyle/>
        <a:p>
          <a:endParaRPr lang="en-US"/>
        </a:p>
      </dgm:t>
    </dgm:pt>
    <dgm:pt modelId="{90F0F5C5-3A2A-4C17-A059-BEAA730797BB}">
      <dgm:prSet/>
      <dgm:spPr/>
      <dgm:t>
        <a:bodyPr/>
        <a:lstStyle/>
        <a:p>
          <a:r>
            <a:rPr lang="en-US"/>
            <a:t>Om avvikelserna inträffar mer än tre gånger i en region utgår vite om 10 000 SEK</a:t>
          </a:r>
        </a:p>
      </dgm:t>
    </dgm:pt>
    <dgm:pt modelId="{B92F9612-1B33-4842-BDE5-E963D893BFA6}" type="parTrans" cxnId="{CF46422C-2A79-4BE1-B4DB-EA1DA44A9063}">
      <dgm:prSet/>
      <dgm:spPr/>
      <dgm:t>
        <a:bodyPr/>
        <a:lstStyle/>
        <a:p>
          <a:endParaRPr lang="en-US"/>
        </a:p>
      </dgm:t>
    </dgm:pt>
    <dgm:pt modelId="{0A5A7B95-CF1F-408E-9BF5-EE9CC68CFA3E}" type="sibTrans" cxnId="{CF46422C-2A79-4BE1-B4DB-EA1DA44A9063}">
      <dgm:prSet/>
      <dgm:spPr/>
      <dgm:t>
        <a:bodyPr/>
        <a:lstStyle/>
        <a:p>
          <a:endParaRPr lang="en-US"/>
        </a:p>
      </dgm:t>
    </dgm:pt>
    <dgm:pt modelId="{B15A26F3-18E8-493B-86DA-03F215C4DCDB}" type="pres">
      <dgm:prSet presAssocID="{78298726-91AD-4C8C-BABB-EA649EA0A494}" presName="linear" presStyleCnt="0">
        <dgm:presLayoutVars>
          <dgm:animLvl val="lvl"/>
          <dgm:resizeHandles val="exact"/>
        </dgm:presLayoutVars>
      </dgm:prSet>
      <dgm:spPr/>
    </dgm:pt>
    <dgm:pt modelId="{21DB1F6C-A806-460D-BAAD-26B3DBB75CB8}" type="pres">
      <dgm:prSet presAssocID="{340916A9-EA7A-4DC0-BD36-889F41CC2455}" presName="parentText" presStyleLbl="node1" presStyleIdx="0" presStyleCnt="5">
        <dgm:presLayoutVars>
          <dgm:chMax val="0"/>
          <dgm:bulletEnabled val="1"/>
        </dgm:presLayoutVars>
      </dgm:prSet>
      <dgm:spPr/>
    </dgm:pt>
    <dgm:pt modelId="{4BC26DEC-E14E-4032-8C92-FE1F009A8B99}" type="pres">
      <dgm:prSet presAssocID="{83637841-A8BB-4350-A214-47DD48518151}" presName="spacer" presStyleCnt="0"/>
      <dgm:spPr/>
    </dgm:pt>
    <dgm:pt modelId="{8981DA0D-2DF2-4D1F-980C-DF191ACB28CA}" type="pres">
      <dgm:prSet presAssocID="{30D30B82-DA54-4CCB-9CBA-67E78DE5E2AC}" presName="parentText" presStyleLbl="node1" presStyleIdx="1" presStyleCnt="5">
        <dgm:presLayoutVars>
          <dgm:chMax val="0"/>
          <dgm:bulletEnabled val="1"/>
        </dgm:presLayoutVars>
      </dgm:prSet>
      <dgm:spPr/>
    </dgm:pt>
    <dgm:pt modelId="{435E47BE-1339-41C6-9ED3-41DF1A6F3CB6}" type="pres">
      <dgm:prSet presAssocID="{982E00A7-FF2F-460B-B1DC-ED91872E62B9}" presName="spacer" presStyleCnt="0"/>
      <dgm:spPr/>
    </dgm:pt>
    <dgm:pt modelId="{3A699D38-E03B-4741-8BC3-D4F788D19758}" type="pres">
      <dgm:prSet presAssocID="{DBA57F14-FD7F-4E21-AE4D-1B0EAB731210}" presName="parentText" presStyleLbl="node1" presStyleIdx="2" presStyleCnt="5">
        <dgm:presLayoutVars>
          <dgm:chMax val="0"/>
          <dgm:bulletEnabled val="1"/>
        </dgm:presLayoutVars>
      </dgm:prSet>
      <dgm:spPr/>
    </dgm:pt>
    <dgm:pt modelId="{5FBC0942-0D07-4CBA-9672-4329535D6919}" type="pres">
      <dgm:prSet presAssocID="{E6D262F5-4775-488F-B25A-4C97C354692E}" presName="spacer" presStyleCnt="0"/>
      <dgm:spPr/>
    </dgm:pt>
    <dgm:pt modelId="{B7BE1B96-0046-461F-B3E5-3CF99785A96A}" type="pres">
      <dgm:prSet presAssocID="{67CBF1A1-51FB-45A3-AC21-329066CA3152}" presName="parentText" presStyleLbl="node1" presStyleIdx="3" presStyleCnt="5">
        <dgm:presLayoutVars>
          <dgm:chMax val="0"/>
          <dgm:bulletEnabled val="1"/>
        </dgm:presLayoutVars>
      </dgm:prSet>
      <dgm:spPr/>
    </dgm:pt>
    <dgm:pt modelId="{6B057FA2-C2EF-4A99-8002-E4E4ADDB5019}" type="pres">
      <dgm:prSet presAssocID="{D261D19A-7834-49E4-9BD4-A49626204B70}" presName="spacer" presStyleCnt="0"/>
      <dgm:spPr/>
    </dgm:pt>
    <dgm:pt modelId="{B659EB8F-2DA7-4290-97F1-126E6DA5D16D}" type="pres">
      <dgm:prSet presAssocID="{90F0F5C5-3A2A-4C17-A059-BEAA730797BB}" presName="parentText" presStyleLbl="node1" presStyleIdx="4" presStyleCnt="5">
        <dgm:presLayoutVars>
          <dgm:chMax val="0"/>
          <dgm:bulletEnabled val="1"/>
        </dgm:presLayoutVars>
      </dgm:prSet>
      <dgm:spPr/>
    </dgm:pt>
  </dgm:ptLst>
  <dgm:cxnLst>
    <dgm:cxn modelId="{19316803-A4D3-401F-B103-0DB6FE2173EB}" srcId="{78298726-91AD-4C8C-BABB-EA649EA0A494}" destId="{67CBF1A1-51FB-45A3-AC21-329066CA3152}" srcOrd="3" destOrd="0" parTransId="{9956E419-4E47-434E-8904-6EAB3C16A65A}" sibTransId="{D261D19A-7834-49E4-9BD4-A49626204B70}"/>
    <dgm:cxn modelId="{CF46422C-2A79-4BE1-B4DB-EA1DA44A9063}" srcId="{78298726-91AD-4C8C-BABB-EA649EA0A494}" destId="{90F0F5C5-3A2A-4C17-A059-BEAA730797BB}" srcOrd="4" destOrd="0" parTransId="{B92F9612-1B33-4842-BDE5-E963D893BFA6}" sibTransId="{0A5A7B95-CF1F-408E-9BF5-EE9CC68CFA3E}"/>
    <dgm:cxn modelId="{B36A0F5B-21A1-40B2-A586-FA683F41B99F}" type="presOf" srcId="{90F0F5C5-3A2A-4C17-A059-BEAA730797BB}" destId="{B659EB8F-2DA7-4290-97F1-126E6DA5D16D}" srcOrd="0" destOrd="0" presId="urn:microsoft.com/office/officeart/2005/8/layout/vList2"/>
    <dgm:cxn modelId="{9441075D-716E-432D-8E10-6B037D38C3DA}" srcId="{78298726-91AD-4C8C-BABB-EA649EA0A494}" destId="{DBA57F14-FD7F-4E21-AE4D-1B0EAB731210}" srcOrd="2" destOrd="0" parTransId="{9AF938BC-F358-4158-ADD8-0C91B1E85A58}" sibTransId="{E6D262F5-4775-488F-B25A-4C97C354692E}"/>
    <dgm:cxn modelId="{8D959261-E90D-4AFB-A205-FDAAA8FE65C8}" type="presOf" srcId="{30D30B82-DA54-4CCB-9CBA-67E78DE5E2AC}" destId="{8981DA0D-2DF2-4D1F-980C-DF191ACB28CA}" srcOrd="0" destOrd="0" presId="urn:microsoft.com/office/officeart/2005/8/layout/vList2"/>
    <dgm:cxn modelId="{7347D551-2D5B-4CC0-BC2A-CBFF87C7E9C4}" type="presOf" srcId="{340916A9-EA7A-4DC0-BD36-889F41CC2455}" destId="{21DB1F6C-A806-460D-BAAD-26B3DBB75CB8}" srcOrd="0" destOrd="0" presId="urn:microsoft.com/office/officeart/2005/8/layout/vList2"/>
    <dgm:cxn modelId="{56094956-3729-4B63-8E22-1023F5033485}" srcId="{78298726-91AD-4C8C-BABB-EA649EA0A494}" destId="{340916A9-EA7A-4DC0-BD36-889F41CC2455}" srcOrd="0" destOrd="0" parTransId="{CFFE7689-F324-4112-A7EB-0BE4F5ABB263}" sibTransId="{83637841-A8BB-4350-A214-47DD48518151}"/>
    <dgm:cxn modelId="{36C86F80-99FA-4BF1-9EF7-AB997512B0AB}" type="presOf" srcId="{DBA57F14-FD7F-4E21-AE4D-1B0EAB731210}" destId="{3A699D38-E03B-4741-8BC3-D4F788D19758}" srcOrd="0" destOrd="0" presId="urn:microsoft.com/office/officeart/2005/8/layout/vList2"/>
    <dgm:cxn modelId="{169E88A3-6DDA-4B45-AF4A-1A802F809846}" srcId="{78298726-91AD-4C8C-BABB-EA649EA0A494}" destId="{30D30B82-DA54-4CCB-9CBA-67E78DE5E2AC}" srcOrd="1" destOrd="0" parTransId="{06756B30-8156-4D2C-A1C8-629B48DBBA44}" sibTransId="{982E00A7-FF2F-460B-B1DC-ED91872E62B9}"/>
    <dgm:cxn modelId="{B313D5F8-5820-4F21-91E3-C1C82665BE54}" type="presOf" srcId="{78298726-91AD-4C8C-BABB-EA649EA0A494}" destId="{B15A26F3-18E8-493B-86DA-03F215C4DCDB}" srcOrd="0" destOrd="0" presId="urn:microsoft.com/office/officeart/2005/8/layout/vList2"/>
    <dgm:cxn modelId="{F702D4FF-1630-45EB-8C1F-A8DB55BB7E3E}" type="presOf" srcId="{67CBF1A1-51FB-45A3-AC21-329066CA3152}" destId="{B7BE1B96-0046-461F-B3E5-3CF99785A96A}" srcOrd="0" destOrd="0" presId="urn:microsoft.com/office/officeart/2005/8/layout/vList2"/>
    <dgm:cxn modelId="{49BC8F6E-F9AB-4831-98FD-1B7643429E54}" type="presParOf" srcId="{B15A26F3-18E8-493B-86DA-03F215C4DCDB}" destId="{21DB1F6C-A806-460D-BAAD-26B3DBB75CB8}" srcOrd="0" destOrd="0" presId="urn:microsoft.com/office/officeart/2005/8/layout/vList2"/>
    <dgm:cxn modelId="{964EA8BE-183C-4045-BD34-54E7127E72DD}" type="presParOf" srcId="{B15A26F3-18E8-493B-86DA-03F215C4DCDB}" destId="{4BC26DEC-E14E-4032-8C92-FE1F009A8B99}" srcOrd="1" destOrd="0" presId="urn:microsoft.com/office/officeart/2005/8/layout/vList2"/>
    <dgm:cxn modelId="{CE814357-0878-432A-89B4-F488C13B33E4}" type="presParOf" srcId="{B15A26F3-18E8-493B-86DA-03F215C4DCDB}" destId="{8981DA0D-2DF2-4D1F-980C-DF191ACB28CA}" srcOrd="2" destOrd="0" presId="urn:microsoft.com/office/officeart/2005/8/layout/vList2"/>
    <dgm:cxn modelId="{CB1F0D0D-A4B1-4F38-887B-907E614A0FF4}" type="presParOf" srcId="{B15A26F3-18E8-493B-86DA-03F215C4DCDB}" destId="{435E47BE-1339-41C6-9ED3-41DF1A6F3CB6}" srcOrd="3" destOrd="0" presId="urn:microsoft.com/office/officeart/2005/8/layout/vList2"/>
    <dgm:cxn modelId="{66DF3033-DA94-4679-93C2-EBE754B1A3D6}" type="presParOf" srcId="{B15A26F3-18E8-493B-86DA-03F215C4DCDB}" destId="{3A699D38-E03B-4741-8BC3-D4F788D19758}" srcOrd="4" destOrd="0" presId="urn:microsoft.com/office/officeart/2005/8/layout/vList2"/>
    <dgm:cxn modelId="{5CA311AA-C56C-41BB-ACE3-4CE9019379E6}" type="presParOf" srcId="{B15A26F3-18E8-493B-86DA-03F215C4DCDB}" destId="{5FBC0942-0D07-4CBA-9672-4329535D6919}" srcOrd="5" destOrd="0" presId="urn:microsoft.com/office/officeart/2005/8/layout/vList2"/>
    <dgm:cxn modelId="{2DE399B8-ACCF-4C53-8249-131680A491A6}" type="presParOf" srcId="{B15A26F3-18E8-493B-86DA-03F215C4DCDB}" destId="{B7BE1B96-0046-461F-B3E5-3CF99785A96A}" srcOrd="6" destOrd="0" presId="urn:microsoft.com/office/officeart/2005/8/layout/vList2"/>
    <dgm:cxn modelId="{135F6D4E-4831-4DA7-AE10-4C75AF292C1B}" type="presParOf" srcId="{B15A26F3-18E8-493B-86DA-03F215C4DCDB}" destId="{6B057FA2-C2EF-4A99-8002-E4E4ADDB5019}" srcOrd="7" destOrd="0" presId="urn:microsoft.com/office/officeart/2005/8/layout/vList2"/>
    <dgm:cxn modelId="{D3DBE7AA-C0D4-4778-A9B9-75B50F9794A2}" type="presParOf" srcId="{B15A26F3-18E8-493B-86DA-03F215C4DCDB}" destId="{B659EB8F-2DA7-4290-97F1-126E6DA5D16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5D9333-D350-4D81-BB51-1A9622B8D27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7E9BFDD-63CA-44FB-A382-8F9F9374ED01}">
      <dgm:prSet/>
      <dgm:spPr/>
      <dgm:t>
        <a:bodyPr/>
        <a:lstStyle/>
        <a:p>
          <a:r>
            <a:rPr lang="sv-SE" dirty="0"/>
            <a:t>Avbokning av konsult görs utan kostnad senast sju kalenderdagar innan uppdragsstart</a:t>
          </a:r>
        </a:p>
      </dgm:t>
    </dgm:pt>
    <dgm:pt modelId="{8A315E72-3AB2-40ED-9D83-62760F532910}" type="parTrans" cxnId="{D8406EBB-8319-4B3C-B786-C99FF39FDDBE}">
      <dgm:prSet/>
      <dgm:spPr/>
      <dgm:t>
        <a:bodyPr/>
        <a:lstStyle/>
        <a:p>
          <a:endParaRPr lang="en-US"/>
        </a:p>
      </dgm:t>
    </dgm:pt>
    <dgm:pt modelId="{E0C916BE-1BF3-4EFB-91A3-FB0EB640461B}" type="sibTrans" cxnId="{D8406EBB-8319-4B3C-B786-C99FF39FDDBE}">
      <dgm:prSet/>
      <dgm:spPr/>
      <dgm:t>
        <a:bodyPr/>
        <a:lstStyle/>
        <a:p>
          <a:endParaRPr lang="en-US"/>
        </a:p>
      </dgm:t>
    </dgm:pt>
    <dgm:pt modelId="{EE528479-CBF7-44CF-B900-4557F5CAF5D1}">
      <dgm:prSet/>
      <dgm:spPr/>
      <dgm:t>
        <a:bodyPr/>
        <a:lstStyle/>
        <a:p>
          <a:r>
            <a:rPr lang="sv-SE" dirty="0"/>
            <a:t>Uppsägningstid under pågående uppdrag är sju kalenderdagar</a:t>
          </a:r>
        </a:p>
      </dgm:t>
    </dgm:pt>
    <dgm:pt modelId="{5101D92E-703F-4617-B4B5-4EAE0E7FD69B}" type="parTrans" cxnId="{38E88D99-B008-425F-AB89-3B862B63A568}">
      <dgm:prSet/>
      <dgm:spPr/>
      <dgm:t>
        <a:bodyPr/>
        <a:lstStyle/>
        <a:p>
          <a:endParaRPr lang="en-US"/>
        </a:p>
      </dgm:t>
    </dgm:pt>
    <dgm:pt modelId="{831D060A-2818-4725-AAC7-59B19C2A7156}" type="sibTrans" cxnId="{38E88D99-B008-425F-AB89-3B862B63A568}">
      <dgm:prSet/>
      <dgm:spPr/>
      <dgm:t>
        <a:bodyPr/>
        <a:lstStyle/>
        <a:p>
          <a:endParaRPr lang="en-US"/>
        </a:p>
      </dgm:t>
    </dgm:pt>
    <dgm:pt modelId="{AB0FDA1F-7E66-4DDF-A731-2A901EBD3528}">
      <dgm:prSet/>
      <dgm:spPr/>
      <dgm:t>
        <a:bodyPr/>
        <a:lstStyle/>
        <a:p>
          <a:r>
            <a:rPr lang="sv-SE" dirty="0"/>
            <a:t>Beställaren har rätt att återta avrop utan kostnad fram till dess att tilldelning skett</a:t>
          </a:r>
        </a:p>
      </dgm:t>
    </dgm:pt>
    <dgm:pt modelId="{8352C41F-85F2-4C8C-B0A0-07630F34166C}" type="parTrans" cxnId="{91769350-CF02-4F24-B69B-3B2E47D9AFFA}">
      <dgm:prSet/>
      <dgm:spPr/>
      <dgm:t>
        <a:bodyPr/>
        <a:lstStyle/>
        <a:p>
          <a:endParaRPr lang="en-US"/>
        </a:p>
      </dgm:t>
    </dgm:pt>
    <dgm:pt modelId="{FD7F46E7-3B98-4001-AF4F-89EC5467E38B}" type="sibTrans" cxnId="{91769350-CF02-4F24-B69B-3B2E47D9AFFA}">
      <dgm:prSet/>
      <dgm:spPr/>
      <dgm:t>
        <a:bodyPr/>
        <a:lstStyle/>
        <a:p>
          <a:endParaRPr lang="en-US"/>
        </a:p>
      </dgm:t>
    </dgm:pt>
    <dgm:pt modelId="{1A36AB79-DCF5-4339-8F63-5A3855D413F9}">
      <dgm:prSet/>
      <dgm:spPr/>
      <dgm:t>
        <a:bodyPr/>
        <a:lstStyle/>
        <a:p>
          <a:r>
            <a:rPr lang="sv-SE" dirty="0"/>
            <a:t>Endast behörig beställare har rätt att genomföra avbokning</a:t>
          </a:r>
        </a:p>
      </dgm:t>
    </dgm:pt>
    <dgm:pt modelId="{06A5B466-23EB-4F17-9415-378B8FE30C25}" type="parTrans" cxnId="{2B6ACB5F-F5B6-48BD-8D65-095CDE1B4F60}">
      <dgm:prSet/>
      <dgm:spPr/>
      <dgm:t>
        <a:bodyPr/>
        <a:lstStyle/>
        <a:p>
          <a:endParaRPr lang="en-US"/>
        </a:p>
      </dgm:t>
    </dgm:pt>
    <dgm:pt modelId="{26D29469-B5B1-4B73-AF75-AE796071E44D}" type="sibTrans" cxnId="{2B6ACB5F-F5B6-48BD-8D65-095CDE1B4F60}">
      <dgm:prSet/>
      <dgm:spPr/>
      <dgm:t>
        <a:bodyPr/>
        <a:lstStyle/>
        <a:p>
          <a:endParaRPr lang="en-US"/>
        </a:p>
      </dgm:t>
    </dgm:pt>
    <dgm:pt modelId="{DBD6C2C7-8F2F-42E7-A12A-B840F69AA590}" type="pres">
      <dgm:prSet presAssocID="{095D9333-D350-4D81-BB51-1A9622B8D272}" presName="linear" presStyleCnt="0">
        <dgm:presLayoutVars>
          <dgm:animLvl val="lvl"/>
          <dgm:resizeHandles val="exact"/>
        </dgm:presLayoutVars>
      </dgm:prSet>
      <dgm:spPr/>
    </dgm:pt>
    <dgm:pt modelId="{3ED9E7D0-AA10-4073-B2F7-048161763611}" type="pres">
      <dgm:prSet presAssocID="{E7E9BFDD-63CA-44FB-A382-8F9F9374ED01}" presName="parentText" presStyleLbl="node1" presStyleIdx="0" presStyleCnt="4">
        <dgm:presLayoutVars>
          <dgm:chMax val="0"/>
          <dgm:bulletEnabled val="1"/>
        </dgm:presLayoutVars>
      </dgm:prSet>
      <dgm:spPr/>
    </dgm:pt>
    <dgm:pt modelId="{9AE72723-0554-43E5-8112-BE5949144B29}" type="pres">
      <dgm:prSet presAssocID="{E0C916BE-1BF3-4EFB-91A3-FB0EB640461B}" presName="spacer" presStyleCnt="0"/>
      <dgm:spPr/>
    </dgm:pt>
    <dgm:pt modelId="{7C643B94-2913-4C0D-B82E-F633EABEAD7F}" type="pres">
      <dgm:prSet presAssocID="{EE528479-CBF7-44CF-B900-4557F5CAF5D1}" presName="parentText" presStyleLbl="node1" presStyleIdx="1" presStyleCnt="4">
        <dgm:presLayoutVars>
          <dgm:chMax val="0"/>
          <dgm:bulletEnabled val="1"/>
        </dgm:presLayoutVars>
      </dgm:prSet>
      <dgm:spPr/>
    </dgm:pt>
    <dgm:pt modelId="{779B2D15-8CA3-4A56-B5B5-7385BC86A656}" type="pres">
      <dgm:prSet presAssocID="{831D060A-2818-4725-AAC7-59B19C2A7156}" presName="spacer" presStyleCnt="0"/>
      <dgm:spPr/>
    </dgm:pt>
    <dgm:pt modelId="{C346E1B3-8EEB-47C7-8828-75FDAC38A081}" type="pres">
      <dgm:prSet presAssocID="{AB0FDA1F-7E66-4DDF-A731-2A901EBD3528}" presName="parentText" presStyleLbl="node1" presStyleIdx="2" presStyleCnt="4">
        <dgm:presLayoutVars>
          <dgm:chMax val="0"/>
          <dgm:bulletEnabled val="1"/>
        </dgm:presLayoutVars>
      </dgm:prSet>
      <dgm:spPr/>
    </dgm:pt>
    <dgm:pt modelId="{AAAE35E8-D080-4E08-82E7-C6CA23363BA7}" type="pres">
      <dgm:prSet presAssocID="{FD7F46E7-3B98-4001-AF4F-89EC5467E38B}" presName="spacer" presStyleCnt="0"/>
      <dgm:spPr/>
    </dgm:pt>
    <dgm:pt modelId="{8B57FE85-8607-4297-B115-FBA08371FC31}" type="pres">
      <dgm:prSet presAssocID="{1A36AB79-DCF5-4339-8F63-5A3855D413F9}" presName="parentText" presStyleLbl="node1" presStyleIdx="3" presStyleCnt="4">
        <dgm:presLayoutVars>
          <dgm:chMax val="0"/>
          <dgm:bulletEnabled val="1"/>
        </dgm:presLayoutVars>
      </dgm:prSet>
      <dgm:spPr/>
    </dgm:pt>
  </dgm:ptLst>
  <dgm:cxnLst>
    <dgm:cxn modelId="{2B6ACB5F-F5B6-48BD-8D65-095CDE1B4F60}" srcId="{095D9333-D350-4D81-BB51-1A9622B8D272}" destId="{1A36AB79-DCF5-4339-8F63-5A3855D413F9}" srcOrd="3" destOrd="0" parTransId="{06A5B466-23EB-4F17-9415-378B8FE30C25}" sibTransId="{26D29469-B5B1-4B73-AF75-AE796071E44D}"/>
    <dgm:cxn modelId="{9DC34265-1007-40E0-90ED-D9A9353E668B}" type="presOf" srcId="{EE528479-CBF7-44CF-B900-4557F5CAF5D1}" destId="{7C643B94-2913-4C0D-B82E-F633EABEAD7F}" srcOrd="0" destOrd="0" presId="urn:microsoft.com/office/officeart/2005/8/layout/vList2"/>
    <dgm:cxn modelId="{91769350-CF02-4F24-B69B-3B2E47D9AFFA}" srcId="{095D9333-D350-4D81-BB51-1A9622B8D272}" destId="{AB0FDA1F-7E66-4DDF-A731-2A901EBD3528}" srcOrd="2" destOrd="0" parTransId="{8352C41F-85F2-4C8C-B0A0-07630F34166C}" sibTransId="{FD7F46E7-3B98-4001-AF4F-89EC5467E38B}"/>
    <dgm:cxn modelId="{8AD1E170-197A-4816-8487-E6B378760A0A}" type="presOf" srcId="{095D9333-D350-4D81-BB51-1A9622B8D272}" destId="{DBD6C2C7-8F2F-42E7-A12A-B840F69AA590}" srcOrd="0" destOrd="0" presId="urn:microsoft.com/office/officeart/2005/8/layout/vList2"/>
    <dgm:cxn modelId="{BB622889-12E8-4F22-B275-859EF2329DD4}" type="presOf" srcId="{E7E9BFDD-63CA-44FB-A382-8F9F9374ED01}" destId="{3ED9E7D0-AA10-4073-B2F7-048161763611}" srcOrd="0" destOrd="0" presId="urn:microsoft.com/office/officeart/2005/8/layout/vList2"/>
    <dgm:cxn modelId="{38E88D99-B008-425F-AB89-3B862B63A568}" srcId="{095D9333-D350-4D81-BB51-1A9622B8D272}" destId="{EE528479-CBF7-44CF-B900-4557F5CAF5D1}" srcOrd="1" destOrd="0" parTransId="{5101D92E-703F-4617-B4B5-4EAE0E7FD69B}" sibTransId="{831D060A-2818-4725-AAC7-59B19C2A7156}"/>
    <dgm:cxn modelId="{D8406EBB-8319-4B3C-B786-C99FF39FDDBE}" srcId="{095D9333-D350-4D81-BB51-1A9622B8D272}" destId="{E7E9BFDD-63CA-44FB-A382-8F9F9374ED01}" srcOrd="0" destOrd="0" parTransId="{8A315E72-3AB2-40ED-9D83-62760F532910}" sibTransId="{E0C916BE-1BF3-4EFB-91A3-FB0EB640461B}"/>
    <dgm:cxn modelId="{9A2A79D2-3F05-4FB1-A5D2-225162DBCC42}" type="presOf" srcId="{AB0FDA1F-7E66-4DDF-A731-2A901EBD3528}" destId="{C346E1B3-8EEB-47C7-8828-75FDAC38A081}" srcOrd="0" destOrd="0" presId="urn:microsoft.com/office/officeart/2005/8/layout/vList2"/>
    <dgm:cxn modelId="{F135A0D3-944E-4F03-9EAC-F1F15FDB7F9A}" type="presOf" srcId="{1A36AB79-DCF5-4339-8F63-5A3855D413F9}" destId="{8B57FE85-8607-4297-B115-FBA08371FC31}" srcOrd="0" destOrd="0" presId="urn:microsoft.com/office/officeart/2005/8/layout/vList2"/>
    <dgm:cxn modelId="{5CAFE446-4324-4AB7-B620-28B01BD23C3B}" type="presParOf" srcId="{DBD6C2C7-8F2F-42E7-A12A-B840F69AA590}" destId="{3ED9E7D0-AA10-4073-B2F7-048161763611}" srcOrd="0" destOrd="0" presId="urn:microsoft.com/office/officeart/2005/8/layout/vList2"/>
    <dgm:cxn modelId="{88BD5C85-2A20-4A8C-A68D-33BC2C2556CF}" type="presParOf" srcId="{DBD6C2C7-8F2F-42E7-A12A-B840F69AA590}" destId="{9AE72723-0554-43E5-8112-BE5949144B29}" srcOrd="1" destOrd="0" presId="urn:microsoft.com/office/officeart/2005/8/layout/vList2"/>
    <dgm:cxn modelId="{7BFB5412-B288-4DE3-9803-A8624869747B}" type="presParOf" srcId="{DBD6C2C7-8F2F-42E7-A12A-B840F69AA590}" destId="{7C643B94-2913-4C0D-B82E-F633EABEAD7F}" srcOrd="2" destOrd="0" presId="urn:microsoft.com/office/officeart/2005/8/layout/vList2"/>
    <dgm:cxn modelId="{FD2E5C62-9878-4F37-BE1E-3192B2E9A015}" type="presParOf" srcId="{DBD6C2C7-8F2F-42E7-A12A-B840F69AA590}" destId="{779B2D15-8CA3-4A56-B5B5-7385BC86A656}" srcOrd="3" destOrd="0" presId="urn:microsoft.com/office/officeart/2005/8/layout/vList2"/>
    <dgm:cxn modelId="{9C82CD8F-5BC0-4F7C-8C64-5821F79F8C03}" type="presParOf" srcId="{DBD6C2C7-8F2F-42E7-A12A-B840F69AA590}" destId="{C346E1B3-8EEB-47C7-8828-75FDAC38A081}" srcOrd="4" destOrd="0" presId="urn:microsoft.com/office/officeart/2005/8/layout/vList2"/>
    <dgm:cxn modelId="{3CF9ABCA-2552-4336-A031-94E12DD28122}" type="presParOf" srcId="{DBD6C2C7-8F2F-42E7-A12A-B840F69AA590}" destId="{AAAE35E8-D080-4E08-82E7-C6CA23363BA7}" srcOrd="5" destOrd="0" presId="urn:microsoft.com/office/officeart/2005/8/layout/vList2"/>
    <dgm:cxn modelId="{D9E2603E-A140-4E82-86E7-868BFB66DB30}" type="presParOf" srcId="{DBD6C2C7-8F2F-42E7-A12A-B840F69AA590}" destId="{8B57FE85-8607-4297-B115-FBA08371FC3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C9276-9B0E-4C5C-8B6B-A3E6CEB31BBE}">
      <dsp:nvSpPr>
        <dsp:cNvPr id="0" name=""/>
        <dsp:cNvSpPr/>
      </dsp:nvSpPr>
      <dsp:spPr>
        <a:xfrm>
          <a:off x="0" y="12881"/>
          <a:ext cx="8642350" cy="5164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sv-SE" sz="1300" kern="1200" dirty="0"/>
            <a:t>Kort beskrivning av arbetet och syftet med den samordnade upphandlingen av hyrbemanning</a:t>
          </a:r>
        </a:p>
      </dsp:txBody>
      <dsp:txXfrm>
        <a:off x="25210" y="38091"/>
        <a:ext cx="8591930" cy="466007"/>
      </dsp:txXfrm>
    </dsp:sp>
    <dsp:sp modelId="{F378B9E4-C563-4ADF-B9B2-06B52613AC5C}">
      <dsp:nvSpPr>
        <dsp:cNvPr id="0" name=""/>
        <dsp:cNvSpPr/>
      </dsp:nvSpPr>
      <dsp:spPr>
        <a:xfrm>
          <a:off x="0" y="566748"/>
          <a:ext cx="8642350" cy="5164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sv-SE" sz="1300" kern="1200" dirty="0"/>
            <a:t>Regionerna går in i avtalet vid olika tidpunkter</a:t>
          </a:r>
        </a:p>
      </dsp:txBody>
      <dsp:txXfrm>
        <a:off x="25210" y="591958"/>
        <a:ext cx="8591930" cy="466007"/>
      </dsp:txXfrm>
    </dsp:sp>
    <dsp:sp modelId="{E6BBA5BC-CE2F-448A-82A9-67C2968B932E}">
      <dsp:nvSpPr>
        <dsp:cNvPr id="0" name=""/>
        <dsp:cNvSpPr/>
      </dsp:nvSpPr>
      <dsp:spPr>
        <a:xfrm>
          <a:off x="0" y="1120615"/>
          <a:ext cx="8642350" cy="5164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sv-SE" sz="1300" kern="1200" dirty="0"/>
            <a:t>Nya leverantörer kan ansluta till avtalet två gånger per år</a:t>
          </a:r>
        </a:p>
      </dsp:txBody>
      <dsp:txXfrm>
        <a:off x="25210" y="1145825"/>
        <a:ext cx="8591930" cy="466007"/>
      </dsp:txXfrm>
    </dsp:sp>
    <dsp:sp modelId="{72BD2D76-1987-4695-AE5A-F2B3337ECF49}">
      <dsp:nvSpPr>
        <dsp:cNvPr id="0" name=""/>
        <dsp:cNvSpPr/>
      </dsp:nvSpPr>
      <dsp:spPr>
        <a:xfrm>
          <a:off x="0" y="1674483"/>
          <a:ext cx="8642350" cy="5164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sv-SE" sz="1300" kern="1200" dirty="0"/>
            <a:t>Samma avtal och villkor (inklusive ersättning) för alla regioner, med särskilt villkor för reseschablon för Norra sjukvårdsregionen</a:t>
          </a:r>
        </a:p>
      </dsp:txBody>
      <dsp:txXfrm>
        <a:off x="25210" y="1699693"/>
        <a:ext cx="8591930" cy="466007"/>
      </dsp:txXfrm>
    </dsp:sp>
    <dsp:sp modelId="{0DE97ACE-825A-4D52-96C4-E5313564FBDE}">
      <dsp:nvSpPr>
        <dsp:cNvPr id="0" name=""/>
        <dsp:cNvSpPr/>
      </dsp:nvSpPr>
      <dsp:spPr>
        <a:xfrm>
          <a:off x="0" y="2228350"/>
          <a:ext cx="8642350" cy="5164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sv-SE" sz="1300" kern="1200" dirty="0"/>
            <a:t>Ersättning baseras på kompetens och geografisk zon</a:t>
          </a:r>
        </a:p>
      </dsp:txBody>
      <dsp:txXfrm>
        <a:off x="25210" y="2253560"/>
        <a:ext cx="8591930" cy="466007"/>
      </dsp:txXfrm>
    </dsp:sp>
    <dsp:sp modelId="{47D80909-B979-468A-B67D-238CACCF4673}">
      <dsp:nvSpPr>
        <dsp:cNvPr id="0" name=""/>
        <dsp:cNvSpPr/>
      </dsp:nvSpPr>
      <dsp:spPr>
        <a:xfrm>
          <a:off x="0" y="2782217"/>
          <a:ext cx="8642350" cy="5164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sv-SE" sz="1300" kern="1200" dirty="0"/>
            <a:t>Karens om 12 månader gäller</a:t>
          </a:r>
        </a:p>
      </dsp:txBody>
      <dsp:txXfrm>
        <a:off x="25210" y="2807427"/>
        <a:ext cx="8591930" cy="466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A518E-CB44-493E-AC5D-DF7F0CA216BD}">
      <dsp:nvSpPr>
        <dsp:cNvPr id="0" name=""/>
        <dsp:cNvSpPr/>
      </dsp:nvSpPr>
      <dsp:spPr>
        <a:xfrm>
          <a:off x="2631247" y="650353"/>
          <a:ext cx="501275" cy="91440"/>
        </a:xfrm>
        <a:custGeom>
          <a:avLst/>
          <a:gdLst/>
          <a:ahLst/>
          <a:cxnLst/>
          <a:rect l="0" t="0" r="0" b="0"/>
          <a:pathLst>
            <a:path>
              <a:moveTo>
                <a:pt x="0" y="45720"/>
              </a:moveTo>
              <a:lnTo>
                <a:pt x="50127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8588" y="693414"/>
        <a:ext cx="26593" cy="5318"/>
      </dsp:txXfrm>
    </dsp:sp>
    <dsp:sp modelId="{349C6A6E-EB13-4224-8F5D-FCC8FF86EF03}">
      <dsp:nvSpPr>
        <dsp:cNvPr id="0" name=""/>
        <dsp:cNvSpPr/>
      </dsp:nvSpPr>
      <dsp:spPr>
        <a:xfrm>
          <a:off x="320543" y="2322"/>
          <a:ext cx="2312503" cy="13875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315" tIns="118944" rIns="113315" bIns="118944" numCol="1" spcCol="1270" anchor="ctr" anchorCtr="0">
          <a:noAutofit/>
        </a:bodyPr>
        <a:lstStyle/>
        <a:p>
          <a:pPr marL="0" lvl="0" indent="0" algn="ctr" defTabSz="577850">
            <a:lnSpc>
              <a:spcPct val="90000"/>
            </a:lnSpc>
            <a:spcBef>
              <a:spcPct val="0"/>
            </a:spcBef>
            <a:spcAft>
              <a:spcPct val="35000"/>
            </a:spcAft>
            <a:buNone/>
          </a:pPr>
          <a:r>
            <a:rPr lang="en-US" sz="1300" kern="1200"/>
            <a:t>Beskriv uppdraget</a:t>
          </a:r>
        </a:p>
      </dsp:txBody>
      <dsp:txXfrm>
        <a:off x="320543" y="2322"/>
        <a:ext cx="2312503" cy="1387502"/>
      </dsp:txXfrm>
    </dsp:sp>
    <dsp:sp modelId="{490A7023-F3FC-4DBE-BF47-0F094AE0F035}">
      <dsp:nvSpPr>
        <dsp:cNvPr id="0" name=""/>
        <dsp:cNvSpPr/>
      </dsp:nvSpPr>
      <dsp:spPr>
        <a:xfrm>
          <a:off x="5475626" y="650353"/>
          <a:ext cx="501275" cy="91440"/>
        </a:xfrm>
        <a:custGeom>
          <a:avLst/>
          <a:gdLst/>
          <a:ahLst/>
          <a:cxnLst/>
          <a:rect l="0" t="0" r="0" b="0"/>
          <a:pathLst>
            <a:path>
              <a:moveTo>
                <a:pt x="0" y="45720"/>
              </a:moveTo>
              <a:lnTo>
                <a:pt x="50127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12967" y="693414"/>
        <a:ext cx="26593" cy="5318"/>
      </dsp:txXfrm>
    </dsp:sp>
    <dsp:sp modelId="{831739F5-4751-425A-9FA4-789F5BE4656E}">
      <dsp:nvSpPr>
        <dsp:cNvPr id="0" name=""/>
        <dsp:cNvSpPr/>
      </dsp:nvSpPr>
      <dsp:spPr>
        <a:xfrm>
          <a:off x="3164923" y="2322"/>
          <a:ext cx="2312503" cy="13875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315" tIns="118944" rIns="113315" bIns="118944" numCol="1" spcCol="1270" anchor="ctr" anchorCtr="0">
          <a:noAutofit/>
        </a:bodyPr>
        <a:lstStyle/>
        <a:p>
          <a:pPr marL="0" lvl="0" indent="0" algn="ctr" defTabSz="577850">
            <a:lnSpc>
              <a:spcPct val="90000"/>
            </a:lnSpc>
            <a:spcBef>
              <a:spcPct val="0"/>
            </a:spcBef>
            <a:spcAft>
              <a:spcPct val="35000"/>
            </a:spcAft>
            <a:buNone/>
          </a:pPr>
          <a:r>
            <a:rPr lang="en-US" sz="1300" kern="1200"/>
            <a:t>Gör en bedömning av tid för introduktion</a:t>
          </a:r>
        </a:p>
      </dsp:txBody>
      <dsp:txXfrm>
        <a:off x="3164923" y="2322"/>
        <a:ext cx="2312503" cy="1387502"/>
      </dsp:txXfrm>
    </dsp:sp>
    <dsp:sp modelId="{6786240A-CF26-40C3-937A-43426B2DABA7}">
      <dsp:nvSpPr>
        <dsp:cNvPr id="0" name=""/>
        <dsp:cNvSpPr/>
      </dsp:nvSpPr>
      <dsp:spPr>
        <a:xfrm>
          <a:off x="1476795" y="1388025"/>
          <a:ext cx="5688759" cy="501275"/>
        </a:xfrm>
        <a:custGeom>
          <a:avLst/>
          <a:gdLst/>
          <a:ahLst/>
          <a:cxnLst/>
          <a:rect l="0" t="0" r="0" b="0"/>
          <a:pathLst>
            <a:path>
              <a:moveTo>
                <a:pt x="5688759" y="0"/>
              </a:moveTo>
              <a:lnTo>
                <a:pt x="5688759" y="267737"/>
              </a:lnTo>
              <a:lnTo>
                <a:pt x="0" y="267737"/>
              </a:lnTo>
              <a:lnTo>
                <a:pt x="0" y="50127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78335" y="1636003"/>
        <a:ext cx="285678" cy="5318"/>
      </dsp:txXfrm>
    </dsp:sp>
    <dsp:sp modelId="{E3FF9CB2-4F76-4F54-8EFC-AF286381A2F5}">
      <dsp:nvSpPr>
        <dsp:cNvPr id="0" name=""/>
        <dsp:cNvSpPr/>
      </dsp:nvSpPr>
      <dsp:spPr>
        <a:xfrm>
          <a:off x="6009302" y="2322"/>
          <a:ext cx="2312503" cy="13875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315" tIns="118944" rIns="113315" bIns="118944" numCol="1" spcCol="1270" anchor="ctr" anchorCtr="0">
          <a:noAutofit/>
        </a:bodyPr>
        <a:lstStyle/>
        <a:p>
          <a:pPr marL="0" lvl="0" indent="0" algn="ctr" defTabSz="577850">
            <a:lnSpc>
              <a:spcPct val="90000"/>
            </a:lnSpc>
            <a:spcBef>
              <a:spcPct val="0"/>
            </a:spcBef>
            <a:spcAft>
              <a:spcPct val="35000"/>
            </a:spcAft>
            <a:buNone/>
          </a:pPr>
          <a:r>
            <a:rPr lang="en-US" sz="1300" kern="1200"/>
            <a:t>Bestäm krav på tillitsnivå E-legitimation</a:t>
          </a:r>
        </a:p>
      </dsp:txBody>
      <dsp:txXfrm>
        <a:off x="6009302" y="2322"/>
        <a:ext cx="2312503" cy="1387502"/>
      </dsp:txXfrm>
    </dsp:sp>
    <dsp:sp modelId="{8AD99574-87DE-46C2-9988-1E77C545FFF6}">
      <dsp:nvSpPr>
        <dsp:cNvPr id="0" name=""/>
        <dsp:cNvSpPr/>
      </dsp:nvSpPr>
      <dsp:spPr>
        <a:xfrm>
          <a:off x="2631247" y="2569732"/>
          <a:ext cx="501275" cy="91440"/>
        </a:xfrm>
        <a:custGeom>
          <a:avLst/>
          <a:gdLst/>
          <a:ahLst/>
          <a:cxnLst/>
          <a:rect l="0" t="0" r="0" b="0"/>
          <a:pathLst>
            <a:path>
              <a:moveTo>
                <a:pt x="0" y="45720"/>
              </a:moveTo>
              <a:lnTo>
                <a:pt x="50127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8588" y="2612792"/>
        <a:ext cx="26593" cy="5318"/>
      </dsp:txXfrm>
    </dsp:sp>
    <dsp:sp modelId="{83C9F9DD-926C-4BC2-9DA2-A27B7D05AAA0}">
      <dsp:nvSpPr>
        <dsp:cNvPr id="0" name=""/>
        <dsp:cNvSpPr/>
      </dsp:nvSpPr>
      <dsp:spPr>
        <a:xfrm>
          <a:off x="320543" y="1921700"/>
          <a:ext cx="2312503" cy="13875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315" tIns="118944" rIns="113315" bIns="118944" numCol="1" spcCol="1270" anchor="ctr" anchorCtr="0">
          <a:noAutofit/>
        </a:bodyPr>
        <a:lstStyle/>
        <a:p>
          <a:pPr marL="0" lvl="0" indent="0" algn="ctr" defTabSz="577850">
            <a:lnSpc>
              <a:spcPct val="90000"/>
            </a:lnSpc>
            <a:spcBef>
              <a:spcPct val="0"/>
            </a:spcBef>
            <a:spcAft>
              <a:spcPct val="35000"/>
            </a:spcAft>
            <a:buNone/>
          </a:pPr>
          <a:r>
            <a:rPr lang="en-US" sz="1300" kern="1200"/>
            <a:t>Finns ytterligare krav på konsultens kompetens/erfarenhet, utöver de krav som gäller för samtliga konsulter?</a:t>
          </a:r>
        </a:p>
      </dsp:txBody>
      <dsp:txXfrm>
        <a:off x="320543" y="1921700"/>
        <a:ext cx="2312503" cy="1387502"/>
      </dsp:txXfrm>
    </dsp:sp>
    <dsp:sp modelId="{5F0EA945-D2D5-4E13-803C-D393EC0CF429}">
      <dsp:nvSpPr>
        <dsp:cNvPr id="0" name=""/>
        <dsp:cNvSpPr/>
      </dsp:nvSpPr>
      <dsp:spPr>
        <a:xfrm>
          <a:off x="3164923" y="1921700"/>
          <a:ext cx="2312503" cy="13875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315" tIns="118944" rIns="113315" bIns="118944" numCol="1" spcCol="1270" anchor="ctr" anchorCtr="0">
          <a:noAutofit/>
        </a:bodyPr>
        <a:lstStyle/>
        <a:p>
          <a:pPr marL="0" lvl="0" indent="0" algn="ctr" defTabSz="577850">
            <a:lnSpc>
              <a:spcPct val="90000"/>
            </a:lnSpc>
            <a:spcBef>
              <a:spcPct val="0"/>
            </a:spcBef>
            <a:spcAft>
              <a:spcPct val="35000"/>
            </a:spcAft>
            <a:buNone/>
          </a:pPr>
          <a:r>
            <a:rPr lang="en-US" sz="1300" kern="1200"/>
            <a:t>Ta ställning till aktuella hälsokrav</a:t>
          </a:r>
        </a:p>
      </dsp:txBody>
      <dsp:txXfrm>
        <a:off x="3164923" y="1921700"/>
        <a:ext cx="2312503" cy="13875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6A15C-6455-4CBA-92D6-60E138778AA7}">
      <dsp:nvSpPr>
        <dsp:cNvPr id="0" name=""/>
        <dsp:cNvSpPr/>
      </dsp:nvSpPr>
      <dsp:spPr>
        <a:xfrm>
          <a:off x="250047" y="254"/>
          <a:ext cx="2546935" cy="152816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sv-SE" sz="1900" kern="1200" dirty="0"/>
            <a:t>Ha giltig ordinarie e-legitimation</a:t>
          </a:r>
        </a:p>
      </dsp:txBody>
      <dsp:txXfrm>
        <a:off x="250047" y="254"/>
        <a:ext cx="2546935" cy="1528161"/>
      </dsp:txXfrm>
    </dsp:sp>
    <dsp:sp modelId="{89EEFEF3-F941-4A83-8932-FDA080853910}">
      <dsp:nvSpPr>
        <dsp:cNvPr id="0" name=""/>
        <dsp:cNvSpPr/>
      </dsp:nvSpPr>
      <dsp:spPr>
        <a:xfrm>
          <a:off x="3051676" y="254"/>
          <a:ext cx="2546935" cy="152816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sv-SE" sz="1900" kern="1200" dirty="0"/>
            <a:t>Använda personlig förskrivarkod</a:t>
          </a:r>
        </a:p>
      </dsp:txBody>
      <dsp:txXfrm>
        <a:off x="3051676" y="254"/>
        <a:ext cx="2546935" cy="1528161"/>
      </dsp:txXfrm>
    </dsp:sp>
    <dsp:sp modelId="{7E6578CB-B3D3-4957-8DBF-E37185A39AF9}">
      <dsp:nvSpPr>
        <dsp:cNvPr id="0" name=""/>
        <dsp:cNvSpPr/>
      </dsp:nvSpPr>
      <dsp:spPr>
        <a:xfrm>
          <a:off x="5853305" y="254"/>
          <a:ext cx="2546935" cy="152816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sv-SE" sz="1900" kern="1200" dirty="0"/>
            <a:t>Ha kunskap om och kunna använda journalsystem och aktuella digitala verktyg</a:t>
          </a:r>
        </a:p>
      </dsp:txBody>
      <dsp:txXfrm>
        <a:off x="5853305" y="254"/>
        <a:ext cx="2546935" cy="1528161"/>
      </dsp:txXfrm>
    </dsp:sp>
    <dsp:sp modelId="{9ED35A0B-280E-497A-82A0-D603A031ABBB}">
      <dsp:nvSpPr>
        <dsp:cNvPr id="0" name=""/>
        <dsp:cNvSpPr/>
      </dsp:nvSpPr>
      <dsp:spPr>
        <a:xfrm>
          <a:off x="250047" y="1783109"/>
          <a:ext cx="2546935" cy="152816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sv-SE" sz="1900" kern="1200" dirty="0"/>
            <a:t>Ha personlig lämplighet för aktuellt uppdrag</a:t>
          </a:r>
        </a:p>
      </dsp:txBody>
      <dsp:txXfrm>
        <a:off x="250047" y="1783109"/>
        <a:ext cx="2546935" cy="1528161"/>
      </dsp:txXfrm>
    </dsp:sp>
    <dsp:sp modelId="{CEAE4707-CB12-484D-B98C-EE088C6B903A}">
      <dsp:nvSpPr>
        <dsp:cNvPr id="0" name=""/>
        <dsp:cNvSpPr/>
      </dsp:nvSpPr>
      <dsp:spPr>
        <a:xfrm>
          <a:off x="3051676" y="1783109"/>
          <a:ext cx="2546935" cy="152816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sv-SE" sz="1900" kern="1200" dirty="0"/>
            <a:t>Ha ansvarskänsla och vara noggrann</a:t>
          </a:r>
        </a:p>
      </dsp:txBody>
      <dsp:txXfrm>
        <a:off x="3051676" y="1783109"/>
        <a:ext cx="2546935" cy="1528161"/>
      </dsp:txXfrm>
    </dsp:sp>
    <dsp:sp modelId="{7AC18B31-8E9B-4B27-AADC-08F4D623A196}">
      <dsp:nvSpPr>
        <dsp:cNvPr id="0" name=""/>
        <dsp:cNvSpPr/>
      </dsp:nvSpPr>
      <dsp:spPr>
        <a:xfrm>
          <a:off x="5853305" y="1783109"/>
          <a:ext cx="2546935" cy="152816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sv-SE" sz="1900" kern="1200" dirty="0"/>
            <a:t>Ha god samarbetsförmåga </a:t>
          </a:r>
        </a:p>
      </dsp:txBody>
      <dsp:txXfrm>
        <a:off x="5853305" y="1783109"/>
        <a:ext cx="2546935" cy="15281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4D4F0-92B8-456C-8955-8EA3D15F8902}">
      <dsp:nvSpPr>
        <dsp:cNvPr id="0" name=""/>
        <dsp:cNvSpPr/>
      </dsp:nvSpPr>
      <dsp:spPr>
        <a:xfrm>
          <a:off x="0" y="2020"/>
          <a:ext cx="8650817" cy="88940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C720DA-0D18-4EB8-9EF2-8B744B829AC9}">
      <dsp:nvSpPr>
        <dsp:cNvPr id="0" name=""/>
        <dsp:cNvSpPr/>
      </dsp:nvSpPr>
      <dsp:spPr>
        <a:xfrm>
          <a:off x="269045" y="202137"/>
          <a:ext cx="489652" cy="4891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88CCFE-C67C-4C45-9303-CA5F7FB5836A}">
      <dsp:nvSpPr>
        <dsp:cNvPr id="0" name=""/>
        <dsp:cNvSpPr/>
      </dsp:nvSpPr>
      <dsp:spPr>
        <a:xfrm>
          <a:off x="1027743" y="2020"/>
          <a:ext cx="3892867" cy="94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12" tIns="100012" rIns="100012" bIns="100012" numCol="1" spcCol="1270" anchor="ctr" anchorCtr="0">
          <a:noAutofit/>
        </a:bodyPr>
        <a:lstStyle/>
        <a:p>
          <a:pPr marL="0" lvl="0" indent="0" algn="l" defTabSz="622300">
            <a:lnSpc>
              <a:spcPct val="90000"/>
            </a:lnSpc>
            <a:spcBef>
              <a:spcPct val="0"/>
            </a:spcBef>
            <a:spcAft>
              <a:spcPct val="35000"/>
            </a:spcAft>
            <a:buNone/>
          </a:pPr>
          <a:r>
            <a:rPr lang="en-US" sz="1400" kern="1200"/>
            <a:t>Val av leverantör görs genom utvärdering av två kriterier som har betydelse för hur väl uppdraget kan utföras. Kriterierna är:</a:t>
          </a:r>
        </a:p>
      </dsp:txBody>
      <dsp:txXfrm>
        <a:off x="1027743" y="2020"/>
        <a:ext cx="3892867" cy="944995"/>
      </dsp:txXfrm>
    </dsp:sp>
    <dsp:sp modelId="{4FC3A4EA-6470-4144-88F8-E19377961107}">
      <dsp:nvSpPr>
        <dsp:cNvPr id="0" name=""/>
        <dsp:cNvSpPr/>
      </dsp:nvSpPr>
      <dsp:spPr>
        <a:xfrm>
          <a:off x="4920611" y="2020"/>
          <a:ext cx="3699076" cy="88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129" tIns="94129" rIns="94129" bIns="94129" numCol="1" spcCol="1270" anchor="ctr" anchorCtr="0">
          <a:noAutofit/>
        </a:bodyPr>
        <a:lstStyle/>
        <a:p>
          <a:pPr marL="0" lvl="0" indent="0" algn="l" defTabSz="488950">
            <a:lnSpc>
              <a:spcPct val="90000"/>
            </a:lnSpc>
            <a:spcBef>
              <a:spcPct val="0"/>
            </a:spcBef>
            <a:spcAft>
              <a:spcPct val="35000"/>
            </a:spcAft>
            <a:buNone/>
          </a:pPr>
          <a:r>
            <a:rPr lang="en-US" sz="1100" kern="1200"/>
            <a:t>Antal timmar/pass - hur stor del av uppdraget täcker konsulten/konsulterna?</a:t>
          </a:r>
        </a:p>
        <a:p>
          <a:pPr marL="0" lvl="0" indent="0" algn="l" defTabSz="488950">
            <a:lnSpc>
              <a:spcPct val="90000"/>
            </a:lnSpc>
            <a:spcBef>
              <a:spcPct val="0"/>
            </a:spcBef>
            <a:spcAft>
              <a:spcPct val="35000"/>
            </a:spcAft>
            <a:buNone/>
          </a:pPr>
          <a:r>
            <a:rPr lang="en-US" sz="1100" kern="1200"/>
            <a:t>Kontinuitet – hur stor erfarenhet av avdelningen/enheten har konsulten/konsulterna?</a:t>
          </a:r>
        </a:p>
      </dsp:txBody>
      <dsp:txXfrm>
        <a:off x="4920611" y="2020"/>
        <a:ext cx="3699076" cy="889407"/>
      </dsp:txXfrm>
    </dsp:sp>
    <dsp:sp modelId="{9A7EDE62-20BA-48A9-B06A-7B119A0B8BD1}">
      <dsp:nvSpPr>
        <dsp:cNvPr id="0" name=""/>
        <dsp:cNvSpPr/>
      </dsp:nvSpPr>
      <dsp:spPr>
        <a:xfrm>
          <a:off x="0" y="1183265"/>
          <a:ext cx="8650817" cy="88940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2048F8-C16B-4C3B-8804-CAA5E6A87C6B}">
      <dsp:nvSpPr>
        <dsp:cNvPr id="0" name=""/>
        <dsp:cNvSpPr/>
      </dsp:nvSpPr>
      <dsp:spPr>
        <a:xfrm>
          <a:off x="269045" y="1383381"/>
          <a:ext cx="489652" cy="4891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4E91FE-0471-4D76-84DB-DD034A3DABB6}">
      <dsp:nvSpPr>
        <dsp:cNvPr id="0" name=""/>
        <dsp:cNvSpPr/>
      </dsp:nvSpPr>
      <dsp:spPr>
        <a:xfrm>
          <a:off x="1027743" y="1183265"/>
          <a:ext cx="7591943" cy="94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12" tIns="100012" rIns="100012" bIns="100012" numCol="1" spcCol="1270" anchor="ctr" anchorCtr="0">
          <a:noAutofit/>
        </a:bodyPr>
        <a:lstStyle/>
        <a:p>
          <a:pPr marL="0" lvl="0" indent="0" algn="l" defTabSz="622300">
            <a:lnSpc>
              <a:spcPct val="90000"/>
            </a:lnSpc>
            <a:spcBef>
              <a:spcPct val="0"/>
            </a:spcBef>
            <a:spcAft>
              <a:spcPct val="35000"/>
            </a:spcAft>
            <a:buNone/>
          </a:pPr>
          <a:r>
            <a:rPr lang="en-US" sz="1400" kern="1200"/>
            <a:t>Vikta dessa kriterier, utifrån behovet på din enhet/avdelning. Varje kriterium ska viktas till 0-100 procent. Kriteriernas viktning ska summera till 100 procent.</a:t>
          </a:r>
        </a:p>
      </dsp:txBody>
      <dsp:txXfrm>
        <a:off x="1027743" y="1183265"/>
        <a:ext cx="7591943" cy="944995"/>
      </dsp:txXfrm>
    </dsp:sp>
    <dsp:sp modelId="{1F0B170F-8758-4206-898B-C4FFC59C833B}">
      <dsp:nvSpPr>
        <dsp:cNvPr id="0" name=""/>
        <dsp:cNvSpPr/>
      </dsp:nvSpPr>
      <dsp:spPr>
        <a:xfrm>
          <a:off x="0" y="2364509"/>
          <a:ext cx="8650817" cy="88940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4D820D-1A40-45D8-A058-F260C679D9B4}">
      <dsp:nvSpPr>
        <dsp:cNvPr id="0" name=""/>
        <dsp:cNvSpPr/>
      </dsp:nvSpPr>
      <dsp:spPr>
        <a:xfrm>
          <a:off x="269045" y="2564626"/>
          <a:ext cx="489652" cy="4891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524424-1911-4180-B6EF-F3F9970BFE3B}">
      <dsp:nvSpPr>
        <dsp:cNvPr id="0" name=""/>
        <dsp:cNvSpPr/>
      </dsp:nvSpPr>
      <dsp:spPr>
        <a:xfrm>
          <a:off x="1027743" y="2364509"/>
          <a:ext cx="7591943" cy="94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12" tIns="100012" rIns="100012" bIns="100012" numCol="1" spcCol="1270" anchor="ctr" anchorCtr="0">
          <a:noAutofit/>
        </a:bodyPr>
        <a:lstStyle/>
        <a:p>
          <a:pPr marL="0" lvl="0" indent="0" algn="l" defTabSz="622300">
            <a:lnSpc>
              <a:spcPct val="90000"/>
            </a:lnSpc>
            <a:spcBef>
              <a:spcPct val="0"/>
            </a:spcBef>
            <a:spcAft>
              <a:spcPct val="35000"/>
            </a:spcAft>
            <a:buNone/>
          </a:pPr>
          <a:r>
            <a:rPr lang="en-US" sz="1400" kern="1200"/>
            <a:t>I utvärderingen poängsätts leverantörerna med 1-5 poäng utifrån hur väl respektive kriterium uppfylls.</a:t>
          </a:r>
        </a:p>
      </dsp:txBody>
      <dsp:txXfrm>
        <a:off x="1027743" y="2364509"/>
        <a:ext cx="7591943" cy="9449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B1F6C-A806-460D-BAAD-26B3DBB75CB8}">
      <dsp:nvSpPr>
        <dsp:cNvPr id="0" name=""/>
        <dsp:cNvSpPr/>
      </dsp:nvSpPr>
      <dsp:spPr>
        <a:xfrm>
          <a:off x="0" y="79669"/>
          <a:ext cx="8650817" cy="5958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Leverantören kontaktar verksamheten för att undersöka behov eller erbjuda konsult</a:t>
          </a:r>
        </a:p>
      </dsp:txBody>
      <dsp:txXfrm>
        <a:off x="29088" y="108757"/>
        <a:ext cx="8592641" cy="537701"/>
      </dsp:txXfrm>
    </dsp:sp>
    <dsp:sp modelId="{8981DA0D-2DF2-4D1F-980C-DF191ACB28CA}">
      <dsp:nvSpPr>
        <dsp:cNvPr id="0" name=""/>
        <dsp:cNvSpPr/>
      </dsp:nvSpPr>
      <dsp:spPr>
        <a:xfrm>
          <a:off x="0" y="718746"/>
          <a:ext cx="8650817" cy="5958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Leverantören använder sig av aktiv rekrytering av regionens medarbetare på arbetsplatsen</a:t>
          </a:r>
        </a:p>
      </dsp:txBody>
      <dsp:txXfrm>
        <a:off x="29088" y="747834"/>
        <a:ext cx="8592641" cy="537701"/>
      </dsp:txXfrm>
    </dsp:sp>
    <dsp:sp modelId="{3A699D38-E03B-4741-8BC3-D4F788D19758}">
      <dsp:nvSpPr>
        <dsp:cNvPr id="0" name=""/>
        <dsp:cNvSpPr/>
      </dsp:nvSpPr>
      <dsp:spPr>
        <a:xfrm>
          <a:off x="0" y="1357824"/>
          <a:ext cx="8650817" cy="5958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Leverantören använder regionens namn i externa marknadsföringssammanhang för nyrekryterings- eller nykundsanskaffning utan regionens medgivande</a:t>
          </a:r>
        </a:p>
      </dsp:txBody>
      <dsp:txXfrm>
        <a:off x="29088" y="1386912"/>
        <a:ext cx="8592641" cy="537701"/>
      </dsp:txXfrm>
    </dsp:sp>
    <dsp:sp modelId="{B7BE1B96-0046-461F-B3E5-3CF99785A96A}">
      <dsp:nvSpPr>
        <dsp:cNvPr id="0" name=""/>
        <dsp:cNvSpPr/>
      </dsp:nvSpPr>
      <dsp:spPr>
        <a:xfrm>
          <a:off x="0" y="1996901"/>
          <a:ext cx="8650817" cy="5958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Dokumentera det inträffade samt datum och tid</a:t>
          </a:r>
        </a:p>
      </dsp:txBody>
      <dsp:txXfrm>
        <a:off x="29088" y="2025989"/>
        <a:ext cx="8592641" cy="537701"/>
      </dsp:txXfrm>
    </dsp:sp>
    <dsp:sp modelId="{B659EB8F-2DA7-4290-97F1-126E6DA5D16D}">
      <dsp:nvSpPr>
        <dsp:cNvPr id="0" name=""/>
        <dsp:cNvSpPr/>
      </dsp:nvSpPr>
      <dsp:spPr>
        <a:xfrm>
          <a:off x="0" y="2635979"/>
          <a:ext cx="8650817" cy="5958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Om avvikelserna inträffar mer än tre gånger i en region utgår vite om 10 000 SEK</a:t>
          </a:r>
        </a:p>
      </dsp:txBody>
      <dsp:txXfrm>
        <a:off x="29088" y="2665067"/>
        <a:ext cx="8592641" cy="5377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9E7D0-AA10-4073-B2F7-048161763611}">
      <dsp:nvSpPr>
        <dsp:cNvPr id="0" name=""/>
        <dsp:cNvSpPr/>
      </dsp:nvSpPr>
      <dsp:spPr>
        <a:xfrm>
          <a:off x="0" y="62042"/>
          <a:ext cx="8650817"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sv-SE" sz="1900" kern="1200" dirty="0"/>
            <a:t>Avbokning av konsult görs utan kostnad senast sju kalenderdagar innan uppdragsstart</a:t>
          </a:r>
        </a:p>
      </dsp:txBody>
      <dsp:txXfrm>
        <a:off x="36896" y="98938"/>
        <a:ext cx="8577025" cy="682028"/>
      </dsp:txXfrm>
    </dsp:sp>
    <dsp:sp modelId="{7C643B94-2913-4C0D-B82E-F633EABEAD7F}">
      <dsp:nvSpPr>
        <dsp:cNvPr id="0" name=""/>
        <dsp:cNvSpPr/>
      </dsp:nvSpPr>
      <dsp:spPr>
        <a:xfrm>
          <a:off x="0" y="872583"/>
          <a:ext cx="8650817"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sv-SE" sz="1900" kern="1200" dirty="0"/>
            <a:t>Uppsägningstid under pågående uppdrag är sju kalenderdagar</a:t>
          </a:r>
        </a:p>
      </dsp:txBody>
      <dsp:txXfrm>
        <a:off x="36896" y="909479"/>
        <a:ext cx="8577025" cy="682028"/>
      </dsp:txXfrm>
    </dsp:sp>
    <dsp:sp modelId="{C346E1B3-8EEB-47C7-8828-75FDAC38A081}">
      <dsp:nvSpPr>
        <dsp:cNvPr id="0" name=""/>
        <dsp:cNvSpPr/>
      </dsp:nvSpPr>
      <dsp:spPr>
        <a:xfrm>
          <a:off x="0" y="1683123"/>
          <a:ext cx="8650817"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sv-SE" sz="1900" kern="1200" dirty="0"/>
            <a:t>Beställaren har rätt att återta avrop utan kostnad fram till dess att tilldelning skett</a:t>
          </a:r>
        </a:p>
      </dsp:txBody>
      <dsp:txXfrm>
        <a:off x="36896" y="1720019"/>
        <a:ext cx="8577025" cy="682028"/>
      </dsp:txXfrm>
    </dsp:sp>
    <dsp:sp modelId="{8B57FE85-8607-4297-B115-FBA08371FC31}">
      <dsp:nvSpPr>
        <dsp:cNvPr id="0" name=""/>
        <dsp:cNvSpPr/>
      </dsp:nvSpPr>
      <dsp:spPr>
        <a:xfrm>
          <a:off x="0" y="2493663"/>
          <a:ext cx="8650817"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sv-SE" sz="1900" kern="1200" dirty="0"/>
            <a:t>Endast behörig beställare har rätt att genomföra avbokning</a:t>
          </a:r>
        </a:p>
      </dsp:txBody>
      <dsp:txXfrm>
        <a:off x="36896" y="2530559"/>
        <a:ext cx="8577025" cy="6820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A9C0E35-84B6-7F5A-0DF4-954D903BFE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59C67742-94E7-A406-2FD2-37F9B6E3C9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195CB1-8D9E-4D39-BD5A-3714F899CBAC}" type="datetimeFigureOut">
              <a:rPr lang="sv-SE" smtClean="0"/>
              <a:t>2023-12-12</a:t>
            </a:fld>
            <a:endParaRPr lang="sv-SE"/>
          </a:p>
        </p:txBody>
      </p:sp>
      <p:sp>
        <p:nvSpPr>
          <p:cNvPr id="4" name="Platshållare för sidfot 3">
            <a:extLst>
              <a:ext uri="{FF2B5EF4-FFF2-40B4-BE49-F238E27FC236}">
                <a16:creationId xmlns:a16="http://schemas.microsoft.com/office/drawing/2014/main" id="{BEA470E6-6438-A282-EB64-049EBCB70A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6DED696-253C-AAC0-DB7E-65090849E0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B10E5F-6630-4A69-9755-6CD736F11B39}" type="slidenum">
              <a:rPr lang="sv-SE" smtClean="0"/>
              <a:t>‹#›</a:t>
            </a:fld>
            <a:endParaRPr lang="sv-SE"/>
          </a:p>
        </p:txBody>
      </p:sp>
    </p:spTree>
    <p:extLst>
      <p:ext uri="{BB962C8B-B14F-4D97-AF65-F5344CB8AC3E}">
        <p14:creationId xmlns:p14="http://schemas.microsoft.com/office/powerpoint/2010/main" val="410590299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9FF5E-32DB-4A63-9882-8F301C111A15}" type="datetimeFigureOut">
              <a:rPr lang="sv-SE" smtClean="0"/>
              <a:t>2023-12-12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BFA82-BD73-4185-B828-63168F0B5499}" type="slidenum">
              <a:rPr lang="sv-SE" smtClean="0"/>
              <a:t>‹#›</a:t>
            </a:fld>
            <a:endParaRPr lang="sv-SE"/>
          </a:p>
        </p:txBody>
      </p:sp>
    </p:spTree>
    <p:extLst>
      <p:ext uri="{BB962C8B-B14F-4D97-AF65-F5344CB8AC3E}">
        <p14:creationId xmlns:p14="http://schemas.microsoft.com/office/powerpoint/2010/main" val="2139425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Annan rubrik som säger vad utbildningen handlar om? Avtalet om xxx</a:t>
            </a:r>
          </a:p>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1</a:t>
            </a:fld>
            <a:endParaRPr lang="sv-SE" dirty="0"/>
          </a:p>
        </p:txBody>
      </p:sp>
    </p:spTree>
    <p:extLst>
      <p:ext uri="{BB962C8B-B14F-4D97-AF65-F5344CB8AC3E}">
        <p14:creationId xmlns:p14="http://schemas.microsoft.com/office/powerpoint/2010/main" val="1090815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sv-SE" dirty="0"/>
              <a:t>Ange omdisponeringsavstånd om det överstiger standard (standard är 50 km). Vi har möjlighet att efter överenskommelse med leverantören omdisponera konsult till annat uppdrag om behov uppstår och konsultens kompetens anses tillräcklig för det nya uppdraget.</a:t>
            </a:r>
            <a:endParaRPr lang="sv-SE" dirty="0">
              <a:ea typeface="Calibri"/>
              <a:cs typeface="Calibri"/>
            </a:endParaRPr>
          </a:p>
          <a:p>
            <a:pPr marL="171450" indent="-171450">
              <a:buFont typeface="Arial"/>
              <a:buChar char="•"/>
            </a:pPr>
            <a:r>
              <a:rPr lang="sv-SE" dirty="0"/>
              <a:t>Beställaren kan i avropet ange ett maximalt antal konsulter som accepteras för uppdraget</a:t>
            </a:r>
            <a:endParaRPr lang="sv-SE" dirty="0">
              <a:ea typeface="Calibri"/>
              <a:cs typeface="Calibri"/>
            </a:endParaRPr>
          </a:p>
          <a:p>
            <a:pPr marL="171450" indent="-171450">
              <a:buFont typeface="Arial"/>
              <a:buChar char="•"/>
            </a:pPr>
            <a:r>
              <a:rPr lang="sv-SE" dirty="0">
                <a:ea typeface="Calibri"/>
                <a:cs typeface="Calibri"/>
              </a:rPr>
              <a:t>Du kan i avropet ange att konsult som är anställd eller har ägarintresse hos enhet inom ditt vårdval inte accepteras för uppdraget</a:t>
            </a:r>
          </a:p>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12</a:t>
            </a:fld>
            <a:endParaRPr lang="sv-SE"/>
          </a:p>
        </p:txBody>
      </p:sp>
    </p:spTree>
    <p:extLst>
      <p:ext uri="{BB962C8B-B14F-4D97-AF65-F5344CB8AC3E}">
        <p14:creationId xmlns:p14="http://schemas.microsoft.com/office/powerpoint/2010/main" val="897471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a typeface="Calibri"/>
                <a:cs typeface="Calibri"/>
              </a:rPr>
              <a:t>Dessa krav på legitimation och erfarenhet gäller för de kompetenser avtalet omfattar och för samtliga konsulter.</a:t>
            </a:r>
          </a:p>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13</a:t>
            </a:fld>
            <a:endParaRPr lang="sv-SE"/>
          </a:p>
        </p:txBody>
      </p:sp>
    </p:spTree>
    <p:extLst>
      <p:ext uri="{BB962C8B-B14F-4D97-AF65-F5344CB8AC3E}">
        <p14:creationId xmlns:p14="http://schemas.microsoft.com/office/powerpoint/2010/main" val="1780265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a typeface="Calibri"/>
                <a:cs typeface="Calibri"/>
              </a:rPr>
              <a:t>Dessa krav på legitimation och erfarenhet gäller för de kompetenser avtalet omfattar och för samtliga konsulter.</a:t>
            </a:r>
          </a:p>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14</a:t>
            </a:fld>
            <a:endParaRPr lang="sv-SE"/>
          </a:p>
        </p:txBody>
      </p:sp>
    </p:spTree>
    <p:extLst>
      <p:ext uri="{BB962C8B-B14F-4D97-AF65-F5344CB8AC3E}">
        <p14:creationId xmlns:p14="http://schemas.microsoft.com/office/powerpoint/2010/main" val="3809083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a typeface="Calibri"/>
                <a:cs typeface="Calibri"/>
              </a:rPr>
              <a:t>Dessa krav på legitimation och erfarenhet gäller för de kompetenser avtalet omfattar och för samtliga konsulter.</a:t>
            </a:r>
          </a:p>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15</a:t>
            </a:fld>
            <a:endParaRPr lang="sv-SE"/>
          </a:p>
        </p:txBody>
      </p:sp>
    </p:spTree>
    <p:extLst>
      <p:ext uri="{BB962C8B-B14F-4D97-AF65-F5344CB8AC3E}">
        <p14:creationId xmlns:p14="http://schemas.microsoft.com/office/powerpoint/2010/main" val="1394736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a typeface="Calibri"/>
                <a:cs typeface="Calibri"/>
              </a:rPr>
              <a:t>Dessa krav på legitimation och erfarenhet gäller för de kompetenser avtalet omfattar och för samtliga konsulter.</a:t>
            </a:r>
          </a:p>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16</a:t>
            </a:fld>
            <a:endParaRPr lang="sv-SE"/>
          </a:p>
        </p:txBody>
      </p:sp>
    </p:spTree>
    <p:extLst>
      <p:ext uri="{BB962C8B-B14F-4D97-AF65-F5344CB8AC3E}">
        <p14:creationId xmlns:p14="http://schemas.microsoft.com/office/powerpoint/2010/main" val="588365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Dessa </a:t>
            </a:r>
            <a:r>
              <a:rPr lang="en-US" dirty="0" err="1">
                <a:cs typeface="Calibri"/>
              </a:rPr>
              <a:t>krav</a:t>
            </a:r>
            <a:r>
              <a:rPr lang="en-US" dirty="0">
                <a:cs typeface="Calibri"/>
              </a:rPr>
              <a:t> </a:t>
            </a:r>
            <a:r>
              <a:rPr lang="en-US" dirty="0" err="1">
                <a:cs typeface="Calibri"/>
              </a:rPr>
              <a:t>gäller</a:t>
            </a:r>
            <a:r>
              <a:rPr lang="en-US" dirty="0">
                <a:cs typeface="Calibri"/>
              </a:rPr>
              <a:t> för </a:t>
            </a:r>
            <a:r>
              <a:rPr lang="en-US" dirty="0" err="1">
                <a:cs typeface="Calibri"/>
              </a:rPr>
              <a:t>samtliga</a:t>
            </a:r>
            <a:r>
              <a:rPr lang="en-US" dirty="0">
                <a:cs typeface="Calibri"/>
              </a:rPr>
              <a:t> </a:t>
            </a:r>
            <a:r>
              <a:rPr lang="en-US" dirty="0" err="1">
                <a:cs typeface="Calibri"/>
              </a:rPr>
              <a:t>konsulter</a:t>
            </a:r>
            <a:endParaRPr lang="en-US" dirty="0">
              <a:cs typeface="Calibri"/>
            </a:endParaRPr>
          </a:p>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17</a:t>
            </a:fld>
            <a:endParaRPr lang="sv-SE"/>
          </a:p>
        </p:txBody>
      </p:sp>
    </p:spTree>
    <p:extLst>
      <p:ext uri="{BB962C8B-B14F-4D97-AF65-F5344CB8AC3E}">
        <p14:creationId xmlns:p14="http://schemas.microsoft.com/office/powerpoint/2010/main" val="1380009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Dessa </a:t>
            </a:r>
            <a:r>
              <a:rPr lang="en-US" dirty="0" err="1">
                <a:cs typeface="Calibri"/>
              </a:rPr>
              <a:t>krav</a:t>
            </a:r>
            <a:r>
              <a:rPr lang="en-US" dirty="0">
                <a:cs typeface="Calibri"/>
              </a:rPr>
              <a:t> </a:t>
            </a:r>
            <a:r>
              <a:rPr lang="en-US" dirty="0" err="1">
                <a:cs typeface="Calibri"/>
              </a:rPr>
              <a:t>gäller</a:t>
            </a:r>
            <a:r>
              <a:rPr lang="en-US" dirty="0">
                <a:cs typeface="Calibri"/>
              </a:rPr>
              <a:t> för </a:t>
            </a:r>
            <a:r>
              <a:rPr lang="en-US" dirty="0" err="1">
                <a:cs typeface="Calibri"/>
              </a:rPr>
              <a:t>samtliga</a:t>
            </a:r>
            <a:r>
              <a:rPr lang="en-US" dirty="0">
                <a:cs typeface="Calibri"/>
              </a:rPr>
              <a:t> </a:t>
            </a:r>
            <a:r>
              <a:rPr lang="en-US" dirty="0" err="1">
                <a:cs typeface="Calibri"/>
              </a:rPr>
              <a:t>konsulter</a:t>
            </a:r>
            <a:endParaRPr lang="en-US" dirty="0">
              <a:cs typeface="Calibri"/>
            </a:endParaRPr>
          </a:p>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18</a:t>
            </a:fld>
            <a:endParaRPr lang="sv-SE"/>
          </a:p>
        </p:txBody>
      </p:sp>
    </p:spTree>
    <p:extLst>
      <p:ext uri="{BB962C8B-B14F-4D97-AF65-F5344CB8AC3E}">
        <p14:creationId xmlns:p14="http://schemas.microsoft.com/office/powerpoint/2010/main" val="1047713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Dessa </a:t>
            </a:r>
            <a:r>
              <a:rPr lang="en-US" dirty="0" err="1">
                <a:cs typeface="Calibri"/>
              </a:rPr>
              <a:t>krav</a:t>
            </a:r>
            <a:r>
              <a:rPr lang="en-US" dirty="0">
                <a:cs typeface="Calibri"/>
              </a:rPr>
              <a:t> </a:t>
            </a:r>
            <a:r>
              <a:rPr lang="en-US" dirty="0" err="1">
                <a:cs typeface="Calibri"/>
              </a:rPr>
              <a:t>gäller</a:t>
            </a:r>
            <a:r>
              <a:rPr lang="en-US" dirty="0">
                <a:cs typeface="Calibri"/>
              </a:rPr>
              <a:t> för </a:t>
            </a:r>
            <a:r>
              <a:rPr lang="en-US" dirty="0" err="1">
                <a:cs typeface="Calibri"/>
              </a:rPr>
              <a:t>samtliga</a:t>
            </a:r>
            <a:r>
              <a:rPr lang="en-US" dirty="0">
                <a:cs typeface="Calibri"/>
              </a:rPr>
              <a:t> </a:t>
            </a:r>
            <a:r>
              <a:rPr lang="en-US" dirty="0" err="1">
                <a:cs typeface="Calibri"/>
              </a:rPr>
              <a:t>konsulter</a:t>
            </a:r>
            <a:endParaRPr lang="en-US" dirty="0">
              <a:cs typeface="Calibri"/>
            </a:endParaRPr>
          </a:p>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19</a:t>
            </a:fld>
            <a:endParaRPr lang="sv-SE"/>
          </a:p>
        </p:txBody>
      </p:sp>
    </p:spTree>
    <p:extLst>
      <p:ext uri="{BB962C8B-B14F-4D97-AF65-F5344CB8AC3E}">
        <p14:creationId xmlns:p14="http://schemas.microsoft.com/office/powerpoint/2010/main" val="2805372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Dessa </a:t>
            </a:r>
            <a:r>
              <a:rPr lang="en-US" dirty="0" err="1">
                <a:cs typeface="Calibri"/>
              </a:rPr>
              <a:t>krav</a:t>
            </a:r>
            <a:r>
              <a:rPr lang="en-US" dirty="0">
                <a:cs typeface="Calibri"/>
              </a:rPr>
              <a:t> </a:t>
            </a:r>
            <a:r>
              <a:rPr lang="en-US" dirty="0" err="1">
                <a:cs typeface="Calibri"/>
              </a:rPr>
              <a:t>gäller</a:t>
            </a:r>
            <a:r>
              <a:rPr lang="en-US" dirty="0">
                <a:cs typeface="Calibri"/>
              </a:rPr>
              <a:t> för </a:t>
            </a:r>
            <a:r>
              <a:rPr lang="en-US" dirty="0" err="1">
                <a:cs typeface="Calibri"/>
              </a:rPr>
              <a:t>samtliga</a:t>
            </a:r>
            <a:r>
              <a:rPr lang="en-US" dirty="0">
                <a:cs typeface="Calibri"/>
              </a:rPr>
              <a:t> </a:t>
            </a:r>
            <a:r>
              <a:rPr lang="en-US" dirty="0" err="1">
                <a:cs typeface="Calibri"/>
              </a:rPr>
              <a:t>konsulter</a:t>
            </a:r>
            <a:endParaRPr lang="en-US" dirty="0">
              <a:cs typeface="Calibri"/>
            </a:endParaRPr>
          </a:p>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20</a:t>
            </a:fld>
            <a:endParaRPr lang="sv-SE"/>
          </a:p>
        </p:txBody>
      </p:sp>
    </p:spTree>
    <p:extLst>
      <p:ext uri="{BB962C8B-B14F-4D97-AF65-F5344CB8AC3E}">
        <p14:creationId xmlns:p14="http://schemas.microsoft.com/office/powerpoint/2010/main" val="3408514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Dessa </a:t>
            </a:r>
            <a:r>
              <a:rPr lang="en-US" dirty="0" err="1">
                <a:cs typeface="Calibri"/>
              </a:rPr>
              <a:t>krav</a:t>
            </a:r>
            <a:r>
              <a:rPr lang="en-US" dirty="0">
                <a:cs typeface="Calibri"/>
              </a:rPr>
              <a:t> </a:t>
            </a:r>
            <a:r>
              <a:rPr lang="en-US" dirty="0" err="1">
                <a:cs typeface="Calibri"/>
              </a:rPr>
              <a:t>gäller</a:t>
            </a:r>
            <a:r>
              <a:rPr lang="en-US" dirty="0">
                <a:cs typeface="Calibri"/>
              </a:rPr>
              <a:t> för </a:t>
            </a:r>
            <a:r>
              <a:rPr lang="en-US" dirty="0" err="1">
                <a:cs typeface="Calibri"/>
              </a:rPr>
              <a:t>samtliga</a:t>
            </a:r>
            <a:r>
              <a:rPr lang="en-US" dirty="0">
                <a:cs typeface="Calibri"/>
              </a:rPr>
              <a:t> </a:t>
            </a:r>
            <a:r>
              <a:rPr lang="en-US" dirty="0" err="1">
                <a:cs typeface="Calibri"/>
              </a:rPr>
              <a:t>konsulter</a:t>
            </a:r>
            <a:endParaRPr lang="en-US" dirty="0">
              <a:cs typeface="Calibri"/>
            </a:endParaRPr>
          </a:p>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21</a:t>
            </a:fld>
            <a:endParaRPr lang="sv-SE"/>
          </a:p>
        </p:txBody>
      </p:sp>
    </p:spTree>
    <p:extLst>
      <p:ext uri="{BB962C8B-B14F-4D97-AF65-F5344CB8AC3E}">
        <p14:creationId xmlns:p14="http://schemas.microsoft.com/office/powerpoint/2010/main" val="2141380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2</a:t>
            </a:fld>
            <a:endParaRPr lang="sv-SE" dirty="0"/>
          </a:p>
        </p:txBody>
      </p:sp>
    </p:spTree>
    <p:extLst>
      <p:ext uri="{BB962C8B-B14F-4D97-AF65-F5344CB8AC3E}">
        <p14:creationId xmlns:p14="http://schemas.microsoft.com/office/powerpoint/2010/main" val="2973966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Dessa </a:t>
            </a:r>
            <a:r>
              <a:rPr lang="en-US" dirty="0" err="1">
                <a:cs typeface="Calibri"/>
              </a:rPr>
              <a:t>krav</a:t>
            </a:r>
            <a:r>
              <a:rPr lang="en-US" dirty="0">
                <a:cs typeface="Calibri"/>
              </a:rPr>
              <a:t> </a:t>
            </a:r>
            <a:r>
              <a:rPr lang="en-US" dirty="0" err="1">
                <a:cs typeface="Calibri"/>
              </a:rPr>
              <a:t>gäller</a:t>
            </a:r>
            <a:r>
              <a:rPr lang="en-US" dirty="0">
                <a:cs typeface="Calibri"/>
              </a:rPr>
              <a:t> för </a:t>
            </a:r>
            <a:r>
              <a:rPr lang="en-US" dirty="0" err="1">
                <a:cs typeface="Calibri"/>
              </a:rPr>
              <a:t>samtliga</a:t>
            </a:r>
            <a:r>
              <a:rPr lang="en-US" dirty="0">
                <a:cs typeface="Calibri"/>
              </a:rPr>
              <a:t> </a:t>
            </a:r>
            <a:r>
              <a:rPr lang="en-US" dirty="0" err="1">
                <a:cs typeface="Calibri"/>
              </a:rPr>
              <a:t>konsulter</a:t>
            </a:r>
            <a:endParaRPr lang="en-US" dirty="0">
              <a:cs typeface="Calibri"/>
            </a:endParaRPr>
          </a:p>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22</a:t>
            </a:fld>
            <a:endParaRPr lang="sv-SE"/>
          </a:p>
        </p:txBody>
      </p:sp>
    </p:spTree>
    <p:extLst>
      <p:ext uri="{BB962C8B-B14F-4D97-AF65-F5344CB8AC3E}">
        <p14:creationId xmlns:p14="http://schemas.microsoft.com/office/powerpoint/2010/main" val="1087115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en-US" dirty="0" err="1">
                <a:cs typeface="Calibri"/>
              </a:rPr>
              <a:t>Beställning</a:t>
            </a:r>
            <a:r>
              <a:rPr lang="en-US" dirty="0">
                <a:cs typeface="Calibri"/>
              </a:rPr>
              <a:t> av </a:t>
            </a:r>
            <a:r>
              <a:rPr lang="en-US" dirty="0" err="1">
                <a:cs typeface="Calibri"/>
              </a:rPr>
              <a:t>hyrbemnning</a:t>
            </a:r>
            <a:r>
              <a:rPr lang="en-US" dirty="0">
                <a:cs typeface="Calibri"/>
              </a:rPr>
              <a:t> </a:t>
            </a:r>
            <a:r>
              <a:rPr lang="en-US" dirty="0" err="1">
                <a:cs typeface="Calibri"/>
              </a:rPr>
              <a:t>görs</a:t>
            </a:r>
            <a:r>
              <a:rPr lang="en-US" dirty="0">
                <a:cs typeface="Calibri"/>
              </a:rPr>
              <a:t> </a:t>
            </a:r>
            <a:r>
              <a:rPr lang="en-US" dirty="0" err="1">
                <a:cs typeface="Calibri"/>
              </a:rPr>
              <a:t>genom</a:t>
            </a:r>
            <a:r>
              <a:rPr lang="en-US" dirty="0">
                <a:cs typeface="Calibri"/>
              </a:rPr>
              <a:t> </a:t>
            </a:r>
            <a:r>
              <a:rPr lang="en-US" dirty="0" err="1">
                <a:cs typeface="Calibri"/>
              </a:rPr>
              <a:t>ett</a:t>
            </a:r>
            <a:r>
              <a:rPr lang="en-US" dirty="0">
                <a:cs typeface="Calibri"/>
              </a:rPr>
              <a:t> </a:t>
            </a:r>
            <a:r>
              <a:rPr lang="en-US" dirty="0" err="1">
                <a:cs typeface="Calibri"/>
              </a:rPr>
              <a:t>så</a:t>
            </a:r>
            <a:r>
              <a:rPr lang="en-US" dirty="0">
                <a:cs typeface="Calibri"/>
              </a:rPr>
              <a:t> </a:t>
            </a:r>
            <a:r>
              <a:rPr lang="en-US" dirty="0" err="1">
                <a:cs typeface="Calibri"/>
              </a:rPr>
              <a:t>kallat</a:t>
            </a:r>
            <a:r>
              <a:rPr lang="en-US" dirty="0">
                <a:cs typeface="Calibri"/>
              </a:rPr>
              <a:t> </a:t>
            </a:r>
            <a:r>
              <a:rPr lang="en-US" dirty="0" err="1">
                <a:cs typeface="Calibri"/>
              </a:rPr>
              <a:t>avrop</a:t>
            </a:r>
            <a:r>
              <a:rPr lang="en-US" dirty="0">
                <a:cs typeface="Calibri"/>
              </a:rPr>
              <a:t> </a:t>
            </a:r>
            <a:r>
              <a:rPr lang="en-US" dirty="0" err="1">
                <a:cs typeface="Calibri"/>
              </a:rPr>
              <a:t>på</a:t>
            </a:r>
            <a:r>
              <a:rPr lang="en-US" dirty="0">
                <a:cs typeface="Calibri"/>
              </a:rPr>
              <a:t> </a:t>
            </a:r>
            <a:r>
              <a:rPr lang="en-US" dirty="0" err="1">
                <a:cs typeface="Calibri"/>
              </a:rPr>
              <a:t>upphandlat</a:t>
            </a:r>
            <a:r>
              <a:rPr lang="en-US" dirty="0">
                <a:cs typeface="Calibri"/>
              </a:rPr>
              <a:t> </a:t>
            </a:r>
            <a:r>
              <a:rPr lang="en-US" dirty="0" err="1">
                <a:cs typeface="Calibri"/>
              </a:rPr>
              <a:t>avtal</a:t>
            </a:r>
            <a:r>
              <a:rPr lang="en-US" dirty="0">
                <a:cs typeface="Calibri"/>
              </a:rPr>
              <a:t>.</a:t>
            </a:r>
          </a:p>
          <a:p>
            <a:pPr marL="171450" indent="-171450">
              <a:buFont typeface="Arial"/>
              <a:buChar char="•"/>
            </a:pPr>
            <a:r>
              <a:rPr lang="en-US" dirty="0">
                <a:cs typeface="Calibri"/>
              </a:rPr>
              <a:t>I </a:t>
            </a:r>
            <a:r>
              <a:rPr lang="en-US" dirty="0" err="1">
                <a:cs typeface="Calibri"/>
              </a:rPr>
              <a:t>avropet</a:t>
            </a:r>
            <a:r>
              <a:rPr lang="en-US" dirty="0">
                <a:cs typeface="Calibri"/>
              </a:rPr>
              <a:t> </a:t>
            </a:r>
            <a:r>
              <a:rPr lang="en-US" dirty="0" err="1">
                <a:cs typeface="Calibri"/>
              </a:rPr>
              <a:t>väljs</a:t>
            </a:r>
            <a:r>
              <a:rPr lang="en-US" dirty="0">
                <a:cs typeface="Calibri"/>
              </a:rPr>
              <a:t> den </a:t>
            </a:r>
            <a:r>
              <a:rPr lang="en-US" dirty="0" err="1">
                <a:cs typeface="Calibri"/>
              </a:rPr>
              <a:t>leverantör</a:t>
            </a:r>
            <a:r>
              <a:rPr lang="en-US" dirty="0">
                <a:cs typeface="Calibri"/>
              </a:rPr>
              <a:t> </a:t>
            </a:r>
            <a:r>
              <a:rPr lang="en-US" dirty="0" err="1">
                <a:cs typeface="Calibri"/>
              </a:rPr>
              <a:t>som</a:t>
            </a:r>
            <a:r>
              <a:rPr lang="en-US" dirty="0">
                <a:cs typeface="Calibri"/>
              </a:rPr>
              <a:t> </a:t>
            </a:r>
            <a:r>
              <a:rPr lang="en-US" dirty="0" err="1">
                <a:cs typeface="Calibri"/>
              </a:rPr>
              <a:t>är</a:t>
            </a:r>
            <a:r>
              <a:rPr lang="en-US" dirty="0">
                <a:cs typeface="Calibri"/>
              </a:rPr>
              <a:t> </a:t>
            </a:r>
            <a:r>
              <a:rPr lang="en-US" dirty="0" err="1">
                <a:cs typeface="Calibri"/>
              </a:rPr>
              <a:t>bäst</a:t>
            </a:r>
            <a:r>
              <a:rPr lang="en-US" dirty="0">
                <a:cs typeface="Calibri"/>
              </a:rPr>
              <a:t> </a:t>
            </a:r>
            <a:r>
              <a:rPr lang="en-US" dirty="0" err="1">
                <a:cs typeface="Calibri"/>
              </a:rPr>
              <a:t>lämpad</a:t>
            </a:r>
            <a:r>
              <a:rPr lang="en-US" dirty="0">
                <a:cs typeface="Calibri"/>
              </a:rPr>
              <a:t> </a:t>
            </a:r>
            <a:r>
              <a:rPr lang="en-US" dirty="0" err="1">
                <a:cs typeface="Calibri"/>
              </a:rPr>
              <a:t>att</a:t>
            </a:r>
            <a:r>
              <a:rPr lang="en-US" dirty="0">
                <a:cs typeface="Calibri"/>
              </a:rPr>
              <a:t> </a:t>
            </a:r>
            <a:r>
              <a:rPr lang="en-US" dirty="0" err="1">
                <a:cs typeface="Calibri"/>
              </a:rPr>
              <a:t>utföra</a:t>
            </a:r>
            <a:r>
              <a:rPr lang="en-US" dirty="0">
                <a:cs typeface="Calibri"/>
              </a:rPr>
              <a:t> </a:t>
            </a:r>
            <a:r>
              <a:rPr lang="en-US" dirty="0" err="1">
                <a:cs typeface="Calibri"/>
              </a:rPr>
              <a:t>uppdraget</a:t>
            </a:r>
            <a:endParaRPr lang="en-US" dirty="0">
              <a:cs typeface="Calibri"/>
            </a:endParaRPr>
          </a:p>
          <a:p>
            <a:pPr marL="171450" indent="-171450">
              <a:buFont typeface="Arial"/>
              <a:buChar char="•"/>
            </a:pPr>
            <a:r>
              <a:rPr lang="en-US" dirty="0">
                <a:cs typeface="Calibri"/>
              </a:rPr>
              <a:t>Hur </a:t>
            </a:r>
            <a:r>
              <a:rPr lang="en-US" dirty="0" err="1">
                <a:cs typeface="Calibri"/>
              </a:rPr>
              <a:t>väl</a:t>
            </a:r>
            <a:r>
              <a:rPr lang="en-US" dirty="0">
                <a:cs typeface="Calibri"/>
              </a:rPr>
              <a:t> </a:t>
            </a:r>
            <a:r>
              <a:rPr lang="en-US" dirty="0" err="1">
                <a:cs typeface="Calibri"/>
              </a:rPr>
              <a:t>leverantören</a:t>
            </a:r>
            <a:r>
              <a:rPr lang="en-US" dirty="0">
                <a:cs typeface="Calibri"/>
              </a:rPr>
              <a:t> </a:t>
            </a:r>
            <a:r>
              <a:rPr lang="en-US" dirty="0" err="1">
                <a:cs typeface="Calibri"/>
              </a:rPr>
              <a:t>uppfyller</a:t>
            </a:r>
            <a:r>
              <a:rPr lang="en-US" dirty="0">
                <a:cs typeface="Calibri"/>
              </a:rPr>
              <a:t> </a:t>
            </a:r>
            <a:r>
              <a:rPr lang="en-US" dirty="0" err="1">
                <a:cs typeface="Calibri"/>
              </a:rPr>
              <a:t>kriterierna</a:t>
            </a:r>
            <a:r>
              <a:rPr lang="en-US" dirty="0">
                <a:cs typeface="Calibri"/>
              </a:rPr>
              <a:t> </a:t>
            </a:r>
            <a:r>
              <a:rPr lang="en-US" dirty="0" err="1">
                <a:cs typeface="Calibri"/>
              </a:rPr>
              <a:t>antal</a:t>
            </a:r>
            <a:r>
              <a:rPr lang="en-US" dirty="0">
                <a:cs typeface="Calibri"/>
              </a:rPr>
              <a:t> </a:t>
            </a:r>
            <a:r>
              <a:rPr lang="en-US" dirty="0" err="1">
                <a:cs typeface="Calibri"/>
              </a:rPr>
              <a:t>timmar</a:t>
            </a:r>
            <a:r>
              <a:rPr lang="en-US" dirty="0">
                <a:cs typeface="Calibri"/>
              </a:rPr>
              <a:t>/pass och </a:t>
            </a:r>
            <a:r>
              <a:rPr lang="en-US" dirty="0" err="1">
                <a:cs typeface="Calibri"/>
              </a:rPr>
              <a:t>kontinuitet</a:t>
            </a:r>
            <a:r>
              <a:rPr lang="en-US" dirty="0">
                <a:cs typeface="Calibri"/>
              </a:rPr>
              <a:t> </a:t>
            </a:r>
            <a:r>
              <a:rPr lang="en-US" dirty="0" err="1">
                <a:cs typeface="Calibri"/>
              </a:rPr>
              <a:t>är</a:t>
            </a:r>
            <a:r>
              <a:rPr lang="en-US" dirty="0">
                <a:cs typeface="Calibri"/>
              </a:rPr>
              <a:t> </a:t>
            </a:r>
            <a:r>
              <a:rPr lang="en-US" dirty="0" err="1">
                <a:cs typeface="Calibri"/>
              </a:rPr>
              <a:t>avgörande</a:t>
            </a:r>
            <a:endParaRPr lang="en-US" dirty="0">
              <a:cs typeface="Calibri"/>
            </a:endParaRPr>
          </a:p>
          <a:p>
            <a:pPr marL="171450" indent="-171450">
              <a:buFont typeface="Arial"/>
              <a:buChar char="•"/>
            </a:pPr>
            <a:r>
              <a:rPr lang="en-US" dirty="0"/>
              <a:t>Med </a:t>
            </a:r>
            <a:r>
              <a:rPr lang="en-US" dirty="0" err="1"/>
              <a:t>kontinuitet</a:t>
            </a:r>
            <a:r>
              <a:rPr lang="en-US" dirty="0"/>
              <a:t> </a:t>
            </a:r>
            <a:r>
              <a:rPr lang="en-US" dirty="0" err="1"/>
              <a:t>på</a:t>
            </a:r>
            <a:r>
              <a:rPr lang="en-US" dirty="0"/>
              <a:t> </a:t>
            </a:r>
            <a:r>
              <a:rPr lang="en-US" dirty="0" err="1"/>
              <a:t>avropande</a:t>
            </a:r>
            <a:r>
              <a:rPr lang="en-US" dirty="0"/>
              <a:t> </a:t>
            </a:r>
            <a:r>
              <a:rPr lang="en-US" dirty="0" err="1"/>
              <a:t>enhet</a:t>
            </a:r>
            <a:r>
              <a:rPr lang="en-US" dirty="0"/>
              <a:t>/</a:t>
            </a:r>
            <a:r>
              <a:rPr lang="en-US" dirty="0" err="1"/>
              <a:t>avdelning</a:t>
            </a:r>
            <a:r>
              <a:rPr lang="en-US" dirty="0"/>
              <a:t> </a:t>
            </a:r>
            <a:r>
              <a:rPr lang="en-US" dirty="0" err="1"/>
              <a:t>avses</a:t>
            </a:r>
            <a:r>
              <a:rPr lang="en-US" dirty="0"/>
              <a:t> </a:t>
            </a:r>
            <a:r>
              <a:rPr lang="en-US" dirty="0" err="1"/>
              <a:t>antal</a:t>
            </a:r>
            <a:r>
              <a:rPr lang="en-US" dirty="0"/>
              <a:t> </a:t>
            </a:r>
            <a:r>
              <a:rPr lang="en-US" dirty="0" err="1"/>
              <a:t>arbetade</a:t>
            </a:r>
            <a:r>
              <a:rPr lang="en-US" dirty="0"/>
              <a:t> </a:t>
            </a:r>
            <a:r>
              <a:rPr lang="en-US" dirty="0" err="1"/>
              <a:t>timmar</a:t>
            </a:r>
            <a:r>
              <a:rPr lang="en-US" dirty="0"/>
              <a:t> under de </a:t>
            </a:r>
            <a:r>
              <a:rPr lang="en-US" dirty="0" err="1"/>
              <a:t>senaste</a:t>
            </a:r>
            <a:r>
              <a:rPr lang="en-US" dirty="0"/>
              <a:t> </a:t>
            </a:r>
            <a:r>
              <a:rPr lang="en-US" dirty="0" err="1"/>
              <a:t>tolv</a:t>
            </a:r>
            <a:r>
              <a:rPr lang="en-US" dirty="0"/>
              <a:t> (12) </a:t>
            </a:r>
            <a:r>
              <a:rPr lang="en-US" dirty="0" err="1"/>
              <a:t>månaderna</a:t>
            </a:r>
            <a:r>
              <a:rPr lang="en-US" dirty="0"/>
              <a:t>, </a:t>
            </a:r>
            <a:r>
              <a:rPr lang="en-US" dirty="0" err="1"/>
              <a:t>räknat</a:t>
            </a:r>
            <a:r>
              <a:rPr lang="en-US" dirty="0"/>
              <a:t> från </a:t>
            </a:r>
            <a:r>
              <a:rPr lang="en-US" dirty="0" err="1"/>
              <a:t>tidpunkten</a:t>
            </a:r>
            <a:r>
              <a:rPr lang="en-US" dirty="0"/>
              <a:t> för </a:t>
            </a:r>
            <a:r>
              <a:rPr lang="en-US" dirty="0" err="1"/>
              <a:t>avropet</a:t>
            </a:r>
            <a:r>
              <a:rPr lang="en-US" dirty="0"/>
              <a:t>. En </a:t>
            </a:r>
            <a:r>
              <a:rPr lang="en-US" dirty="0" err="1"/>
              <a:t>konsult</a:t>
            </a:r>
            <a:r>
              <a:rPr lang="en-US" dirty="0"/>
              <a:t> </a:t>
            </a:r>
            <a:r>
              <a:rPr lang="en-US" dirty="0" err="1"/>
              <a:t>kan</a:t>
            </a:r>
            <a:r>
              <a:rPr lang="en-US" dirty="0"/>
              <a:t> </a:t>
            </a:r>
            <a:r>
              <a:rPr lang="en-US" dirty="0" err="1"/>
              <a:t>tillgodogöra</a:t>
            </a:r>
            <a:r>
              <a:rPr lang="en-US" dirty="0"/>
              <a:t> sig </a:t>
            </a:r>
            <a:r>
              <a:rPr lang="en-US" dirty="0" err="1"/>
              <a:t>kontinuitet</a:t>
            </a:r>
            <a:r>
              <a:rPr lang="en-US" dirty="0"/>
              <a:t> </a:t>
            </a:r>
            <a:r>
              <a:rPr lang="en-US" dirty="0" err="1"/>
              <a:t>på</a:t>
            </a:r>
            <a:r>
              <a:rPr lang="en-US" dirty="0"/>
              <a:t> </a:t>
            </a:r>
            <a:r>
              <a:rPr lang="en-US" dirty="0" err="1"/>
              <a:t>avropande</a:t>
            </a:r>
            <a:r>
              <a:rPr lang="en-US" dirty="0"/>
              <a:t> </a:t>
            </a:r>
            <a:r>
              <a:rPr lang="en-US" dirty="0" err="1"/>
              <a:t>enhet</a:t>
            </a:r>
            <a:r>
              <a:rPr lang="en-US" dirty="0"/>
              <a:t>/</a:t>
            </a:r>
            <a:r>
              <a:rPr lang="en-US" dirty="0" err="1"/>
              <a:t>avdelning</a:t>
            </a:r>
            <a:r>
              <a:rPr lang="en-US" dirty="0"/>
              <a:t> under </a:t>
            </a:r>
            <a:r>
              <a:rPr lang="en-US" dirty="0" err="1"/>
              <a:t>maximalt</a:t>
            </a:r>
            <a:r>
              <a:rPr lang="en-US" dirty="0"/>
              <a:t> </a:t>
            </a:r>
            <a:r>
              <a:rPr lang="en-US" dirty="0" err="1"/>
              <a:t>arton</a:t>
            </a:r>
            <a:r>
              <a:rPr lang="en-US" dirty="0"/>
              <a:t> (18) </a:t>
            </a:r>
            <a:r>
              <a:rPr lang="en-US" dirty="0" err="1"/>
              <a:t>månader</a:t>
            </a:r>
            <a:r>
              <a:rPr lang="en-US" dirty="0"/>
              <a:t>, </a:t>
            </a:r>
            <a:r>
              <a:rPr lang="en-US" dirty="0" err="1"/>
              <a:t>därefter</a:t>
            </a:r>
            <a:r>
              <a:rPr lang="en-US" dirty="0"/>
              <a:t> </a:t>
            </a:r>
            <a:r>
              <a:rPr lang="en-US" dirty="0" err="1"/>
              <a:t>kommer</a:t>
            </a:r>
            <a:r>
              <a:rPr lang="en-US" dirty="0"/>
              <a:t> </a:t>
            </a:r>
            <a:r>
              <a:rPr lang="en-US" dirty="0" err="1"/>
              <a:t>leverantörens</a:t>
            </a:r>
            <a:r>
              <a:rPr lang="en-US" dirty="0"/>
              <a:t> </a:t>
            </a:r>
            <a:r>
              <a:rPr lang="en-US" dirty="0" err="1"/>
              <a:t>konsult</a:t>
            </a:r>
            <a:r>
              <a:rPr lang="en-US" dirty="0"/>
              <a:t> </a:t>
            </a:r>
            <a:r>
              <a:rPr lang="en-US" dirty="0" err="1"/>
              <a:t>att</a:t>
            </a:r>
            <a:r>
              <a:rPr lang="en-US" dirty="0"/>
              <a:t> </a:t>
            </a:r>
            <a:r>
              <a:rPr lang="en-US" dirty="0" err="1"/>
              <a:t>poängsättas</a:t>
            </a:r>
            <a:r>
              <a:rPr lang="en-US" dirty="0"/>
              <a:t> med noll (0) </a:t>
            </a:r>
            <a:r>
              <a:rPr lang="en-US" dirty="0" err="1"/>
              <a:t>poäng</a:t>
            </a:r>
            <a:r>
              <a:rPr lang="en-US" dirty="0"/>
              <a:t>.</a:t>
            </a:r>
          </a:p>
          <a:p>
            <a:pPr marL="171450" indent="-171450">
              <a:buFont typeface="Arial"/>
              <a:buChar char="•"/>
            </a:pPr>
            <a:r>
              <a:rPr lang="en-US" dirty="0"/>
              <a:t>Vid </a:t>
            </a:r>
            <a:r>
              <a:rPr lang="en-US" dirty="0" err="1"/>
              <a:t>utvärdering</a:t>
            </a:r>
            <a:r>
              <a:rPr lang="en-US" dirty="0"/>
              <a:t> </a:t>
            </a:r>
            <a:r>
              <a:rPr lang="en-US" dirty="0" err="1"/>
              <a:t>bedöms</a:t>
            </a:r>
            <a:r>
              <a:rPr lang="en-US" dirty="0"/>
              <a:t> </a:t>
            </a:r>
            <a:r>
              <a:rPr lang="en-US" dirty="0" err="1"/>
              <a:t>varje</a:t>
            </a:r>
            <a:r>
              <a:rPr lang="en-US" dirty="0"/>
              <a:t> </a:t>
            </a:r>
            <a:r>
              <a:rPr lang="en-US" dirty="0" err="1"/>
              <a:t>avropssvar</a:t>
            </a:r>
            <a:r>
              <a:rPr lang="en-US" dirty="0"/>
              <a:t> </a:t>
            </a:r>
            <a:r>
              <a:rPr lang="en-US" dirty="0" err="1"/>
              <a:t>utifrån</a:t>
            </a:r>
            <a:r>
              <a:rPr lang="en-US" dirty="0"/>
              <a:t> de i </a:t>
            </a:r>
            <a:r>
              <a:rPr lang="en-US" dirty="0" err="1"/>
              <a:t>avropet</a:t>
            </a:r>
            <a:r>
              <a:rPr lang="en-US" dirty="0"/>
              <a:t> </a:t>
            </a:r>
            <a:r>
              <a:rPr lang="en-US" dirty="0" err="1"/>
              <a:t>uppställda</a:t>
            </a:r>
            <a:r>
              <a:rPr lang="en-US" dirty="0"/>
              <a:t> </a:t>
            </a:r>
            <a:r>
              <a:rPr lang="en-US" dirty="0" err="1"/>
              <a:t>kraven</a:t>
            </a:r>
            <a:r>
              <a:rPr lang="en-US" dirty="0"/>
              <a:t> och </a:t>
            </a:r>
            <a:r>
              <a:rPr lang="en-US" dirty="0" err="1"/>
              <a:t>poäng</a:t>
            </a:r>
            <a:r>
              <a:rPr lang="en-US" dirty="0"/>
              <a:t> </a:t>
            </a:r>
            <a:r>
              <a:rPr lang="en-US" dirty="0" err="1"/>
              <a:t>utdelas</a:t>
            </a:r>
            <a:r>
              <a:rPr lang="en-US" dirty="0"/>
              <a:t> </a:t>
            </a:r>
            <a:r>
              <a:rPr lang="en-US" dirty="0" err="1"/>
              <a:t>enligt</a:t>
            </a:r>
            <a:r>
              <a:rPr lang="en-US" dirty="0"/>
              <a:t> </a:t>
            </a:r>
            <a:r>
              <a:rPr lang="en-US" dirty="0" err="1"/>
              <a:t>ovan</a:t>
            </a:r>
            <a:r>
              <a:rPr lang="en-US" dirty="0"/>
              <a:t> </a:t>
            </a:r>
            <a:r>
              <a:rPr lang="en-US" dirty="0" err="1"/>
              <a:t>angiven</a:t>
            </a:r>
            <a:r>
              <a:rPr lang="en-US" dirty="0"/>
              <a:t> </a:t>
            </a:r>
            <a:r>
              <a:rPr lang="en-US" dirty="0" err="1"/>
              <a:t>poängskala</a:t>
            </a:r>
            <a:r>
              <a:rPr lang="en-US" dirty="0"/>
              <a:t>. </a:t>
            </a:r>
          </a:p>
          <a:p>
            <a:pPr marL="171450" indent="-171450">
              <a:buFont typeface="Arial"/>
              <a:buChar char="•"/>
            </a:pPr>
            <a:r>
              <a:rPr lang="en-US" dirty="0" err="1"/>
              <a:t>Samtliga</a:t>
            </a:r>
            <a:r>
              <a:rPr lang="en-US" dirty="0"/>
              <a:t> i </a:t>
            </a:r>
            <a:r>
              <a:rPr lang="en-US" dirty="0" err="1"/>
              <a:t>avropet</a:t>
            </a:r>
            <a:r>
              <a:rPr lang="en-US" dirty="0"/>
              <a:t> </a:t>
            </a:r>
            <a:r>
              <a:rPr lang="en-US" dirty="0" err="1"/>
              <a:t>angivna</a:t>
            </a:r>
            <a:r>
              <a:rPr lang="en-US" dirty="0"/>
              <a:t> </a:t>
            </a:r>
            <a:r>
              <a:rPr lang="en-US" dirty="0" err="1"/>
              <a:t>utvärderingskriterier</a:t>
            </a:r>
            <a:r>
              <a:rPr lang="en-US" dirty="0"/>
              <a:t> </a:t>
            </a:r>
            <a:r>
              <a:rPr lang="en-US" dirty="0" err="1"/>
              <a:t>poängbedöms</a:t>
            </a:r>
            <a:r>
              <a:rPr lang="en-US" dirty="0"/>
              <a:t>. </a:t>
            </a:r>
          </a:p>
          <a:p>
            <a:pPr marL="171450" indent="-171450">
              <a:buFont typeface="Arial"/>
              <a:buChar char="•"/>
            </a:pPr>
            <a:r>
              <a:rPr lang="en-US" dirty="0" err="1"/>
              <a:t>Poängen</a:t>
            </a:r>
            <a:r>
              <a:rPr lang="en-US" dirty="0"/>
              <a:t> </a:t>
            </a:r>
            <a:r>
              <a:rPr lang="en-US" dirty="0" err="1"/>
              <a:t>multipliceras</a:t>
            </a:r>
            <a:r>
              <a:rPr lang="en-US" dirty="0"/>
              <a:t> med den </a:t>
            </a:r>
            <a:r>
              <a:rPr lang="en-US" dirty="0" err="1"/>
              <a:t>procentsats</a:t>
            </a:r>
            <a:r>
              <a:rPr lang="en-US" dirty="0"/>
              <a:t> (</a:t>
            </a:r>
            <a:r>
              <a:rPr lang="en-US" dirty="0" err="1"/>
              <a:t>viktningen</a:t>
            </a:r>
            <a:r>
              <a:rPr lang="en-US" dirty="0"/>
              <a:t>) </a:t>
            </a:r>
            <a:r>
              <a:rPr lang="en-US" dirty="0" err="1"/>
              <a:t>som</a:t>
            </a:r>
            <a:r>
              <a:rPr lang="en-US" dirty="0"/>
              <a:t> </a:t>
            </a:r>
            <a:r>
              <a:rPr lang="en-US" dirty="0" err="1"/>
              <a:t>angivits</a:t>
            </a:r>
            <a:r>
              <a:rPr lang="en-US" dirty="0"/>
              <a:t> för </a:t>
            </a:r>
            <a:r>
              <a:rPr lang="en-US" dirty="0" err="1"/>
              <a:t>kriteriet</a:t>
            </a:r>
            <a:r>
              <a:rPr lang="en-US" dirty="0"/>
              <a:t>. </a:t>
            </a:r>
          </a:p>
          <a:p>
            <a:pPr marL="171450" indent="-171450">
              <a:buFont typeface="Arial"/>
              <a:buChar char="•"/>
            </a:pPr>
            <a:r>
              <a:rPr lang="en-US" dirty="0"/>
              <a:t>Detta ger </a:t>
            </a:r>
            <a:r>
              <a:rPr lang="en-US" dirty="0" err="1"/>
              <a:t>en</a:t>
            </a:r>
            <a:r>
              <a:rPr lang="en-US" dirty="0"/>
              <a:t> </a:t>
            </a:r>
            <a:r>
              <a:rPr lang="en-US" dirty="0" err="1"/>
              <a:t>kriteriepoäng</a:t>
            </a:r>
            <a:r>
              <a:rPr lang="en-US" dirty="0"/>
              <a:t> för </a:t>
            </a:r>
            <a:r>
              <a:rPr lang="en-US" dirty="0" err="1"/>
              <a:t>varje</a:t>
            </a:r>
            <a:r>
              <a:rPr lang="en-US" dirty="0"/>
              <a:t> </a:t>
            </a:r>
            <a:r>
              <a:rPr lang="en-US" dirty="0" err="1"/>
              <a:t>kriterie</a:t>
            </a:r>
            <a:r>
              <a:rPr lang="en-US" dirty="0"/>
              <a:t>. </a:t>
            </a:r>
            <a:r>
              <a:rPr lang="en-US" dirty="0" err="1"/>
              <a:t>Kriteriepoängen</a:t>
            </a:r>
            <a:r>
              <a:rPr lang="en-US" dirty="0"/>
              <a:t> </a:t>
            </a:r>
            <a:r>
              <a:rPr lang="en-US" dirty="0" err="1"/>
              <a:t>summeras</a:t>
            </a:r>
            <a:r>
              <a:rPr lang="en-US" dirty="0"/>
              <a:t> </a:t>
            </a:r>
            <a:r>
              <a:rPr lang="en-US" dirty="0" err="1"/>
              <a:t>ihop</a:t>
            </a:r>
            <a:r>
              <a:rPr lang="en-US" dirty="0"/>
              <a:t> till </a:t>
            </a:r>
            <a:r>
              <a:rPr lang="en-US" dirty="0" err="1"/>
              <a:t>en</a:t>
            </a:r>
            <a:r>
              <a:rPr lang="en-US" dirty="0"/>
              <a:t> </a:t>
            </a:r>
            <a:r>
              <a:rPr lang="en-US" dirty="0" err="1"/>
              <a:t>slutpoäng</a:t>
            </a:r>
            <a:r>
              <a:rPr lang="en-US" dirty="0"/>
              <a:t>. Det </a:t>
            </a:r>
            <a:r>
              <a:rPr lang="en-US" dirty="0" err="1"/>
              <a:t>anbud</a:t>
            </a:r>
            <a:r>
              <a:rPr lang="en-US" dirty="0"/>
              <a:t> med </a:t>
            </a:r>
            <a:r>
              <a:rPr lang="en-US" dirty="0" err="1"/>
              <a:t>högst</a:t>
            </a:r>
            <a:r>
              <a:rPr lang="en-US" dirty="0"/>
              <a:t> </a:t>
            </a:r>
            <a:r>
              <a:rPr lang="en-US" dirty="0" err="1"/>
              <a:t>slutpoäng</a:t>
            </a:r>
            <a:r>
              <a:rPr lang="en-US" dirty="0"/>
              <a:t> </a:t>
            </a:r>
            <a:r>
              <a:rPr lang="en-US" dirty="0" err="1"/>
              <a:t>kommer</a:t>
            </a:r>
            <a:r>
              <a:rPr lang="en-US" dirty="0"/>
              <a:t> </a:t>
            </a:r>
            <a:r>
              <a:rPr lang="en-US" dirty="0" err="1"/>
              <a:t>att</a:t>
            </a:r>
            <a:r>
              <a:rPr lang="en-US" dirty="0"/>
              <a:t> </a:t>
            </a:r>
            <a:r>
              <a:rPr lang="en-US" dirty="0" err="1"/>
              <a:t>tilldelas</a:t>
            </a:r>
            <a:r>
              <a:rPr lang="en-US" dirty="0"/>
              <a:t> </a:t>
            </a:r>
            <a:r>
              <a:rPr lang="en-US" dirty="0" err="1"/>
              <a:t>uppdraget</a:t>
            </a:r>
            <a:r>
              <a:rPr lang="en-US" dirty="0"/>
              <a:t>.</a:t>
            </a:r>
            <a:endParaRPr lang="en-US" dirty="0">
              <a:cs typeface="Calibri"/>
            </a:endParaRPr>
          </a:p>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23</a:t>
            </a:fld>
            <a:endParaRPr lang="sv-SE"/>
          </a:p>
        </p:txBody>
      </p:sp>
    </p:spTree>
    <p:extLst>
      <p:ext uri="{BB962C8B-B14F-4D97-AF65-F5344CB8AC3E}">
        <p14:creationId xmlns:p14="http://schemas.microsoft.com/office/powerpoint/2010/main" val="3985061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en-US" dirty="0" err="1">
                <a:cs typeface="Calibri"/>
              </a:rPr>
              <a:t>Beställning</a:t>
            </a:r>
            <a:r>
              <a:rPr lang="en-US" dirty="0">
                <a:cs typeface="Calibri"/>
              </a:rPr>
              <a:t> av </a:t>
            </a:r>
            <a:r>
              <a:rPr lang="en-US" dirty="0" err="1">
                <a:cs typeface="Calibri"/>
              </a:rPr>
              <a:t>hyrpersonal</a:t>
            </a:r>
            <a:r>
              <a:rPr lang="en-US" dirty="0">
                <a:cs typeface="Calibri"/>
              </a:rPr>
              <a:t> </a:t>
            </a:r>
            <a:r>
              <a:rPr lang="en-US" dirty="0" err="1">
                <a:cs typeface="Calibri"/>
              </a:rPr>
              <a:t>görs</a:t>
            </a:r>
            <a:r>
              <a:rPr lang="en-US" dirty="0">
                <a:cs typeface="Calibri"/>
              </a:rPr>
              <a:t> </a:t>
            </a:r>
            <a:r>
              <a:rPr lang="en-US" dirty="0" err="1">
                <a:cs typeface="Calibri"/>
              </a:rPr>
              <a:t>genom</a:t>
            </a:r>
            <a:r>
              <a:rPr lang="en-US" dirty="0">
                <a:cs typeface="Calibri"/>
              </a:rPr>
              <a:t> </a:t>
            </a:r>
            <a:r>
              <a:rPr lang="en-US" dirty="0" err="1">
                <a:cs typeface="Calibri"/>
              </a:rPr>
              <a:t>ett</a:t>
            </a:r>
            <a:r>
              <a:rPr lang="en-US" dirty="0">
                <a:cs typeface="Calibri"/>
              </a:rPr>
              <a:t> </a:t>
            </a:r>
            <a:r>
              <a:rPr lang="en-US" dirty="0" err="1">
                <a:cs typeface="Calibri"/>
              </a:rPr>
              <a:t>så</a:t>
            </a:r>
            <a:r>
              <a:rPr lang="en-US" dirty="0">
                <a:cs typeface="Calibri"/>
              </a:rPr>
              <a:t> </a:t>
            </a:r>
            <a:r>
              <a:rPr lang="en-US" dirty="0" err="1">
                <a:cs typeface="Calibri"/>
              </a:rPr>
              <a:t>kallat</a:t>
            </a:r>
            <a:r>
              <a:rPr lang="en-US" dirty="0">
                <a:cs typeface="Calibri"/>
              </a:rPr>
              <a:t> </a:t>
            </a:r>
            <a:r>
              <a:rPr lang="en-US" dirty="0" err="1">
                <a:cs typeface="Calibri"/>
              </a:rPr>
              <a:t>avrop</a:t>
            </a:r>
            <a:r>
              <a:rPr lang="en-US" dirty="0">
                <a:cs typeface="Calibri"/>
              </a:rPr>
              <a:t> </a:t>
            </a:r>
            <a:r>
              <a:rPr lang="en-US" dirty="0" err="1">
                <a:cs typeface="Calibri"/>
              </a:rPr>
              <a:t>på</a:t>
            </a:r>
            <a:r>
              <a:rPr lang="en-US" dirty="0">
                <a:cs typeface="Calibri"/>
              </a:rPr>
              <a:t> </a:t>
            </a:r>
            <a:r>
              <a:rPr lang="en-US" dirty="0" err="1">
                <a:cs typeface="Calibri"/>
              </a:rPr>
              <a:t>upphandlat</a:t>
            </a:r>
            <a:r>
              <a:rPr lang="en-US" dirty="0">
                <a:cs typeface="Calibri"/>
              </a:rPr>
              <a:t> </a:t>
            </a:r>
            <a:r>
              <a:rPr lang="en-US" dirty="0" err="1">
                <a:cs typeface="Calibri"/>
              </a:rPr>
              <a:t>avtal</a:t>
            </a:r>
            <a:r>
              <a:rPr lang="en-US" dirty="0">
                <a:cs typeface="Calibri"/>
              </a:rPr>
              <a:t>.</a:t>
            </a:r>
          </a:p>
          <a:p>
            <a:pPr marL="171450" indent="-171450">
              <a:buFont typeface="Arial"/>
              <a:buChar char="•"/>
            </a:pPr>
            <a:r>
              <a:rPr lang="en-US" dirty="0">
                <a:cs typeface="Calibri"/>
              </a:rPr>
              <a:t>I </a:t>
            </a:r>
            <a:r>
              <a:rPr lang="en-US" dirty="0" err="1">
                <a:cs typeface="Calibri"/>
              </a:rPr>
              <a:t>avropet</a:t>
            </a:r>
            <a:r>
              <a:rPr lang="en-US" dirty="0">
                <a:cs typeface="Calibri"/>
              </a:rPr>
              <a:t> </a:t>
            </a:r>
            <a:r>
              <a:rPr lang="en-US" dirty="0" err="1">
                <a:cs typeface="Calibri"/>
              </a:rPr>
              <a:t>väljs</a:t>
            </a:r>
            <a:r>
              <a:rPr lang="en-US" dirty="0">
                <a:cs typeface="Calibri"/>
              </a:rPr>
              <a:t> den </a:t>
            </a:r>
            <a:r>
              <a:rPr lang="en-US" dirty="0" err="1">
                <a:cs typeface="Calibri"/>
              </a:rPr>
              <a:t>leverantör</a:t>
            </a:r>
            <a:r>
              <a:rPr lang="en-US" dirty="0">
                <a:cs typeface="Calibri"/>
              </a:rPr>
              <a:t> </a:t>
            </a:r>
            <a:r>
              <a:rPr lang="en-US" dirty="0" err="1">
                <a:cs typeface="Calibri"/>
              </a:rPr>
              <a:t>som</a:t>
            </a:r>
            <a:r>
              <a:rPr lang="en-US" dirty="0">
                <a:cs typeface="Calibri"/>
              </a:rPr>
              <a:t> </a:t>
            </a:r>
            <a:r>
              <a:rPr lang="en-US" dirty="0" err="1">
                <a:cs typeface="Calibri"/>
              </a:rPr>
              <a:t>är</a:t>
            </a:r>
            <a:r>
              <a:rPr lang="en-US" dirty="0">
                <a:cs typeface="Calibri"/>
              </a:rPr>
              <a:t> </a:t>
            </a:r>
            <a:r>
              <a:rPr lang="en-US" dirty="0" err="1">
                <a:cs typeface="Calibri"/>
              </a:rPr>
              <a:t>bäst</a:t>
            </a:r>
            <a:r>
              <a:rPr lang="en-US" dirty="0">
                <a:cs typeface="Calibri"/>
              </a:rPr>
              <a:t> </a:t>
            </a:r>
            <a:r>
              <a:rPr lang="en-US" dirty="0" err="1">
                <a:cs typeface="Calibri"/>
              </a:rPr>
              <a:t>lämpad</a:t>
            </a:r>
            <a:r>
              <a:rPr lang="en-US" dirty="0">
                <a:cs typeface="Calibri"/>
              </a:rPr>
              <a:t> </a:t>
            </a:r>
            <a:r>
              <a:rPr lang="en-US" dirty="0" err="1">
                <a:cs typeface="Calibri"/>
              </a:rPr>
              <a:t>att</a:t>
            </a:r>
            <a:r>
              <a:rPr lang="en-US" dirty="0">
                <a:cs typeface="Calibri"/>
              </a:rPr>
              <a:t> </a:t>
            </a:r>
            <a:r>
              <a:rPr lang="en-US" dirty="0" err="1">
                <a:cs typeface="Calibri"/>
              </a:rPr>
              <a:t>utföra</a:t>
            </a:r>
            <a:r>
              <a:rPr lang="en-US" dirty="0">
                <a:cs typeface="Calibri"/>
              </a:rPr>
              <a:t> </a:t>
            </a:r>
            <a:r>
              <a:rPr lang="en-US" dirty="0" err="1">
                <a:cs typeface="Calibri"/>
              </a:rPr>
              <a:t>uppdraget</a:t>
            </a:r>
            <a:endParaRPr lang="en-US" dirty="0">
              <a:cs typeface="Calibri"/>
            </a:endParaRPr>
          </a:p>
          <a:p>
            <a:pPr marL="171450" indent="-171450">
              <a:buFont typeface="Arial"/>
              <a:buChar char="•"/>
            </a:pPr>
            <a:r>
              <a:rPr lang="en-US" dirty="0" err="1">
                <a:cs typeface="Calibri"/>
              </a:rPr>
              <a:t>Hur</a:t>
            </a:r>
            <a:r>
              <a:rPr lang="en-US" dirty="0">
                <a:cs typeface="Calibri"/>
              </a:rPr>
              <a:t> </a:t>
            </a:r>
            <a:r>
              <a:rPr lang="en-US" dirty="0" err="1">
                <a:cs typeface="Calibri"/>
              </a:rPr>
              <a:t>väl</a:t>
            </a:r>
            <a:r>
              <a:rPr lang="en-US" dirty="0">
                <a:cs typeface="Calibri"/>
              </a:rPr>
              <a:t> </a:t>
            </a:r>
            <a:r>
              <a:rPr lang="en-US" dirty="0" err="1">
                <a:cs typeface="Calibri"/>
              </a:rPr>
              <a:t>leverantören</a:t>
            </a:r>
            <a:r>
              <a:rPr lang="en-US" dirty="0">
                <a:cs typeface="Calibri"/>
              </a:rPr>
              <a:t> </a:t>
            </a:r>
            <a:r>
              <a:rPr lang="en-US" dirty="0" err="1">
                <a:cs typeface="Calibri"/>
              </a:rPr>
              <a:t>uppfyller</a:t>
            </a:r>
            <a:r>
              <a:rPr lang="en-US" dirty="0">
                <a:cs typeface="Calibri"/>
              </a:rPr>
              <a:t> </a:t>
            </a:r>
            <a:r>
              <a:rPr lang="en-US" dirty="0" err="1">
                <a:cs typeface="Calibri"/>
              </a:rPr>
              <a:t>kriterierna</a:t>
            </a:r>
            <a:r>
              <a:rPr lang="en-US" dirty="0">
                <a:cs typeface="Calibri"/>
              </a:rPr>
              <a:t> </a:t>
            </a:r>
            <a:r>
              <a:rPr lang="en-US" dirty="0" err="1">
                <a:cs typeface="Calibri"/>
              </a:rPr>
              <a:t>antal</a:t>
            </a:r>
            <a:r>
              <a:rPr lang="en-US" dirty="0">
                <a:cs typeface="Calibri"/>
              </a:rPr>
              <a:t> </a:t>
            </a:r>
            <a:r>
              <a:rPr lang="en-US" dirty="0" err="1">
                <a:cs typeface="Calibri"/>
              </a:rPr>
              <a:t>timmar</a:t>
            </a:r>
            <a:r>
              <a:rPr lang="en-US" dirty="0">
                <a:cs typeface="Calibri"/>
              </a:rPr>
              <a:t>/pass och </a:t>
            </a:r>
            <a:r>
              <a:rPr lang="en-US" dirty="0" err="1">
                <a:cs typeface="Calibri"/>
              </a:rPr>
              <a:t>kontinuitet</a:t>
            </a:r>
            <a:r>
              <a:rPr lang="en-US" dirty="0">
                <a:cs typeface="Calibri"/>
              </a:rPr>
              <a:t> </a:t>
            </a:r>
            <a:r>
              <a:rPr lang="en-US" dirty="0" err="1">
                <a:cs typeface="Calibri"/>
              </a:rPr>
              <a:t>är</a:t>
            </a:r>
            <a:r>
              <a:rPr lang="en-US" dirty="0">
                <a:cs typeface="Calibri"/>
              </a:rPr>
              <a:t> </a:t>
            </a:r>
            <a:r>
              <a:rPr lang="en-US" dirty="0" err="1">
                <a:cs typeface="Calibri"/>
              </a:rPr>
              <a:t>avgörande</a:t>
            </a:r>
            <a:endParaRPr lang="en-US" dirty="0">
              <a:cs typeface="Calibri"/>
            </a:endParaRPr>
          </a:p>
          <a:p>
            <a:pPr marL="171450" indent="-171450">
              <a:buFont typeface="Arial"/>
              <a:buChar char="•"/>
            </a:pPr>
            <a:r>
              <a:rPr lang="en-US" dirty="0"/>
              <a:t>Med </a:t>
            </a:r>
            <a:r>
              <a:rPr lang="en-US" dirty="0" err="1"/>
              <a:t>kontinuitet</a:t>
            </a:r>
            <a:r>
              <a:rPr lang="en-US" dirty="0"/>
              <a:t> </a:t>
            </a:r>
            <a:r>
              <a:rPr lang="en-US" dirty="0" err="1"/>
              <a:t>på</a:t>
            </a:r>
            <a:r>
              <a:rPr lang="en-US" dirty="0"/>
              <a:t> </a:t>
            </a:r>
            <a:r>
              <a:rPr lang="en-US" dirty="0" err="1"/>
              <a:t>avropande</a:t>
            </a:r>
            <a:r>
              <a:rPr lang="en-US" dirty="0"/>
              <a:t> </a:t>
            </a:r>
            <a:r>
              <a:rPr lang="en-US" dirty="0" err="1"/>
              <a:t>enhet</a:t>
            </a:r>
            <a:r>
              <a:rPr lang="en-US" dirty="0"/>
              <a:t>/</a:t>
            </a:r>
            <a:r>
              <a:rPr lang="en-US" dirty="0" err="1"/>
              <a:t>avdelning</a:t>
            </a:r>
            <a:r>
              <a:rPr lang="en-US" dirty="0"/>
              <a:t> </a:t>
            </a:r>
            <a:r>
              <a:rPr lang="en-US" dirty="0" err="1"/>
              <a:t>avses</a:t>
            </a:r>
            <a:r>
              <a:rPr lang="en-US" dirty="0"/>
              <a:t> </a:t>
            </a:r>
            <a:r>
              <a:rPr lang="en-US" dirty="0" err="1"/>
              <a:t>antal</a:t>
            </a:r>
            <a:r>
              <a:rPr lang="en-US" dirty="0"/>
              <a:t> </a:t>
            </a:r>
            <a:r>
              <a:rPr lang="en-US" dirty="0" err="1"/>
              <a:t>arbetade</a:t>
            </a:r>
            <a:r>
              <a:rPr lang="en-US" dirty="0"/>
              <a:t> </a:t>
            </a:r>
            <a:r>
              <a:rPr lang="en-US" dirty="0" err="1"/>
              <a:t>timmar</a:t>
            </a:r>
            <a:r>
              <a:rPr lang="en-US" dirty="0"/>
              <a:t> under de </a:t>
            </a:r>
            <a:r>
              <a:rPr lang="en-US" dirty="0" err="1"/>
              <a:t>senaste</a:t>
            </a:r>
            <a:r>
              <a:rPr lang="en-US" dirty="0"/>
              <a:t> </a:t>
            </a:r>
            <a:r>
              <a:rPr lang="en-US" dirty="0" err="1"/>
              <a:t>tolv</a:t>
            </a:r>
            <a:r>
              <a:rPr lang="en-US" dirty="0"/>
              <a:t> (12) </a:t>
            </a:r>
            <a:r>
              <a:rPr lang="en-US" dirty="0" err="1"/>
              <a:t>månaderna</a:t>
            </a:r>
            <a:r>
              <a:rPr lang="en-US" dirty="0"/>
              <a:t>, </a:t>
            </a:r>
            <a:r>
              <a:rPr lang="en-US" dirty="0" err="1"/>
              <a:t>räknat</a:t>
            </a:r>
            <a:r>
              <a:rPr lang="en-US" dirty="0"/>
              <a:t> från </a:t>
            </a:r>
            <a:r>
              <a:rPr lang="en-US" dirty="0" err="1"/>
              <a:t>tidpunkten</a:t>
            </a:r>
            <a:r>
              <a:rPr lang="en-US" dirty="0"/>
              <a:t> för </a:t>
            </a:r>
            <a:r>
              <a:rPr lang="en-US" dirty="0" err="1"/>
              <a:t>avropet</a:t>
            </a:r>
            <a:r>
              <a:rPr lang="en-US" dirty="0"/>
              <a:t>. En </a:t>
            </a:r>
            <a:r>
              <a:rPr lang="en-US" dirty="0" err="1"/>
              <a:t>konsult</a:t>
            </a:r>
            <a:r>
              <a:rPr lang="en-US" dirty="0"/>
              <a:t> </a:t>
            </a:r>
            <a:r>
              <a:rPr lang="en-US" dirty="0" err="1"/>
              <a:t>kan</a:t>
            </a:r>
            <a:r>
              <a:rPr lang="en-US" dirty="0"/>
              <a:t> </a:t>
            </a:r>
            <a:r>
              <a:rPr lang="en-US" dirty="0" err="1"/>
              <a:t>tillgodogöra</a:t>
            </a:r>
            <a:r>
              <a:rPr lang="en-US" dirty="0"/>
              <a:t> sig </a:t>
            </a:r>
            <a:r>
              <a:rPr lang="en-US" dirty="0" err="1"/>
              <a:t>kontinuitet</a:t>
            </a:r>
            <a:r>
              <a:rPr lang="en-US" dirty="0"/>
              <a:t> </a:t>
            </a:r>
            <a:r>
              <a:rPr lang="en-US" dirty="0" err="1"/>
              <a:t>på</a:t>
            </a:r>
            <a:r>
              <a:rPr lang="en-US" dirty="0"/>
              <a:t> </a:t>
            </a:r>
            <a:r>
              <a:rPr lang="en-US" dirty="0" err="1"/>
              <a:t>avropande</a:t>
            </a:r>
            <a:r>
              <a:rPr lang="en-US" dirty="0"/>
              <a:t> </a:t>
            </a:r>
            <a:r>
              <a:rPr lang="en-US" dirty="0" err="1"/>
              <a:t>enhet</a:t>
            </a:r>
            <a:r>
              <a:rPr lang="en-US" dirty="0"/>
              <a:t>/</a:t>
            </a:r>
            <a:r>
              <a:rPr lang="en-US" dirty="0" err="1"/>
              <a:t>avdelning</a:t>
            </a:r>
            <a:r>
              <a:rPr lang="en-US" dirty="0"/>
              <a:t> under </a:t>
            </a:r>
            <a:r>
              <a:rPr lang="en-US" dirty="0" err="1"/>
              <a:t>maximalt</a:t>
            </a:r>
            <a:r>
              <a:rPr lang="en-US" dirty="0"/>
              <a:t> </a:t>
            </a:r>
            <a:r>
              <a:rPr lang="en-US" dirty="0" err="1"/>
              <a:t>arton</a:t>
            </a:r>
            <a:r>
              <a:rPr lang="en-US" dirty="0"/>
              <a:t> (18) </a:t>
            </a:r>
            <a:r>
              <a:rPr lang="en-US" dirty="0" err="1"/>
              <a:t>månader</a:t>
            </a:r>
            <a:r>
              <a:rPr lang="en-US" dirty="0"/>
              <a:t>, </a:t>
            </a:r>
            <a:r>
              <a:rPr lang="en-US" dirty="0" err="1"/>
              <a:t>därefter</a:t>
            </a:r>
            <a:r>
              <a:rPr lang="en-US" dirty="0"/>
              <a:t> </a:t>
            </a:r>
            <a:r>
              <a:rPr lang="en-US" dirty="0" err="1"/>
              <a:t>kommer</a:t>
            </a:r>
            <a:r>
              <a:rPr lang="en-US" dirty="0"/>
              <a:t> </a:t>
            </a:r>
            <a:r>
              <a:rPr lang="en-US" dirty="0" err="1"/>
              <a:t>leverantörens</a:t>
            </a:r>
            <a:r>
              <a:rPr lang="en-US" dirty="0"/>
              <a:t> </a:t>
            </a:r>
            <a:r>
              <a:rPr lang="en-US" dirty="0" err="1"/>
              <a:t>konsult</a:t>
            </a:r>
            <a:r>
              <a:rPr lang="en-US" dirty="0"/>
              <a:t> </a:t>
            </a:r>
            <a:r>
              <a:rPr lang="en-US" dirty="0" err="1"/>
              <a:t>att</a:t>
            </a:r>
            <a:r>
              <a:rPr lang="en-US" dirty="0"/>
              <a:t> </a:t>
            </a:r>
            <a:r>
              <a:rPr lang="en-US" dirty="0" err="1"/>
              <a:t>poängsättas</a:t>
            </a:r>
            <a:r>
              <a:rPr lang="en-US" dirty="0"/>
              <a:t> med noll (0) </a:t>
            </a:r>
            <a:r>
              <a:rPr lang="en-US" dirty="0" err="1"/>
              <a:t>poäng</a:t>
            </a:r>
            <a:r>
              <a:rPr lang="en-US" dirty="0"/>
              <a:t>.</a:t>
            </a:r>
          </a:p>
          <a:p>
            <a:pPr marL="171450" indent="-171450">
              <a:buFont typeface="Arial"/>
              <a:buChar char="•"/>
            </a:pPr>
            <a:r>
              <a:rPr lang="en-US" dirty="0"/>
              <a:t>Vid </a:t>
            </a:r>
            <a:r>
              <a:rPr lang="en-US" dirty="0" err="1"/>
              <a:t>utvärdering</a:t>
            </a:r>
            <a:r>
              <a:rPr lang="en-US" dirty="0"/>
              <a:t> </a:t>
            </a:r>
            <a:r>
              <a:rPr lang="en-US" dirty="0" err="1"/>
              <a:t>bedöms</a:t>
            </a:r>
            <a:r>
              <a:rPr lang="en-US" dirty="0"/>
              <a:t> </a:t>
            </a:r>
            <a:r>
              <a:rPr lang="en-US" dirty="0" err="1"/>
              <a:t>varje</a:t>
            </a:r>
            <a:r>
              <a:rPr lang="en-US" dirty="0"/>
              <a:t> </a:t>
            </a:r>
            <a:r>
              <a:rPr lang="en-US" dirty="0" err="1"/>
              <a:t>avropssvar</a:t>
            </a:r>
            <a:r>
              <a:rPr lang="en-US" dirty="0"/>
              <a:t> </a:t>
            </a:r>
            <a:r>
              <a:rPr lang="en-US" dirty="0" err="1"/>
              <a:t>utifrån</a:t>
            </a:r>
            <a:r>
              <a:rPr lang="en-US" dirty="0"/>
              <a:t> de i </a:t>
            </a:r>
            <a:r>
              <a:rPr lang="en-US" dirty="0" err="1"/>
              <a:t>avropet</a:t>
            </a:r>
            <a:r>
              <a:rPr lang="en-US" dirty="0"/>
              <a:t> </a:t>
            </a:r>
            <a:r>
              <a:rPr lang="en-US" dirty="0" err="1"/>
              <a:t>uppställda</a:t>
            </a:r>
            <a:r>
              <a:rPr lang="en-US" dirty="0"/>
              <a:t> </a:t>
            </a:r>
            <a:r>
              <a:rPr lang="en-US" dirty="0" err="1"/>
              <a:t>kraven</a:t>
            </a:r>
            <a:r>
              <a:rPr lang="en-US" dirty="0"/>
              <a:t> och </a:t>
            </a:r>
            <a:r>
              <a:rPr lang="en-US" dirty="0" err="1"/>
              <a:t>poäng</a:t>
            </a:r>
            <a:r>
              <a:rPr lang="en-US" dirty="0"/>
              <a:t> </a:t>
            </a:r>
            <a:r>
              <a:rPr lang="en-US" dirty="0" err="1"/>
              <a:t>utdelas</a:t>
            </a:r>
            <a:r>
              <a:rPr lang="en-US" dirty="0"/>
              <a:t> </a:t>
            </a:r>
            <a:r>
              <a:rPr lang="en-US" dirty="0" err="1"/>
              <a:t>enligt</a:t>
            </a:r>
            <a:r>
              <a:rPr lang="en-US" dirty="0"/>
              <a:t> </a:t>
            </a:r>
            <a:r>
              <a:rPr lang="en-US" dirty="0" err="1"/>
              <a:t>ovan</a:t>
            </a:r>
            <a:r>
              <a:rPr lang="en-US" dirty="0"/>
              <a:t> </a:t>
            </a:r>
            <a:r>
              <a:rPr lang="en-US" dirty="0" err="1"/>
              <a:t>angiven</a:t>
            </a:r>
            <a:r>
              <a:rPr lang="en-US" dirty="0"/>
              <a:t> </a:t>
            </a:r>
            <a:r>
              <a:rPr lang="en-US" dirty="0" err="1"/>
              <a:t>poängskala</a:t>
            </a:r>
            <a:r>
              <a:rPr lang="en-US" dirty="0"/>
              <a:t>. </a:t>
            </a:r>
          </a:p>
          <a:p>
            <a:pPr marL="171450" indent="-171450">
              <a:buFont typeface="Arial"/>
              <a:buChar char="•"/>
            </a:pPr>
            <a:r>
              <a:rPr lang="en-US" dirty="0" err="1"/>
              <a:t>Samtliga</a:t>
            </a:r>
            <a:r>
              <a:rPr lang="en-US" dirty="0"/>
              <a:t> i </a:t>
            </a:r>
            <a:r>
              <a:rPr lang="en-US" dirty="0" err="1"/>
              <a:t>avropet</a:t>
            </a:r>
            <a:r>
              <a:rPr lang="en-US" dirty="0"/>
              <a:t> </a:t>
            </a:r>
            <a:r>
              <a:rPr lang="en-US" dirty="0" err="1"/>
              <a:t>angivna</a:t>
            </a:r>
            <a:r>
              <a:rPr lang="en-US" dirty="0"/>
              <a:t> </a:t>
            </a:r>
            <a:r>
              <a:rPr lang="en-US" dirty="0" err="1"/>
              <a:t>utvärderingskriterier</a:t>
            </a:r>
            <a:r>
              <a:rPr lang="en-US" dirty="0"/>
              <a:t> </a:t>
            </a:r>
            <a:r>
              <a:rPr lang="en-US" dirty="0" err="1"/>
              <a:t>poängbedöms</a:t>
            </a:r>
            <a:r>
              <a:rPr lang="en-US" dirty="0"/>
              <a:t>. </a:t>
            </a:r>
          </a:p>
          <a:p>
            <a:pPr marL="171450" indent="-171450">
              <a:buFont typeface="Arial"/>
              <a:buChar char="•"/>
            </a:pPr>
            <a:r>
              <a:rPr lang="en-US" dirty="0" err="1"/>
              <a:t>Poängen</a:t>
            </a:r>
            <a:r>
              <a:rPr lang="en-US" dirty="0"/>
              <a:t> </a:t>
            </a:r>
            <a:r>
              <a:rPr lang="en-US" dirty="0" err="1"/>
              <a:t>multipliceras</a:t>
            </a:r>
            <a:r>
              <a:rPr lang="en-US" dirty="0"/>
              <a:t> med den </a:t>
            </a:r>
            <a:r>
              <a:rPr lang="en-US" dirty="0" err="1"/>
              <a:t>procentsats</a:t>
            </a:r>
            <a:r>
              <a:rPr lang="en-US" dirty="0"/>
              <a:t> (</a:t>
            </a:r>
            <a:r>
              <a:rPr lang="en-US" dirty="0" err="1"/>
              <a:t>viktningen</a:t>
            </a:r>
            <a:r>
              <a:rPr lang="en-US" dirty="0"/>
              <a:t>) </a:t>
            </a:r>
            <a:r>
              <a:rPr lang="en-US" dirty="0" err="1"/>
              <a:t>som</a:t>
            </a:r>
            <a:r>
              <a:rPr lang="en-US" dirty="0"/>
              <a:t> </a:t>
            </a:r>
            <a:r>
              <a:rPr lang="en-US" dirty="0" err="1"/>
              <a:t>angivits</a:t>
            </a:r>
            <a:r>
              <a:rPr lang="en-US" dirty="0"/>
              <a:t> för </a:t>
            </a:r>
            <a:r>
              <a:rPr lang="en-US" dirty="0" err="1"/>
              <a:t>kriteriet</a:t>
            </a:r>
            <a:r>
              <a:rPr lang="en-US" dirty="0"/>
              <a:t>. </a:t>
            </a:r>
          </a:p>
          <a:p>
            <a:pPr marL="171450" indent="-171450">
              <a:buFont typeface="Arial"/>
              <a:buChar char="•"/>
            </a:pPr>
            <a:r>
              <a:rPr lang="en-US" dirty="0"/>
              <a:t>Detta ger </a:t>
            </a:r>
            <a:r>
              <a:rPr lang="en-US" dirty="0" err="1"/>
              <a:t>en</a:t>
            </a:r>
            <a:r>
              <a:rPr lang="en-US" dirty="0"/>
              <a:t> </a:t>
            </a:r>
            <a:r>
              <a:rPr lang="en-US" dirty="0" err="1"/>
              <a:t>kriteriepoäng</a:t>
            </a:r>
            <a:r>
              <a:rPr lang="en-US" dirty="0"/>
              <a:t> för </a:t>
            </a:r>
            <a:r>
              <a:rPr lang="en-US" dirty="0" err="1"/>
              <a:t>varje</a:t>
            </a:r>
            <a:r>
              <a:rPr lang="en-US" dirty="0"/>
              <a:t> </a:t>
            </a:r>
            <a:r>
              <a:rPr lang="en-US" dirty="0" err="1"/>
              <a:t>kriterie</a:t>
            </a:r>
            <a:r>
              <a:rPr lang="en-US" dirty="0"/>
              <a:t>. </a:t>
            </a:r>
            <a:r>
              <a:rPr lang="en-US" dirty="0" err="1"/>
              <a:t>Kriteriepoängen</a:t>
            </a:r>
            <a:r>
              <a:rPr lang="en-US" dirty="0"/>
              <a:t> </a:t>
            </a:r>
            <a:r>
              <a:rPr lang="en-US" dirty="0" err="1"/>
              <a:t>summeras</a:t>
            </a:r>
            <a:r>
              <a:rPr lang="en-US" dirty="0"/>
              <a:t> </a:t>
            </a:r>
            <a:r>
              <a:rPr lang="en-US" dirty="0" err="1"/>
              <a:t>ihop</a:t>
            </a:r>
            <a:r>
              <a:rPr lang="en-US" dirty="0"/>
              <a:t> till </a:t>
            </a:r>
            <a:r>
              <a:rPr lang="en-US" dirty="0" err="1"/>
              <a:t>en</a:t>
            </a:r>
            <a:r>
              <a:rPr lang="en-US" dirty="0"/>
              <a:t> </a:t>
            </a:r>
            <a:r>
              <a:rPr lang="en-US" dirty="0" err="1"/>
              <a:t>slutpoäng</a:t>
            </a:r>
            <a:r>
              <a:rPr lang="en-US" dirty="0"/>
              <a:t>. Det </a:t>
            </a:r>
            <a:r>
              <a:rPr lang="en-US" dirty="0" err="1"/>
              <a:t>anbud</a:t>
            </a:r>
            <a:r>
              <a:rPr lang="en-US" dirty="0"/>
              <a:t> med </a:t>
            </a:r>
            <a:r>
              <a:rPr lang="en-US" dirty="0" err="1"/>
              <a:t>högst</a:t>
            </a:r>
            <a:r>
              <a:rPr lang="en-US" dirty="0"/>
              <a:t> </a:t>
            </a:r>
            <a:r>
              <a:rPr lang="en-US" dirty="0" err="1"/>
              <a:t>slutpoäng</a:t>
            </a:r>
            <a:r>
              <a:rPr lang="en-US" dirty="0"/>
              <a:t> </a:t>
            </a:r>
            <a:r>
              <a:rPr lang="en-US" dirty="0" err="1"/>
              <a:t>kommer</a:t>
            </a:r>
            <a:r>
              <a:rPr lang="en-US" dirty="0"/>
              <a:t> </a:t>
            </a:r>
            <a:r>
              <a:rPr lang="en-US" dirty="0" err="1"/>
              <a:t>att</a:t>
            </a:r>
            <a:r>
              <a:rPr lang="en-US" dirty="0"/>
              <a:t> </a:t>
            </a:r>
            <a:r>
              <a:rPr lang="en-US" dirty="0" err="1"/>
              <a:t>tilldelas</a:t>
            </a:r>
            <a:r>
              <a:rPr lang="en-US" dirty="0"/>
              <a:t> </a:t>
            </a:r>
            <a:r>
              <a:rPr lang="en-US" dirty="0" err="1"/>
              <a:t>uppdraget</a:t>
            </a:r>
            <a:r>
              <a:rPr lang="en-US" dirty="0"/>
              <a:t>.</a:t>
            </a:r>
            <a:endParaRPr lang="en-US" dirty="0">
              <a:cs typeface="Calibri"/>
            </a:endParaRPr>
          </a:p>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24</a:t>
            </a:fld>
            <a:endParaRPr lang="sv-SE"/>
          </a:p>
        </p:txBody>
      </p:sp>
    </p:spTree>
    <p:extLst>
      <p:ext uri="{BB962C8B-B14F-4D97-AF65-F5344CB8AC3E}">
        <p14:creationId xmlns:p14="http://schemas.microsoft.com/office/powerpoint/2010/main" val="3523724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en-US" dirty="0" err="1">
                <a:cs typeface="Calibri"/>
              </a:rPr>
              <a:t>Beställning</a:t>
            </a:r>
            <a:r>
              <a:rPr lang="en-US" dirty="0">
                <a:cs typeface="Calibri"/>
              </a:rPr>
              <a:t> av </a:t>
            </a:r>
            <a:r>
              <a:rPr lang="en-US" dirty="0" err="1">
                <a:cs typeface="Calibri"/>
              </a:rPr>
              <a:t>hyrpersonal</a:t>
            </a:r>
            <a:r>
              <a:rPr lang="en-US" dirty="0">
                <a:cs typeface="Calibri"/>
              </a:rPr>
              <a:t> </a:t>
            </a:r>
            <a:r>
              <a:rPr lang="en-US" dirty="0" err="1">
                <a:cs typeface="Calibri"/>
              </a:rPr>
              <a:t>görs</a:t>
            </a:r>
            <a:r>
              <a:rPr lang="en-US" dirty="0">
                <a:cs typeface="Calibri"/>
              </a:rPr>
              <a:t> </a:t>
            </a:r>
            <a:r>
              <a:rPr lang="en-US" dirty="0" err="1">
                <a:cs typeface="Calibri"/>
              </a:rPr>
              <a:t>genom</a:t>
            </a:r>
            <a:r>
              <a:rPr lang="en-US" dirty="0">
                <a:cs typeface="Calibri"/>
              </a:rPr>
              <a:t> </a:t>
            </a:r>
            <a:r>
              <a:rPr lang="en-US" dirty="0" err="1">
                <a:cs typeface="Calibri"/>
              </a:rPr>
              <a:t>ett</a:t>
            </a:r>
            <a:r>
              <a:rPr lang="en-US" dirty="0">
                <a:cs typeface="Calibri"/>
              </a:rPr>
              <a:t> </a:t>
            </a:r>
            <a:r>
              <a:rPr lang="en-US" dirty="0" err="1">
                <a:cs typeface="Calibri"/>
              </a:rPr>
              <a:t>så</a:t>
            </a:r>
            <a:r>
              <a:rPr lang="en-US" dirty="0">
                <a:cs typeface="Calibri"/>
              </a:rPr>
              <a:t> </a:t>
            </a:r>
            <a:r>
              <a:rPr lang="en-US" dirty="0" err="1">
                <a:cs typeface="Calibri"/>
              </a:rPr>
              <a:t>kallat</a:t>
            </a:r>
            <a:r>
              <a:rPr lang="en-US" dirty="0">
                <a:cs typeface="Calibri"/>
              </a:rPr>
              <a:t> </a:t>
            </a:r>
            <a:r>
              <a:rPr lang="en-US" dirty="0" err="1">
                <a:cs typeface="Calibri"/>
              </a:rPr>
              <a:t>avrop</a:t>
            </a:r>
            <a:r>
              <a:rPr lang="en-US" dirty="0">
                <a:cs typeface="Calibri"/>
              </a:rPr>
              <a:t> </a:t>
            </a:r>
            <a:r>
              <a:rPr lang="en-US" dirty="0" err="1">
                <a:cs typeface="Calibri"/>
              </a:rPr>
              <a:t>på</a:t>
            </a:r>
            <a:r>
              <a:rPr lang="en-US" dirty="0">
                <a:cs typeface="Calibri"/>
              </a:rPr>
              <a:t> </a:t>
            </a:r>
            <a:r>
              <a:rPr lang="en-US" dirty="0" err="1">
                <a:cs typeface="Calibri"/>
              </a:rPr>
              <a:t>upphandlat</a:t>
            </a:r>
            <a:r>
              <a:rPr lang="en-US" dirty="0">
                <a:cs typeface="Calibri"/>
              </a:rPr>
              <a:t> </a:t>
            </a:r>
            <a:r>
              <a:rPr lang="en-US" dirty="0" err="1">
                <a:cs typeface="Calibri"/>
              </a:rPr>
              <a:t>avtal</a:t>
            </a:r>
            <a:r>
              <a:rPr lang="en-US" dirty="0">
                <a:cs typeface="Calibri"/>
              </a:rPr>
              <a:t>.</a:t>
            </a:r>
          </a:p>
          <a:p>
            <a:pPr marL="171450" indent="-171450">
              <a:buFont typeface="Arial"/>
              <a:buChar char="•"/>
            </a:pPr>
            <a:r>
              <a:rPr lang="en-US" dirty="0">
                <a:cs typeface="Calibri"/>
              </a:rPr>
              <a:t>I </a:t>
            </a:r>
            <a:r>
              <a:rPr lang="en-US" dirty="0" err="1">
                <a:cs typeface="Calibri"/>
              </a:rPr>
              <a:t>avropet</a:t>
            </a:r>
            <a:r>
              <a:rPr lang="en-US" dirty="0">
                <a:cs typeface="Calibri"/>
              </a:rPr>
              <a:t> </a:t>
            </a:r>
            <a:r>
              <a:rPr lang="en-US" dirty="0" err="1">
                <a:cs typeface="Calibri"/>
              </a:rPr>
              <a:t>väljs</a:t>
            </a:r>
            <a:r>
              <a:rPr lang="en-US" dirty="0">
                <a:cs typeface="Calibri"/>
              </a:rPr>
              <a:t> den </a:t>
            </a:r>
            <a:r>
              <a:rPr lang="en-US" dirty="0" err="1">
                <a:cs typeface="Calibri"/>
              </a:rPr>
              <a:t>leverantör</a:t>
            </a:r>
            <a:r>
              <a:rPr lang="en-US" dirty="0">
                <a:cs typeface="Calibri"/>
              </a:rPr>
              <a:t> </a:t>
            </a:r>
            <a:r>
              <a:rPr lang="en-US" dirty="0" err="1">
                <a:cs typeface="Calibri"/>
              </a:rPr>
              <a:t>som</a:t>
            </a:r>
            <a:r>
              <a:rPr lang="en-US" dirty="0">
                <a:cs typeface="Calibri"/>
              </a:rPr>
              <a:t> </a:t>
            </a:r>
            <a:r>
              <a:rPr lang="en-US" dirty="0" err="1">
                <a:cs typeface="Calibri"/>
              </a:rPr>
              <a:t>är</a:t>
            </a:r>
            <a:r>
              <a:rPr lang="en-US" dirty="0">
                <a:cs typeface="Calibri"/>
              </a:rPr>
              <a:t> </a:t>
            </a:r>
            <a:r>
              <a:rPr lang="en-US" dirty="0" err="1">
                <a:cs typeface="Calibri"/>
              </a:rPr>
              <a:t>bäst</a:t>
            </a:r>
            <a:r>
              <a:rPr lang="en-US" dirty="0">
                <a:cs typeface="Calibri"/>
              </a:rPr>
              <a:t> </a:t>
            </a:r>
            <a:r>
              <a:rPr lang="en-US" dirty="0" err="1">
                <a:cs typeface="Calibri"/>
              </a:rPr>
              <a:t>lämpad</a:t>
            </a:r>
            <a:r>
              <a:rPr lang="en-US" dirty="0">
                <a:cs typeface="Calibri"/>
              </a:rPr>
              <a:t> </a:t>
            </a:r>
            <a:r>
              <a:rPr lang="en-US" dirty="0" err="1">
                <a:cs typeface="Calibri"/>
              </a:rPr>
              <a:t>att</a:t>
            </a:r>
            <a:r>
              <a:rPr lang="en-US" dirty="0">
                <a:cs typeface="Calibri"/>
              </a:rPr>
              <a:t> </a:t>
            </a:r>
            <a:r>
              <a:rPr lang="en-US" dirty="0" err="1">
                <a:cs typeface="Calibri"/>
              </a:rPr>
              <a:t>utföra</a:t>
            </a:r>
            <a:r>
              <a:rPr lang="en-US" dirty="0">
                <a:cs typeface="Calibri"/>
              </a:rPr>
              <a:t> </a:t>
            </a:r>
            <a:r>
              <a:rPr lang="en-US" dirty="0" err="1">
                <a:cs typeface="Calibri"/>
              </a:rPr>
              <a:t>uppdraget</a:t>
            </a:r>
            <a:endParaRPr lang="en-US" dirty="0">
              <a:cs typeface="Calibri"/>
            </a:endParaRPr>
          </a:p>
          <a:p>
            <a:pPr marL="171450" indent="-171450">
              <a:buFont typeface="Arial"/>
              <a:buChar char="•"/>
            </a:pPr>
            <a:r>
              <a:rPr lang="en-US" dirty="0" err="1">
                <a:cs typeface="Calibri"/>
              </a:rPr>
              <a:t>Hur</a:t>
            </a:r>
            <a:r>
              <a:rPr lang="en-US" dirty="0">
                <a:cs typeface="Calibri"/>
              </a:rPr>
              <a:t> </a:t>
            </a:r>
            <a:r>
              <a:rPr lang="en-US" dirty="0" err="1">
                <a:cs typeface="Calibri"/>
              </a:rPr>
              <a:t>väl</a:t>
            </a:r>
            <a:r>
              <a:rPr lang="en-US" dirty="0">
                <a:cs typeface="Calibri"/>
              </a:rPr>
              <a:t> </a:t>
            </a:r>
            <a:r>
              <a:rPr lang="en-US" dirty="0" err="1">
                <a:cs typeface="Calibri"/>
              </a:rPr>
              <a:t>leverantören</a:t>
            </a:r>
            <a:r>
              <a:rPr lang="en-US" dirty="0">
                <a:cs typeface="Calibri"/>
              </a:rPr>
              <a:t> </a:t>
            </a:r>
            <a:r>
              <a:rPr lang="en-US" dirty="0" err="1">
                <a:cs typeface="Calibri"/>
              </a:rPr>
              <a:t>uppfyller</a:t>
            </a:r>
            <a:r>
              <a:rPr lang="en-US" dirty="0">
                <a:cs typeface="Calibri"/>
              </a:rPr>
              <a:t> </a:t>
            </a:r>
            <a:r>
              <a:rPr lang="en-US" dirty="0" err="1">
                <a:cs typeface="Calibri"/>
              </a:rPr>
              <a:t>kriterierna</a:t>
            </a:r>
            <a:r>
              <a:rPr lang="en-US" dirty="0">
                <a:cs typeface="Calibri"/>
              </a:rPr>
              <a:t> </a:t>
            </a:r>
            <a:r>
              <a:rPr lang="en-US" dirty="0" err="1">
                <a:cs typeface="Calibri"/>
              </a:rPr>
              <a:t>antal</a:t>
            </a:r>
            <a:r>
              <a:rPr lang="en-US" dirty="0">
                <a:cs typeface="Calibri"/>
              </a:rPr>
              <a:t> </a:t>
            </a:r>
            <a:r>
              <a:rPr lang="en-US" dirty="0" err="1">
                <a:cs typeface="Calibri"/>
              </a:rPr>
              <a:t>timmar</a:t>
            </a:r>
            <a:r>
              <a:rPr lang="en-US" dirty="0">
                <a:cs typeface="Calibri"/>
              </a:rPr>
              <a:t>/pass och </a:t>
            </a:r>
            <a:r>
              <a:rPr lang="en-US" dirty="0" err="1">
                <a:cs typeface="Calibri"/>
              </a:rPr>
              <a:t>kontinuitet</a:t>
            </a:r>
            <a:r>
              <a:rPr lang="en-US" dirty="0">
                <a:cs typeface="Calibri"/>
              </a:rPr>
              <a:t> </a:t>
            </a:r>
            <a:r>
              <a:rPr lang="en-US" dirty="0" err="1">
                <a:cs typeface="Calibri"/>
              </a:rPr>
              <a:t>är</a:t>
            </a:r>
            <a:r>
              <a:rPr lang="en-US" dirty="0">
                <a:cs typeface="Calibri"/>
              </a:rPr>
              <a:t> </a:t>
            </a:r>
            <a:r>
              <a:rPr lang="en-US" dirty="0" err="1">
                <a:cs typeface="Calibri"/>
              </a:rPr>
              <a:t>avgörande</a:t>
            </a:r>
            <a:endParaRPr lang="en-US" dirty="0">
              <a:cs typeface="Calibri"/>
            </a:endParaRPr>
          </a:p>
          <a:p>
            <a:pPr marL="171450" indent="-171450">
              <a:buFont typeface="Arial"/>
              <a:buChar char="•"/>
            </a:pPr>
            <a:r>
              <a:rPr lang="en-US" dirty="0"/>
              <a:t>Med </a:t>
            </a:r>
            <a:r>
              <a:rPr lang="en-US" dirty="0" err="1"/>
              <a:t>kontinuitet</a:t>
            </a:r>
            <a:r>
              <a:rPr lang="en-US" dirty="0"/>
              <a:t> </a:t>
            </a:r>
            <a:r>
              <a:rPr lang="en-US" dirty="0" err="1"/>
              <a:t>på</a:t>
            </a:r>
            <a:r>
              <a:rPr lang="en-US" dirty="0"/>
              <a:t> </a:t>
            </a:r>
            <a:r>
              <a:rPr lang="en-US" dirty="0" err="1"/>
              <a:t>avropande</a:t>
            </a:r>
            <a:r>
              <a:rPr lang="en-US" dirty="0"/>
              <a:t> </a:t>
            </a:r>
            <a:r>
              <a:rPr lang="en-US" dirty="0" err="1"/>
              <a:t>enhet</a:t>
            </a:r>
            <a:r>
              <a:rPr lang="en-US" dirty="0"/>
              <a:t>/</a:t>
            </a:r>
            <a:r>
              <a:rPr lang="en-US" dirty="0" err="1"/>
              <a:t>avdelning</a:t>
            </a:r>
            <a:r>
              <a:rPr lang="en-US" dirty="0"/>
              <a:t> </a:t>
            </a:r>
            <a:r>
              <a:rPr lang="en-US" dirty="0" err="1"/>
              <a:t>avses</a:t>
            </a:r>
            <a:r>
              <a:rPr lang="en-US" dirty="0"/>
              <a:t> </a:t>
            </a:r>
            <a:r>
              <a:rPr lang="en-US" dirty="0" err="1"/>
              <a:t>antal</a:t>
            </a:r>
            <a:r>
              <a:rPr lang="en-US" dirty="0"/>
              <a:t> </a:t>
            </a:r>
            <a:r>
              <a:rPr lang="en-US" dirty="0" err="1"/>
              <a:t>arbetade</a:t>
            </a:r>
            <a:r>
              <a:rPr lang="en-US" dirty="0"/>
              <a:t> </a:t>
            </a:r>
            <a:r>
              <a:rPr lang="en-US" dirty="0" err="1"/>
              <a:t>timmar</a:t>
            </a:r>
            <a:r>
              <a:rPr lang="en-US" dirty="0"/>
              <a:t> under de </a:t>
            </a:r>
            <a:r>
              <a:rPr lang="en-US" dirty="0" err="1"/>
              <a:t>senaste</a:t>
            </a:r>
            <a:r>
              <a:rPr lang="en-US" dirty="0"/>
              <a:t> </a:t>
            </a:r>
            <a:r>
              <a:rPr lang="en-US" dirty="0" err="1"/>
              <a:t>tolv</a:t>
            </a:r>
            <a:r>
              <a:rPr lang="en-US" dirty="0"/>
              <a:t> (12) </a:t>
            </a:r>
            <a:r>
              <a:rPr lang="en-US" dirty="0" err="1"/>
              <a:t>månaderna</a:t>
            </a:r>
            <a:r>
              <a:rPr lang="en-US" dirty="0"/>
              <a:t>, </a:t>
            </a:r>
            <a:r>
              <a:rPr lang="en-US" dirty="0" err="1"/>
              <a:t>räknat</a:t>
            </a:r>
            <a:r>
              <a:rPr lang="en-US" dirty="0"/>
              <a:t> från </a:t>
            </a:r>
            <a:r>
              <a:rPr lang="en-US" dirty="0" err="1"/>
              <a:t>tidpunkten</a:t>
            </a:r>
            <a:r>
              <a:rPr lang="en-US" dirty="0"/>
              <a:t> för </a:t>
            </a:r>
            <a:r>
              <a:rPr lang="en-US" dirty="0" err="1"/>
              <a:t>avropet</a:t>
            </a:r>
            <a:r>
              <a:rPr lang="en-US" dirty="0"/>
              <a:t>. En </a:t>
            </a:r>
            <a:r>
              <a:rPr lang="en-US" dirty="0" err="1"/>
              <a:t>konsult</a:t>
            </a:r>
            <a:r>
              <a:rPr lang="en-US" dirty="0"/>
              <a:t> </a:t>
            </a:r>
            <a:r>
              <a:rPr lang="en-US" dirty="0" err="1"/>
              <a:t>kan</a:t>
            </a:r>
            <a:r>
              <a:rPr lang="en-US" dirty="0"/>
              <a:t> </a:t>
            </a:r>
            <a:r>
              <a:rPr lang="en-US" dirty="0" err="1"/>
              <a:t>tillgodogöra</a:t>
            </a:r>
            <a:r>
              <a:rPr lang="en-US" dirty="0"/>
              <a:t> sig </a:t>
            </a:r>
            <a:r>
              <a:rPr lang="en-US" dirty="0" err="1"/>
              <a:t>kontinuitet</a:t>
            </a:r>
            <a:r>
              <a:rPr lang="en-US" dirty="0"/>
              <a:t> </a:t>
            </a:r>
            <a:r>
              <a:rPr lang="en-US" dirty="0" err="1"/>
              <a:t>på</a:t>
            </a:r>
            <a:r>
              <a:rPr lang="en-US" dirty="0"/>
              <a:t> </a:t>
            </a:r>
            <a:r>
              <a:rPr lang="en-US" dirty="0" err="1"/>
              <a:t>avropande</a:t>
            </a:r>
            <a:r>
              <a:rPr lang="en-US" dirty="0"/>
              <a:t> </a:t>
            </a:r>
            <a:r>
              <a:rPr lang="en-US" dirty="0" err="1"/>
              <a:t>enhet</a:t>
            </a:r>
            <a:r>
              <a:rPr lang="en-US" dirty="0"/>
              <a:t>/</a:t>
            </a:r>
            <a:r>
              <a:rPr lang="en-US" dirty="0" err="1"/>
              <a:t>avdelning</a:t>
            </a:r>
            <a:r>
              <a:rPr lang="en-US" dirty="0"/>
              <a:t> under </a:t>
            </a:r>
            <a:r>
              <a:rPr lang="en-US" dirty="0" err="1"/>
              <a:t>maximalt</a:t>
            </a:r>
            <a:r>
              <a:rPr lang="en-US" dirty="0"/>
              <a:t> </a:t>
            </a:r>
            <a:r>
              <a:rPr lang="en-US" dirty="0" err="1"/>
              <a:t>arton</a:t>
            </a:r>
            <a:r>
              <a:rPr lang="en-US" dirty="0"/>
              <a:t> (18) </a:t>
            </a:r>
            <a:r>
              <a:rPr lang="en-US" dirty="0" err="1"/>
              <a:t>månader</a:t>
            </a:r>
            <a:r>
              <a:rPr lang="en-US" dirty="0"/>
              <a:t>, </a:t>
            </a:r>
            <a:r>
              <a:rPr lang="en-US" dirty="0" err="1"/>
              <a:t>därefter</a:t>
            </a:r>
            <a:r>
              <a:rPr lang="en-US" dirty="0"/>
              <a:t> </a:t>
            </a:r>
            <a:r>
              <a:rPr lang="en-US" dirty="0" err="1"/>
              <a:t>kommer</a:t>
            </a:r>
            <a:r>
              <a:rPr lang="en-US" dirty="0"/>
              <a:t> </a:t>
            </a:r>
            <a:r>
              <a:rPr lang="en-US" dirty="0" err="1"/>
              <a:t>leverantörens</a:t>
            </a:r>
            <a:r>
              <a:rPr lang="en-US" dirty="0"/>
              <a:t> </a:t>
            </a:r>
            <a:r>
              <a:rPr lang="en-US" dirty="0" err="1"/>
              <a:t>konsult</a:t>
            </a:r>
            <a:r>
              <a:rPr lang="en-US" dirty="0"/>
              <a:t> </a:t>
            </a:r>
            <a:r>
              <a:rPr lang="en-US" dirty="0" err="1"/>
              <a:t>att</a:t>
            </a:r>
            <a:r>
              <a:rPr lang="en-US" dirty="0"/>
              <a:t> </a:t>
            </a:r>
            <a:r>
              <a:rPr lang="en-US" dirty="0" err="1"/>
              <a:t>poängsättas</a:t>
            </a:r>
            <a:r>
              <a:rPr lang="en-US" dirty="0"/>
              <a:t> med noll (0) </a:t>
            </a:r>
            <a:r>
              <a:rPr lang="en-US" dirty="0" err="1"/>
              <a:t>poäng</a:t>
            </a:r>
            <a:r>
              <a:rPr lang="en-US" dirty="0"/>
              <a:t>.</a:t>
            </a:r>
          </a:p>
          <a:p>
            <a:pPr marL="171450" indent="-171450">
              <a:buFont typeface="Arial"/>
              <a:buChar char="•"/>
            </a:pPr>
            <a:r>
              <a:rPr lang="en-US" dirty="0"/>
              <a:t>Vid </a:t>
            </a:r>
            <a:r>
              <a:rPr lang="en-US" dirty="0" err="1"/>
              <a:t>utvärdering</a:t>
            </a:r>
            <a:r>
              <a:rPr lang="en-US" dirty="0"/>
              <a:t> </a:t>
            </a:r>
            <a:r>
              <a:rPr lang="en-US" dirty="0" err="1"/>
              <a:t>bedöms</a:t>
            </a:r>
            <a:r>
              <a:rPr lang="en-US" dirty="0"/>
              <a:t> </a:t>
            </a:r>
            <a:r>
              <a:rPr lang="en-US" dirty="0" err="1"/>
              <a:t>varje</a:t>
            </a:r>
            <a:r>
              <a:rPr lang="en-US" dirty="0"/>
              <a:t> </a:t>
            </a:r>
            <a:r>
              <a:rPr lang="en-US" dirty="0" err="1"/>
              <a:t>avropssvar</a:t>
            </a:r>
            <a:r>
              <a:rPr lang="en-US" dirty="0"/>
              <a:t> </a:t>
            </a:r>
            <a:r>
              <a:rPr lang="en-US" dirty="0" err="1"/>
              <a:t>utifrån</a:t>
            </a:r>
            <a:r>
              <a:rPr lang="en-US" dirty="0"/>
              <a:t> de i </a:t>
            </a:r>
            <a:r>
              <a:rPr lang="en-US" dirty="0" err="1"/>
              <a:t>avropet</a:t>
            </a:r>
            <a:r>
              <a:rPr lang="en-US" dirty="0"/>
              <a:t> </a:t>
            </a:r>
            <a:r>
              <a:rPr lang="en-US" dirty="0" err="1"/>
              <a:t>uppställda</a:t>
            </a:r>
            <a:r>
              <a:rPr lang="en-US" dirty="0"/>
              <a:t> </a:t>
            </a:r>
            <a:r>
              <a:rPr lang="en-US" dirty="0" err="1"/>
              <a:t>kraven</a:t>
            </a:r>
            <a:r>
              <a:rPr lang="en-US" dirty="0"/>
              <a:t> och </a:t>
            </a:r>
            <a:r>
              <a:rPr lang="en-US" dirty="0" err="1"/>
              <a:t>poäng</a:t>
            </a:r>
            <a:r>
              <a:rPr lang="en-US" dirty="0"/>
              <a:t> </a:t>
            </a:r>
            <a:r>
              <a:rPr lang="en-US" dirty="0" err="1"/>
              <a:t>utdelas</a:t>
            </a:r>
            <a:r>
              <a:rPr lang="en-US" dirty="0"/>
              <a:t> </a:t>
            </a:r>
            <a:r>
              <a:rPr lang="en-US" dirty="0" err="1"/>
              <a:t>enligt</a:t>
            </a:r>
            <a:r>
              <a:rPr lang="en-US" dirty="0"/>
              <a:t> </a:t>
            </a:r>
            <a:r>
              <a:rPr lang="en-US" dirty="0" err="1"/>
              <a:t>ovan</a:t>
            </a:r>
            <a:r>
              <a:rPr lang="en-US" dirty="0"/>
              <a:t> </a:t>
            </a:r>
            <a:r>
              <a:rPr lang="en-US" dirty="0" err="1"/>
              <a:t>angiven</a:t>
            </a:r>
            <a:r>
              <a:rPr lang="en-US" dirty="0"/>
              <a:t> </a:t>
            </a:r>
            <a:r>
              <a:rPr lang="en-US" dirty="0" err="1"/>
              <a:t>poängskala</a:t>
            </a:r>
            <a:r>
              <a:rPr lang="en-US" dirty="0"/>
              <a:t>. </a:t>
            </a:r>
          </a:p>
          <a:p>
            <a:pPr marL="171450" indent="-171450">
              <a:buFont typeface="Arial"/>
              <a:buChar char="•"/>
            </a:pPr>
            <a:r>
              <a:rPr lang="en-US" dirty="0" err="1"/>
              <a:t>Samtliga</a:t>
            </a:r>
            <a:r>
              <a:rPr lang="en-US" dirty="0"/>
              <a:t> i </a:t>
            </a:r>
            <a:r>
              <a:rPr lang="en-US" dirty="0" err="1"/>
              <a:t>avropet</a:t>
            </a:r>
            <a:r>
              <a:rPr lang="en-US" dirty="0"/>
              <a:t> </a:t>
            </a:r>
            <a:r>
              <a:rPr lang="en-US" dirty="0" err="1"/>
              <a:t>angivna</a:t>
            </a:r>
            <a:r>
              <a:rPr lang="en-US" dirty="0"/>
              <a:t> </a:t>
            </a:r>
            <a:r>
              <a:rPr lang="en-US" dirty="0" err="1"/>
              <a:t>utvärderingskriterier</a:t>
            </a:r>
            <a:r>
              <a:rPr lang="en-US" dirty="0"/>
              <a:t> </a:t>
            </a:r>
            <a:r>
              <a:rPr lang="en-US" dirty="0" err="1"/>
              <a:t>poängbedöms</a:t>
            </a:r>
            <a:r>
              <a:rPr lang="en-US" dirty="0"/>
              <a:t>. </a:t>
            </a:r>
          </a:p>
          <a:p>
            <a:pPr marL="171450" indent="-171450">
              <a:buFont typeface="Arial"/>
              <a:buChar char="•"/>
            </a:pPr>
            <a:r>
              <a:rPr lang="en-US" dirty="0" err="1"/>
              <a:t>Poängen</a:t>
            </a:r>
            <a:r>
              <a:rPr lang="en-US" dirty="0"/>
              <a:t> </a:t>
            </a:r>
            <a:r>
              <a:rPr lang="en-US" dirty="0" err="1"/>
              <a:t>multipliceras</a:t>
            </a:r>
            <a:r>
              <a:rPr lang="en-US" dirty="0"/>
              <a:t> med den </a:t>
            </a:r>
            <a:r>
              <a:rPr lang="en-US" dirty="0" err="1"/>
              <a:t>procentsats</a:t>
            </a:r>
            <a:r>
              <a:rPr lang="en-US" dirty="0"/>
              <a:t> (</a:t>
            </a:r>
            <a:r>
              <a:rPr lang="en-US" dirty="0" err="1"/>
              <a:t>viktningen</a:t>
            </a:r>
            <a:r>
              <a:rPr lang="en-US" dirty="0"/>
              <a:t>) </a:t>
            </a:r>
            <a:r>
              <a:rPr lang="en-US" dirty="0" err="1"/>
              <a:t>som</a:t>
            </a:r>
            <a:r>
              <a:rPr lang="en-US" dirty="0"/>
              <a:t> </a:t>
            </a:r>
            <a:r>
              <a:rPr lang="en-US" dirty="0" err="1"/>
              <a:t>angivits</a:t>
            </a:r>
            <a:r>
              <a:rPr lang="en-US" dirty="0"/>
              <a:t> för </a:t>
            </a:r>
            <a:r>
              <a:rPr lang="en-US" dirty="0" err="1"/>
              <a:t>kriteriet</a:t>
            </a:r>
            <a:r>
              <a:rPr lang="en-US" dirty="0"/>
              <a:t>. </a:t>
            </a:r>
          </a:p>
          <a:p>
            <a:pPr marL="171450" indent="-171450">
              <a:buFont typeface="Arial"/>
              <a:buChar char="•"/>
            </a:pPr>
            <a:r>
              <a:rPr lang="en-US" dirty="0"/>
              <a:t>Detta ger </a:t>
            </a:r>
            <a:r>
              <a:rPr lang="en-US" dirty="0" err="1"/>
              <a:t>en</a:t>
            </a:r>
            <a:r>
              <a:rPr lang="en-US" dirty="0"/>
              <a:t> </a:t>
            </a:r>
            <a:r>
              <a:rPr lang="en-US" dirty="0" err="1"/>
              <a:t>kriteriepoäng</a:t>
            </a:r>
            <a:r>
              <a:rPr lang="en-US" dirty="0"/>
              <a:t> för </a:t>
            </a:r>
            <a:r>
              <a:rPr lang="en-US" dirty="0" err="1"/>
              <a:t>varje</a:t>
            </a:r>
            <a:r>
              <a:rPr lang="en-US" dirty="0"/>
              <a:t> </a:t>
            </a:r>
            <a:r>
              <a:rPr lang="en-US" dirty="0" err="1"/>
              <a:t>kriterie</a:t>
            </a:r>
            <a:r>
              <a:rPr lang="en-US" dirty="0"/>
              <a:t>. </a:t>
            </a:r>
            <a:r>
              <a:rPr lang="en-US" dirty="0" err="1"/>
              <a:t>Kriteriepoängen</a:t>
            </a:r>
            <a:r>
              <a:rPr lang="en-US" dirty="0"/>
              <a:t> </a:t>
            </a:r>
            <a:r>
              <a:rPr lang="en-US" dirty="0" err="1"/>
              <a:t>summeras</a:t>
            </a:r>
            <a:r>
              <a:rPr lang="en-US" dirty="0"/>
              <a:t> </a:t>
            </a:r>
            <a:r>
              <a:rPr lang="en-US" dirty="0" err="1"/>
              <a:t>ihop</a:t>
            </a:r>
            <a:r>
              <a:rPr lang="en-US" dirty="0"/>
              <a:t> till </a:t>
            </a:r>
            <a:r>
              <a:rPr lang="en-US" dirty="0" err="1"/>
              <a:t>en</a:t>
            </a:r>
            <a:r>
              <a:rPr lang="en-US" dirty="0"/>
              <a:t> </a:t>
            </a:r>
            <a:r>
              <a:rPr lang="en-US" dirty="0" err="1"/>
              <a:t>slutpoäng</a:t>
            </a:r>
            <a:r>
              <a:rPr lang="en-US" dirty="0"/>
              <a:t>. Det </a:t>
            </a:r>
            <a:r>
              <a:rPr lang="en-US" dirty="0" err="1"/>
              <a:t>anbud</a:t>
            </a:r>
            <a:r>
              <a:rPr lang="en-US" dirty="0"/>
              <a:t> med </a:t>
            </a:r>
            <a:r>
              <a:rPr lang="en-US" dirty="0" err="1"/>
              <a:t>högst</a:t>
            </a:r>
            <a:r>
              <a:rPr lang="en-US" dirty="0"/>
              <a:t> </a:t>
            </a:r>
            <a:r>
              <a:rPr lang="en-US" dirty="0" err="1"/>
              <a:t>slutpoäng</a:t>
            </a:r>
            <a:r>
              <a:rPr lang="en-US" dirty="0"/>
              <a:t> </a:t>
            </a:r>
            <a:r>
              <a:rPr lang="en-US" dirty="0" err="1"/>
              <a:t>kommer</a:t>
            </a:r>
            <a:r>
              <a:rPr lang="en-US" dirty="0"/>
              <a:t> </a:t>
            </a:r>
            <a:r>
              <a:rPr lang="en-US" dirty="0" err="1"/>
              <a:t>att</a:t>
            </a:r>
            <a:r>
              <a:rPr lang="en-US" dirty="0"/>
              <a:t> </a:t>
            </a:r>
            <a:r>
              <a:rPr lang="en-US" dirty="0" err="1"/>
              <a:t>tilldelas</a:t>
            </a:r>
            <a:r>
              <a:rPr lang="en-US" dirty="0"/>
              <a:t> </a:t>
            </a:r>
            <a:r>
              <a:rPr lang="en-US" dirty="0" err="1"/>
              <a:t>uppdraget</a:t>
            </a:r>
            <a:r>
              <a:rPr lang="en-US" dirty="0"/>
              <a:t>.</a:t>
            </a:r>
            <a:endParaRPr lang="en-US" dirty="0">
              <a:cs typeface="Calibri"/>
            </a:endParaRPr>
          </a:p>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25</a:t>
            </a:fld>
            <a:endParaRPr lang="sv-SE"/>
          </a:p>
        </p:txBody>
      </p:sp>
    </p:spTree>
    <p:extLst>
      <p:ext uri="{BB962C8B-B14F-4D97-AF65-F5344CB8AC3E}">
        <p14:creationId xmlns:p14="http://schemas.microsoft.com/office/powerpoint/2010/main" val="2567318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sv-SE" dirty="0">
                <a:cs typeface="Calibri"/>
              </a:rPr>
              <a:t>Ovan exempel illustrerar hur viktningen är avgörande för val av leverantör.</a:t>
            </a:r>
            <a:endParaRPr lang="sv-SE" dirty="0"/>
          </a:p>
          <a:p>
            <a:pPr marL="171450" indent="-171450">
              <a:buFont typeface="Arial"/>
              <a:buChar char="•"/>
            </a:pPr>
            <a:r>
              <a:rPr lang="sv-SE" dirty="0">
                <a:cs typeface="Calibri"/>
              </a:rPr>
              <a:t>I detta exempel har kontinuiteten viktats högst och den leverantör som fått högsta poäng (5 poäng) vad gäller kontinuitet tilldelas uppdraget</a:t>
            </a:r>
            <a:endParaRPr lang="sv-SE" dirty="0"/>
          </a:p>
          <a:p>
            <a:pPr marL="171450" indent="-171450">
              <a:buFont typeface="Arial"/>
              <a:buChar char="•"/>
            </a:pPr>
            <a:r>
              <a:rPr lang="sv-SE" dirty="0"/>
              <a:t>Vid lika poäng från flera leverantörer väljs den leverantör vars avropssvar inkommit till beställaren först.</a:t>
            </a:r>
          </a:p>
          <a:p>
            <a:pPr marL="171450" indent="-171450">
              <a:buFont typeface="Arial"/>
              <a:buChar char="•"/>
            </a:pPr>
            <a:endParaRPr lang="sv-SE" dirty="0">
              <a:cs typeface="Calibri" panose="020F0502020204030204"/>
            </a:endParaRPr>
          </a:p>
          <a:p>
            <a:pPr marL="171450" indent="-171450">
              <a:buFont typeface="Arial"/>
              <a:buChar char="•"/>
            </a:pPr>
            <a:endParaRPr lang="sv-SE" dirty="0">
              <a:cs typeface="Calibri" panose="020F0502020204030204"/>
            </a:endParaRPr>
          </a:p>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26</a:t>
            </a:fld>
            <a:endParaRPr lang="sv-SE"/>
          </a:p>
        </p:txBody>
      </p:sp>
    </p:spTree>
    <p:extLst>
      <p:ext uri="{BB962C8B-B14F-4D97-AF65-F5344CB8AC3E}">
        <p14:creationId xmlns:p14="http://schemas.microsoft.com/office/powerpoint/2010/main" val="1042247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sv-SE" dirty="0">
                <a:cs typeface="Calibri"/>
              </a:rPr>
              <a:t>Ovan exempel illustrerar hur viktningen är avgörande för val av leverantör.</a:t>
            </a:r>
            <a:endParaRPr lang="sv-SE" dirty="0"/>
          </a:p>
          <a:p>
            <a:pPr marL="171450" indent="-171450">
              <a:buFont typeface="Arial"/>
              <a:buChar char="•"/>
            </a:pPr>
            <a:r>
              <a:rPr lang="sv-SE" dirty="0"/>
              <a:t>I detta exempel har antal timmar/pass (täckning av uppdraget) viktats högst och den leverantör som fått högsta poäng (5 poäng) vad gäller antal timmar/pass tilldelas uppdraget</a:t>
            </a:r>
          </a:p>
          <a:p>
            <a:pPr marL="171450" indent="-171450">
              <a:buFont typeface="Arial"/>
              <a:buChar char="•"/>
            </a:pPr>
            <a:r>
              <a:rPr lang="sv-SE" dirty="0"/>
              <a:t>Vid lika poäng från flera leverantörer väljs den leverantör vars avropssvar inkommit till beställaren först.</a:t>
            </a:r>
          </a:p>
          <a:p>
            <a:pPr marL="171450" indent="-171450">
              <a:buFont typeface="Arial"/>
              <a:buChar char="•"/>
            </a:pPr>
            <a:endParaRPr lang="sv-SE" dirty="0">
              <a:cs typeface="Calibri" panose="020F0502020204030204"/>
            </a:endParaRPr>
          </a:p>
          <a:p>
            <a:pPr marL="171450" indent="-171450">
              <a:buFont typeface="Arial"/>
              <a:buChar char="•"/>
            </a:pPr>
            <a:endParaRPr lang="sv-SE" dirty="0">
              <a:cs typeface="Calibri" panose="020F0502020204030204"/>
            </a:endParaRPr>
          </a:p>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27</a:t>
            </a:fld>
            <a:endParaRPr lang="sv-SE"/>
          </a:p>
        </p:txBody>
      </p:sp>
    </p:spTree>
    <p:extLst>
      <p:ext uri="{BB962C8B-B14F-4D97-AF65-F5344CB8AC3E}">
        <p14:creationId xmlns:p14="http://schemas.microsoft.com/office/powerpoint/2010/main" val="3621504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buFont typeface="Arial"/>
              <a:buChar char="•"/>
            </a:pPr>
            <a:r>
              <a:rPr lang="sv-SE" dirty="0">
                <a:cs typeface="Calibri"/>
              </a:rPr>
              <a:t>Behörig beställare skickar ut avropet till samtliga leverantörer, som får inkomma med avropssvar inom en angiven tid</a:t>
            </a:r>
          </a:p>
          <a:p>
            <a:pPr marL="285750" indent="-285750">
              <a:buFont typeface="Arial"/>
              <a:buChar char="•"/>
            </a:pPr>
            <a:r>
              <a:rPr lang="sv-SE" dirty="0">
                <a:cs typeface="Calibri"/>
              </a:rPr>
              <a:t>Behörig beställare är den funktion som är behörig att genomföra avrop på avtalet. Det är ofta en avropsenhet/bemanningsenhet men det ser olika ut i regionerna. Ta reda på vem som är behörig beställare i din region!</a:t>
            </a:r>
          </a:p>
          <a:p>
            <a:pPr marL="285750" indent="-285750">
              <a:buFont typeface="Arial"/>
              <a:buChar char="•"/>
            </a:pPr>
            <a:r>
              <a:rPr lang="sv-SE" dirty="0">
                <a:cs typeface="Calibri"/>
              </a:rPr>
              <a:t>När avropssvaren kommer in ska du bedöma och godkänna de konsulter som presenteras, inom den tidsram som bestämts i det aktuella avropet</a:t>
            </a:r>
          </a:p>
          <a:p>
            <a:pPr marL="285750" indent="-285750">
              <a:buFont typeface="Arial"/>
              <a:buChar char="•"/>
            </a:pPr>
            <a:r>
              <a:rPr lang="sv-SE" dirty="0"/>
              <a:t>Om Beställaren i avropssvar ej får 100% täckning för behovet, kommer kvarstående behov antingen ligga kvar som ej tillsatta arbetspass alternativt avropas på nytt</a:t>
            </a:r>
            <a:endParaRPr lang="sv-SE" dirty="0">
              <a:cs typeface="Calibri"/>
            </a:endParaRPr>
          </a:p>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28</a:t>
            </a:fld>
            <a:endParaRPr lang="sv-SE"/>
          </a:p>
        </p:txBody>
      </p:sp>
    </p:spTree>
    <p:extLst>
      <p:ext uri="{BB962C8B-B14F-4D97-AF65-F5344CB8AC3E}">
        <p14:creationId xmlns:p14="http://schemas.microsoft.com/office/powerpoint/2010/main" val="3779190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sv-SE" dirty="0"/>
              <a:t>Konsulten ska ha en giltigt ordinarie SITHS e-id (E-legitimation) som används i regionerna idag. Inför konsultens uppdrag hos beställaren, ska leverantören försäkra sig om att konsultens SITHS e-id har tillräckligt med plats för att nya certifikat ska kunna laddas ner.</a:t>
            </a:r>
            <a:endParaRPr lang="sv-SE" dirty="0">
              <a:ea typeface="Calibri" panose="020F0502020204030204"/>
              <a:cs typeface="Calibri" panose="020F0502020204030204"/>
            </a:endParaRPr>
          </a:p>
          <a:p>
            <a:pPr marL="171450" indent="-171450">
              <a:buFont typeface="Arial"/>
              <a:buChar char="•"/>
            </a:pPr>
            <a:r>
              <a:rPr lang="sv-SE" dirty="0"/>
              <a:t>Leverantören ska försäkra sig om att konsulten har tillgång till sina personliga koder och är medveten om det regelverk som gäller för användningen av E-legitimationen.</a:t>
            </a:r>
            <a:endParaRPr lang="sv-SE" dirty="0">
              <a:ea typeface="Calibri"/>
              <a:cs typeface="Calibri"/>
            </a:endParaRPr>
          </a:p>
          <a:p>
            <a:pPr marL="171450" indent="-171450">
              <a:buFont typeface="Arial"/>
              <a:buChar char="•"/>
            </a:pPr>
            <a:r>
              <a:rPr lang="sv-SE" dirty="0"/>
              <a:t>Vi har rätt att vid behov koda passagebehörighet på konsultens kort.</a:t>
            </a:r>
            <a:endParaRPr lang="sv-SE" dirty="0">
              <a:ea typeface="Calibri"/>
              <a:cs typeface="Calibri"/>
            </a:endParaRPr>
          </a:p>
          <a:p>
            <a:pPr marL="171450" indent="-171450">
              <a:buFont typeface="Arial"/>
              <a:buChar char="•"/>
            </a:pPr>
            <a:r>
              <a:rPr lang="sv-SE" dirty="0"/>
              <a:t>Ta reda på vem i din region som du ska rapportera eventuell avsaknad av SITHS-kort till</a:t>
            </a:r>
            <a:endParaRPr lang="sv-SE" dirty="0">
              <a:ea typeface="Calibri"/>
              <a:cs typeface="Calibri"/>
            </a:endParaRPr>
          </a:p>
          <a:p>
            <a:endParaRPr lang="sv-SE" dirty="0">
              <a:ea typeface="Calibri"/>
              <a:cs typeface="Calibri"/>
            </a:endParaRPr>
          </a:p>
        </p:txBody>
      </p:sp>
      <p:sp>
        <p:nvSpPr>
          <p:cNvPr id="4" name="Platshållare för bildnummer 3"/>
          <p:cNvSpPr>
            <a:spLocks noGrp="1"/>
          </p:cNvSpPr>
          <p:nvPr>
            <p:ph type="sldNum" sz="quarter" idx="5"/>
          </p:nvPr>
        </p:nvSpPr>
        <p:spPr/>
        <p:txBody>
          <a:bodyPr/>
          <a:lstStyle/>
          <a:p>
            <a:fld id="{A962C4AF-BAE9-457B-B65A-212A14943B7C}" type="slidenum">
              <a:rPr lang="sv-SE"/>
              <a:t>30</a:t>
            </a:fld>
            <a:endParaRPr lang="sv-SE"/>
          </a:p>
        </p:txBody>
      </p:sp>
    </p:spTree>
    <p:extLst>
      <p:ext uri="{BB962C8B-B14F-4D97-AF65-F5344CB8AC3E}">
        <p14:creationId xmlns:p14="http://schemas.microsoft.com/office/powerpoint/2010/main" val="973904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sv-SE" dirty="0"/>
              <a:t>Chef på avropande enhet/avdelning bedömer den slutgiltiga tidsåtgången för introduktionen efter dialog med leverantören</a:t>
            </a:r>
          </a:p>
          <a:p>
            <a:pPr marL="171450" indent="-171450">
              <a:buFont typeface="Arial"/>
              <a:buChar char="•"/>
            </a:pPr>
            <a:r>
              <a:rPr lang="sv-SE" dirty="0"/>
              <a:t>Genomför och dokumentera tid för introduktion och </a:t>
            </a:r>
            <a:r>
              <a:rPr lang="sv-SE" dirty="0" err="1"/>
              <a:t>ev</a:t>
            </a:r>
            <a:r>
              <a:rPr lang="sv-SE" dirty="0"/>
              <a:t> utbildning – kostnadsfritt för beställande enhet!</a:t>
            </a:r>
            <a:endParaRPr lang="sv-SE" dirty="0">
              <a:cs typeface="Calibri" panose="020F0502020204030204"/>
            </a:endParaRPr>
          </a:p>
          <a:p>
            <a:pPr marL="171450" indent="-171450">
              <a:buFont typeface="Arial"/>
              <a:buChar char="•"/>
            </a:pPr>
            <a:r>
              <a:rPr lang="sv-SE" dirty="0">
                <a:cs typeface="Calibri" panose="020F0502020204030204"/>
              </a:rPr>
              <a:t>*</a:t>
            </a:r>
            <a:r>
              <a:rPr lang="sv-SE" dirty="0"/>
              <a:t>Beställaren har rätt att kräva utbyte av en konsult som beställaren anser sakna erforderlig kompetens. Vite utgår om av beställaren godkänd ersättningskonsult inte erhålls från uppdragets starttid. Dokumentera på vilket sätt kompetensen inte är erforderlig och vid vilket datum och tid kompetensen brustit. För hantering av vite och vitesbelopp, se kommande bilder.</a:t>
            </a:r>
            <a:endParaRPr lang="sv-SE" dirty="0">
              <a:cs typeface="Calibri"/>
            </a:endParaRPr>
          </a:p>
          <a:p>
            <a:endParaRPr lang="sv-SE" dirty="0">
              <a:cs typeface="Calibri"/>
            </a:endParaRPr>
          </a:p>
        </p:txBody>
      </p:sp>
      <p:sp>
        <p:nvSpPr>
          <p:cNvPr id="4" name="Platshållare för bildnummer 3"/>
          <p:cNvSpPr>
            <a:spLocks noGrp="1"/>
          </p:cNvSpPr>
          <p:nvPr>
            <p:ph type="sldNum" sz="quarter" idx="5"/>
          </p:nvPr>
        </p:nvSpPr>
        <p:spPr/>
        <p:txBody>
          <a:bodyPr/>
          <a:lstStyle/>
          <a:p>
            <a:fld id="{A962C4AF-BAE9-457B-B65A-212A14943B7C}" type="slidenum">
              <a:t>31</a:t>
            </a:fld>
            <a:endParaRPr lang="sv-SE"/>
          </a:p>
        </p:txBody>
      </p:sp>
    </p:spTree>
    <p:extLst>
      <p:ext uri="{BB962C8B-B14F-4D97-AF65-F5344CB8AC3E}">
        <p14:creationId xmlns:p14="http://schemas.microsoft.com/office/powerpoint/2010/main" val="4227248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sv-SE" dirty="0"/>
              <a:t>Chef på avropande enhet/avdelning bedömer den slutgiltiga tidsåtgången för introduktionen efter dialog med leverantören</a:t>
            </a:r>
          </a:p>
          <a:p>
            <a:pPr marL="171450" indent="-171450">
              <a:buFont typeface="Arial"/>
              <a:buChar char="•"/>
            </a:pPr>
            <a:r>
              <a:rPr lang="sv-SE" dirty="0"/>
              <a:t>Genomför och dokumentera tid för introduktion och </a:t>
            </a:r>
            <a:r>
              <a:rPr lang="sv-SE" dirty="0" err="1"/>
              <a:t>ev</a:t>
            </a:r>
            <a:r>
              <a:rPr lang="sv-SE" dirty="0"/>
              <a:t> utbildning – kostnadsfritt för beställande enhet!</a:t>
            </a:r>
            <a:endParaRPr lang="sv-SE" dirty="0">
              <a:cs typeface="Calibri" panose="020F0502020204030204"/>
            </a:endParaRPr>
          </a:p>
          <a:p>
            <a:pPr marL="171450" indent="-171450">
              <a:buFont typeface="Arial"/>
              <a:buChar char="•"/>
            </a:pPr>
            <a:r>
              <a:rPr lang="sv-SE" dirty="0">
                <a:cs typeface="Calibri" panose="020F0502020204030204"/>
              </a:rPr>
              <a:t>*</a:t>
            </a:r>
            <a:r>
              <a:rPr lang="sv-SE" dirty="0"/>
              <a:t>Beställaren har rätt att kräva utbyte av en konsult som beställaren anser sakna erforderlig kompetens. Vite utgår om av beställaren godkänd ersättningskonsult inte erhålls från uppdragets starttid. Dokumentera på vilket sätt kompetensen inte är erforderlig och vid vilket datum och tid kompetensen brustit. För hantering av vite och vitesbelopp, se kommande bilder.</a:t>
            </a:r>
            <a:endParaRPr lang="sv-SE" dirty="0">
              <a:cs typeface="Calibri"/>
            </a:endParaRPr>
          </a:p>
          <a:p>
            <a:endParaRPr lang="sv-SE" dirty="0">
              <a:cs typeface="Calibri"/>
            </a:endParaRPr>
          </a:p>
        </p:txBody>
      </p:sp>
      <p:sp>
        <p:nvSpPr>
          <p:cNvPr id="4" name="Platshållare för bildnummer 3"/>
          <p:cNvSpPr>
            <a:spLocks noGrp="1"/>
          </p:cNvSpPr>
          <p:nvPr>
            <p:ph type="sldNum" sz="quarter" idx="5"/>
          </p:nvPr>
        </p:nvSpPr>
        <p:spPr/>
        <p:txBody>
          <a:bodyPr/>
          <a:lstStyle/>
          <a:p>
            <a:fld id="{A962C4AF-BAE9-457B-B65A-212A14943B7C}" type="slidenum">
              <a:t>32</a:t>
            </a:fld>
            <a:endParaRPr lang="sv-SE"/>
          </a:p>
        </p:txBody>
      </p:sp>
    </p:spTree>
    <p:extLst>
      <p:ext uri="{BB962C8B-B14F-4D97-AF65-F5344CB8AC3E}">
        <p14:creationId xmlns:p14="http://schemas.microsoft.com/office/powerpoint/2010/main" val="2547270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sv-SE" dirty="0">
                <a:cs typeface="Calibri"/>
              </a:rPr>
              <a:t>Arbetet med den samordnade upphandlingen av hyrbemanning har pågått under flera års tid. Regiondirektörerna i samtliga 21 regioner beslutade i december 2019 om en gemensam upphandling av hyrbemanning i vården. Samtliga regioner deltar och projektet har pågått sedan i februari 2021.</a:t>
            </a:r>
            <a:endParaRPr lang="sv-SE" dirty="0"/>
          </a:p>
          <a:p>
            <a:pPr marL="171450" indent="-171450">
              <a:buFont typeface="Arial"/>
              <a:buChar char="•"/>
            </a:pPr>
            <a:r>
              <a:rPr lang="sv-SE" dirty="0"/>
              <a:t>Regionerna går in i avtalet vid olika tidpunkter, utifrån när det egna regionala avtalet löper ut.</a:t>
            </a:r>
            <a:endParaRPr lang="sv-SE" dirty="0">
              <a:cs typeface="Calibri"/>
            </a:endParaRPr>
          </a:p>
          <a:p>
            <a:pPr marL="171450" indent="-171450">
              <a:buFont typeface="Arial"/>
              <a:buChar char="•"/>
            </a:pPr>
            <a:r>
              <a:rPr lang="sv-SE" dirty="0">
                <a:cs typeface="Calibri"/>
              </a:rPr>
              <a:t>Nya leverantörer kan ansluta till avtalet två ggr per år, i oktober och maj.</a:t>
            </a:r>
          </a:p>
          <a:p>
            <a:pPr marL="171450" indent="-171450">
              <a:buFont typeface="Arial"/>
              <a:buChar char="•"/>
            </a:pPr>
            <a:r>
              <a:rPr lang="sv-SE" dirty="0"/>
              <a:t>I Norra sjukvårdsregionen (Jämtland/Härjedalen, Västernorrland, Västerbotten och Norrbotten) gäller särskilda villkor kring reseschablon vid köp av inhyrd konsult.</a:t>
            </a:r>
            <a:endParaRPr lang="sv-SE" dirty="0">
              <a:ea typeface="Verdana"/>
            </a:endParaRPr>
          </a:p>
          <a:p>
            <a:pPr marL="171450" indent="-171450">
              <a:buFont typeface="Arial"/>
              <a:buChar char="•"/>
            </a:pPr>
            <a:r>
              <a:rPr lang="sv-SE" dirty="0">
                <a:cs typeface="Calibri"/>
              </a:rPr>
              <a:t>För ersättningsnivåer, se kommande sidor</a:t>
            </a:r>
          </a:p>
          <a:p>
            <a:pPr marL="171450" indent="-171450">
              <a:buFont typeface="Arial"/>
              <a:buChar char="•"/>
            </a:pPr>
            <a:r>
              <a:rPr lang="sv-SE" dirty="0">
                <a:cs typeface="Calibri"/>
              </a:rPr>
              <a:t>Karens om 12 månader innebär att hyrpersonal inte får vara eller ha varit anställd i den region som avropet sker ifrån, under de senaste tolv (12) månaderna före ett uppdrag. Detta gäller oavsett anställningsform eller tjänst. Vid timanställning gäller karensen från senast arbetat pass/timme.</a:t>
            </a:r>
          </a:p>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3</a:t>
            </a:fld>
            <a:endParaRPr lang="sv-SE"/>
          </a:p>
        </p:txBody>
      </p:sp>
    </p:spTree>
    <p:extLst>
      <p:ext uri="{BB962C8B-B14F-4D97-AF65-F5344CB8AC3E}">
        <p14:creationId xmlns:p14="http://schemas.microsoft.com/office/powerpoint/2010/main" val="4077538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en-US" dirty="0" err="1">
                <a:cs typeface="Calibri"/>
              </a:rPr>
              <a:t>Leverantören</a:t>
            </a:r>
            <a:r>
              <a:rPr lang="en-US" dirty="0">
                <a:cs typeface="Calibri"/>
              </a:rPr>
              <a:t> </a:t>
            </a:r>
            <a:r>
              <a:rPr lang="en-US" dirty="0" err="1">
                <a:cs typeface="Calibri"/>
              </a:rPr>
              <a:t>har</a:t>
            </a:r>
            <a:r>
              <a:rPr lang="en-US" dirty="0">
                <a:cs typeface="Calibri"/>
              </a:rPr>
              <a:t> det </a:t>
            </a:r>
            <a:r>
              <a:rPr lang="en-US" dirty="0" err="1">
                <a:cs typeface="Calibri"/>
              </a:rPr>
              <a:t>fulla</a:t>
            </a:r>
            <a:r>
              <a:rPr lang="en-US" dirty="0">
                <a:cs typeface="Calibri"/>
              </a:rPr>
              <a:t> </a:t>
            </a:r>
            <a:r>
              <a:rPr lang="en-US" dirty="0" err="1">
                <a:cs typeface="Calibri"/>
              </a:rPr>
              <a:t>ansvaret</a:t>
            </a:r>
            <a:r>
              <a:rPr lang="en-US" dirty="0">
                <a:cs typeface="Calibri"/>
              </a:rPr>
              <a:t> för </a:t>
            </a:r>
            <a:r>
              <a:rPr lang="en-US" dirty="0" err="1">
                <a:cs typeface="Calibri"/>
              </a:rPr>
              <a:t>att</a:t>
            </a:r>
            <a:r>
              <a:rPr lang="en-US" dirty="0">
                <a:cs typeface="Calibri"/>
              </a:rPr>
              <a:t> </a:t>
            </a:r>
            <a:r>
              <a:rPr lang="en-US" dirty="0" err="1">
                <a:cs typeface="Calibri"/>
              </a:rPr>
              <a:t>konsulten</a:t>
            </a:r>
            <a:r>
              <a:rPr lang="en-US" dirty="0">
                <a:cs typeface="Calibri"/>
              </a:rPr>
              <a:t> </a:t>
            </a:r>
            <a:r>
              <a:rPr lang="en-US" dirty="0" err="1">
                <a:cs typeface="Calibri"/>
              </a:rPr>
              <a:t>får</a:t>
            </a:r>
            <a:r>
              <a:rPr lang="en-US" dirty="0">
                <a:cs typeface="Calibri"/>
              </a:rPr>
              <a:t> </a:t>
            </a:r>
            <a:r>
              <a:rPr lang="en-US" dirty="0" err="1">
                <a:cs typeface="Calibri"/>
              </a:rPr>
              <a:t>lagstadgad</a:t>
            </a:r>
            <a:r>
              <a:rPr lang="en-US" dirty="0">
                <a:cs typeface="Calibri"/>
              </a:rPr>
              <a:t> </a:t>
            </a:r>
            <a:r>
              <a:rPr lang="en-US" dirty="0" err="1">
                <a:cs typeface="Calibri"/>
              </a:rPr>
              <a:t>dygns</a:t>
            </a:r>
            <a:r>
              <a:rPr lang="en-US" dirty="0">
                <a:cs typeface="Calibri"/>
              </a:rPr>
              <a:t>- </a:t>
            </a:r>
            <a:r>
              <a:rPr lang="en-US" dirty="0" err="1">
                <a:cs typeface="Calibri"/>
              </a:rPr>
              <a:t>och</a:t>
            </a:r>
            <a:r>
              <a:rPr lang="en-US" dirty="0">
                <a:cs typeface="Calibri"/>
              </a:rPr>
              <a:t> </a:t>
            </a:r>
            <a:r>
              <a:rPr lang="en-US" dirty="0" err="1">
                <a:cs typeface="Calibri"/>
              </a:rPr>
              <a:t>veckovila</a:t>
            </a:r>
            <a:r>
              <a:rPr lang="en-US" dirty="0">
                <a:cs typeface="Calibri"/>
              </a:rPr>
              <a:t>, </a:t>
            </a:r>
            <a:r>
              <a:rPr lang="en-US" dirty="0" err="1">
                <a:cs typeface="Calibri"/>
              </a:rPr>
              <a:t>även</a:t>
            </a:r>
            <a:r>
              <a:rPr lang="en-US" dirty="0">
                <a:cs typeface="Calibri"/>
              </a:rPr>
              <a:t> </a:t>
            </a:r>
            <a:r>
              <a:rPr lang="en-US" dirty="0" err="1">
                <a:cs typeface="Calibri"/>
              </a:rPr>
              <a:t>mellan</a:t>
            </a:r>
            <a:r>
              <a:rPr lang="en-US" dirty="0">
                <a:cs typeface="Calibri"/>
              </a:rPr>
              <a:t> </a:t>
            </a:r>
            <a:r>
              <a:rPr lang="en-US" dirty="0" err="1">
                <a:cs typeface="Calibri"/>
              </a:rPr>
              <a:t>uppdragen</a:t>
            </a:r>
            <a:r>
              <a:rPr lang="en-US" dirty="0">
                <a:cs typeface="Calibri"/>
              </a:rPr>
              <a:t>.</a:t>
            </a:r>
          </a:p>
          <a:p>
            <a:pPr marL="171450" indent="-171450">
              <a:buFont typeface="Arial"/>
              <a:buChar char="•"/>
            </a:pPr>
            <a:r>
              <a:rPr lang="sv-SE" dirty="0"/>
              <a:t>*I enlighet med AML 3 kap. 12 § andra stycket.</a:t>
            </a:r>
            <a:endParaRPr lang="en-US" dirty="0">
              <a:cs typeface="Calibri"/>
            </a:endParaRPr>
          </a:p>
          <a:p>
            <a:pPr marL="171450" indent="-171450">
              <a:buFont typeface="Arial"/>
              <a:buChar char="•"/>
            </a:pPr>
            <a:r>
              <a:rPr lang="sv-SE" dirty="0">
                <a:cs typeface="Calibri"/>
              </a:rPr>
              <a:t>Vårdgivaren ansvarar för anmälan enligt Hälso- och sjukvårdslagen och regionens rutiner (OBS! Stäm av fakta)</a:t>
            </a:r>
          </a:p>
          <a:p>
            <a:pPr marL="171450" indent="-171450">
              <a:buFont typeface="Arial"/>
              <a:buChar char="•"/>
            </a:pPr>
            <a:endParaRPr lang="en-US" dirty="0">
              <a:cs typeface="Calibri"/>
            </a:endParaRPr>
          </a:p>
        </p:txBody>
      </p:sp>
      <p:sp>
        <p:nvSpPr>
          <p:cNvPr id="4" name="Platshållare för bildnummer 3"/>
          <p:cNvSpPr>
            <a:spLocks noGrp="1"/>
          </p:cNvSpPr>
          <p:nvPr>
            <p:ph type="sldNum" sz="quarter" idx="5"/>
          </p:nvPr>
        </p:nvSpPr>
        <p:spPr/>
        <p:txBody>
          <a:bodyPr/>
          <a:lstStyle/>
          <a:p>
            <a:fld id="{A962C4AF-BAE9-457B-B65A-212A14943B7C}" type="slidenum">
              <a:rPr lang="sv-SE"/>
              <a:t>33</a:t>
            </a:fld>
            <a:endParaRPr lang="sv-SE"/>
          </a:p>
        </p:txBody>
      </p:sp>
    </p:spTree>
    <p:extLst>
      <p:ext uri="{BB962C8B-B14F-4D97-AF65-F5344CB8AC3E}">
        <p14:creationId xmlns:p14="http://schemas.microsoft.com/office/powerpoint/2010/main" val="2726105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sv-SE" dirty="0">
                <a:cs typeface="Calibri"/>
              </a:rPr>
              <a:t>Vårdgivaren ansvarar för anmälan enligt Hälso- och sjukvårdslagen och regionens rutiner </a:t>
            </a:r>
          </a:p>
          <a:p>
            <a:pPr marL="171450" indent="-171450">
              <a:buFont typeface="Arial"/>
              <a:buChar char="•"/>
            </a:pPr>
            <a:r>
              <a:rPr lang="sv-SE" dirty="0">
                <a:cs typeface="Calibri"/>
              </a:rPr>
              <a:t>Samma rutiner gäller som för egna medarbetare</a:t>
            </a:r>
            <a:endParaRPr lang="sv-SE" dirty="0">
              <a:ea typeface="Verdana"/>
              <a:cs typeface="Calibri"/>
            </a:endParaRPr>
          </a:p>
          <a:p>
            <a:pPr marL="171450" indent="-171450">
              <a:buFont typeface="Arial"/>
              <a:buChar char="•"/>
            </a:pPr>
            <a:r>
              <a:rPr lang="sv-SE" dirty="0">
                <a:cs typeface="Calibri"/>
              </a:rPr>
              <a:t>För rutiner när konsultens uppdrag avbryts, se kommande bilder avseende avvikelser</a:t>
            </a:r>
          </a:p>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34</a:t>
            </a:fld>
            <a:endParaRPr lang="sv-SE"/>
          </a:p>
        </p:txBody>
      </p:sp>
    </p:spTree>
    <p:extLst>
      <p:ext uri="{BB962C8B-B14F-4D97-AF65-F5344CB8AC3E}">
        <p14:creationId xmlns:p14="http://schemas.microsoft.com/office/powerpoint/2010/main" val="87605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buFont typeface="Arial"/>
              <a:buChar char="•"/>
            </a:pPr>
            <a:r>
              <a:rPr lang="sv-SE" dirty="0">
                <a:cs typeface="Calibri"/>
              </a:rPr>
              <a:t>Fel och avvikelser enligt avtalet kan delas in i tre delar</a:t>
            </a:r>
          </a:p>
          <a:p>
            <a:pPr marL="285750" indent="-285750">
              <a:buFont typeface="Arial"/>
              <a:buChar char="•"/>
            </a:pPr>
            <a:r>
              <a:rPr lang="sv-SE" dirty="0">
                <a:cs typeface="Calibri"/>
              </a:rPr>
              <a:t>Respektive del förklaras mer i detalj i kommande bilder</a:t>
            </a:r>
          </a:p>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35</a:t>
            </a:fld>
            <a:endParaRPr lang="sv-SE"/>
          </a:p>
        </p:txBody>
      </p:sp>
    </p:spTree>
    <p:extLst>
      <p:ext uri="{BB962C8B-B14F-4D97-AF65-F5344CB8AC3E}">
        <p14:creationId xmlns:p14="http://schemas.microsoft.com/office/powerpoint/2010/main" val="58954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sv-SE" dirty="0">
                <a:cs typeface="Calibri"/>
              </a:rPr>
              <a:t>Om godkänd ersättningskonsult inte erhålls från uppdragets starttid utgår omedelbart, oavsett anledning till frånvaro (sjukdom, olycksfall, </a:t>
            </a:r>
            <a:r>
              <a:rPr lang="sv-SE" dirty="0" err="1">
                <a:cs typeface="Calibri"/>
              </a:rPr>
              <a:t>vab</a:t>
            </a:r>
            <a:r>
              <a:rPr lang="sv-SE" dirty="0">
                <a:cs typeface="Calibri"/>
              </a:rPr>
              <a:t>, föräldraledighet </a:t>
            </a:r>
            <a:r>
              <a:rPr lang="sv-SE" dirty="0" err="1">
                <a:cs typeface="Calibri"/>
              </a:rPr>
              <a:t>etc</a:t>
            </a:r>
            <a:r>
              <a:rPr lang="sv-SE" dirty="0">
                <a:cs typeface="Calibri"/>
              </a:rPr>
              <a:t>)</a:t>
            </a:r>
            <a:endParaRPr lang="sv-SE" dirty="0"/>
          </a:p>
          <a:p>
            <a:pPr marL="171450" indent="-171450">
              <a:buFont typeface="Arial"/>
              <a:buChar char="•"/>
            </a:pPr>
            <a:r>
              <a:rPr lang="sv-SE" dirty="0"/>
              <a:t>Vite utgår även om beställaren bemannar uppdraget via annan leverantör eller med egna medarbetare inom regionen</a:t>
            </a:r>
            <a:endParaRPr lang="sv-SE" dirty="0">
              <a:ea typeface="Verdana"/>
            </a:endParaRPr>
          </a:p>
          <a:p>
            <a:pPr marL="171450" indent="-171450">
              <a:buFont typeface="Arial"/>
              <a:buChar char="•"/>
            </a:pPr>
            <a:r>
              <a:rPr lang="sv-SE" dirty="0">
                <a:cs typeface="Calibri"/>
              </a:rPr>
              <a:t>För aktuella vitesnivåer, se kommande bild. </a:t>
            </a:r>
            <a:endParaRPr lang="sv-SE" dirty="0"/>
          </a:p>
          <a:p>
            <a:pPr marL="171450" indent="-171450">
              <a:buFont typeface="Arial"/>
              <a:buChar char="•"/>
            </a:pPr>
            <a:r>
              <a:rPr lang="sv-SE" dirty="0"/>
              <a:t>Dokumentera och rapportera frånvaron enligt de riktlinjer som gäller i din region</a:t>
            </a:r>
            <a:endParaRPr lang="sv-SE" dirty="0">
              <a:cs typeface="Calibri"/>
            </a:endParaRPr>
          </a:p>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36</a:t>
            </a:fld>
            <a:endParaRPr lang="sv-SE"/>
          </a:p>
        </p:txBody>
      </p:sp>
    </p:spTree>
    <p:extLst>
      <p:ext uri="{BB962C8B-B14F-4D97-AF65-F5344CB8AC3E}">
        <p14:creationId xmlns:p14="http://schemas.microsoft.com/office/powerpoint/2010/main" val="3423400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sv-SE" dirty="0">
                <a:cs typeface="Calibri"/>
              </a:rPr>
              <a:t>Leverantören ska få information om varför utbyte krävs. Vem eller vilken funktion som informerar leverantören skiljer sig åt mellan regionerna – ta reda på vad som gäller i din region!</a:t>
            </a:r>
          </a:p>
          <a:p>
            <a:pPr marL="171450" indent="-171450">
              <a:buFont typeface="Arial"/>
              <a:buChar char="•"/>
            </a:pPr>
            <a:r>
              <a:rPr lang="sv-SE" dirty="0"/>
              <a:t>Dokumentera och rapportera bristen enligt de riktlinjer som gäller i din region</a:t>
            </a:r>
            <a:endParaRPr lang="sv-SE" dirty="0">
              <a:cs typeface="Calibri"/>
            </a:endParaRPr>
          </a:p>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37</a:t>
            </a:fld>
            <a:endParaRPr lang="sv-SE"/>
          </a:p>
        </p:txBody>
      </p:sp>
    </p:spTree>
    <p:extLst>
      <p:ext uri="{BB962C8B-B14F-4D97-AF65-F5344CB8AC3E}">
        <p14:creationId xmlns:p14="http://schemas.microsoft.com/office/powerpoint/2010/main" val="38889044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sv-SE" dirty="0">
                <a:cs typeface="Calibri"/>
              </a:rPr>
              <a:t>Leverantören ska få information om varför utbyte krävs. Vem eller vilken funktion som informerar leverantören skiljer sig åt mellan regionerna – ta reda på vad som gäller i din region!</a:t>
            </a:r>
          </a:p>
          <a:p>
            <a:pPr marL="171450" indent="-171450">
              <a:buFont typeface="Arial"/>
              <a:buChar char="•"/>
            </a:pPr>
            <a:r>
              <a:rPr lang="sv-SE" dirty="0"/>
              <a:t>Dokumentera och rapportera bristen enligt de riktlinjer som gäller i din region</a:t>
            </a:r>
            <a:endParaRPr lang="sv-SE" dirty="0">
              <a:cs typeface="Calibri"/>
            </a:endParaRPr>
          </a:p>
          <a:p>
            <a:pPr marL="171450" indent="-171450">
              <a:buFont typeface="Arial"/>
              <a:buChar char="•"/>
            </a:pPr>
            <a:r>
              <a:rPr lang="sv-SE" dirty="0"/>
              <a:t>För aktuella vitesnivåer, se nästa bild. </a:t>
            </a:r>
            <a:endParaRPr lang="sv-SE" dirty="0">
              <a:cs typeface="Calibri"/>
            </a:endParaRPr>
          </a:p>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38</a:t>
            </a:fld>
            <a:endParaRPr lang="sv-SE"/>
          </a:p>
        </p:txBody>
      </p:sp>
    </p:spTree>
    <p:extLst>
      <p:ext uri="{BB962C8B-B14F-4D97-AF65-F5344CB8AC3E}">
        <p14:creationId xmlns:p14="http://schemas.microsoft.com/office/powerpoint/2010/main" val="7534847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sv-SE" dirty="0"/>
              <a:t>Administration av vite skiljer sig åt - ta reda på vad som gäller i din region!</a:t>
            </a:r>
            <a:endParaRPr lang="sv-SE" dirty="0">
              <a:cs typeface="Calibri" panose="020F0502020204030204"/>
            </a:endParaRPr>
          </a:p>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39</a:t>
            </a:fld>
            <a:endParaRPr lang="sv-SE"/>
          </a:p>
        </p:txBody>
      </p:sp>
    </p:spTree>
    <p:extLst>
      <p:ext uri="{BB962C8B-B14F-4D97-AF65-F5344CB8AC3E}">
        <p14:creationId xmlns:p14="http://schemas.microsoft.com/office/powerpoint/2010/main" val="24494890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sv-SE" dirty="0"/>
              <a:t>Observera att prisjustering görs en gång per år, fr om den 1 januari 2025. Nya vitesnivåer kommuniceras i samband med det.</a:t>
            </a:r>
          </a:p>
        </p:txBody>
      </p:sp>
      <p:sp>
        <p:nvSpPr>
          <p:cNvPr id="4" name="Platshållare för bildnummer 3"/>
          <p:cNvSpPr>
            <a:spLocks noGrp="1"/>
          </p:cNvSpPr>
          <p:nvPr>
            <p:ph type="sldNum" sz="quarter" idx="5"/>
          </p:nvPr>
        </p:nvSpPr>
        <p:spPr/>
        <p:txBody>
          <a:bodyPr/>
          <a:lstStyle/>
          <a:p>
            <a:fld id="{055BFA82-BD73-4185-B828-63168F0B5499}" type="slidenum">
              <a:rPr lang="sv-SE" smtClean="0"/>
              <a:t>40</a:t>
            </a:fld>
            <a:endParaRPr lang="sv-SE"/>
          </a:p>
        </p:txBody>
      </p:sp>
    </p:spTree>
    <p:extLst>
      <p:ext uri="{BB962C8B-B14F-4D97-AF65-F5344CB8AC3E}">
        <p14:creationId xmlns:p14="http://schemas.microsoft.com/office/powerpoint/2010/main" val="32267193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lnSpc>
                <a:spcPct val="90000"/>
              </a:lnSpc>
              <a:spcBef>
                <a:spcPts val="1000"/>
              </a:spcBef>
              <a:buFont typeface="Arial,Sans-Serif"/>
              <a:buChar char="•"/>
            </a:pPr>
            <a:r>
              <a:rPr lang="sv-SE" dirty="0"/>
              <a:t>Leverantören kontaktar beställare/verksamhet på central eller lokal nivå i syfte att undersöka behov eller erbjuda konsult. Exempelvis är följande skrivning ej tillåten: ”Vi har en konsult som är tillgänglig under v.20. Finns det något behov på er verksamhet?”</a:t>
            </a:r>
            <a:endParaRPr lang="en-US" dirty="0"/>
          </a:p>
          <a:p>
            <a:pPr marL="171450" indent="-171450">
              <a:lnSpc>
                <a:spcPct val="90000"/>
              </a:lnSpc>
              <a:spcBef>
                <a:spcPts val="1000"/>
              </a:spcBef>
              <a:buFont typeface="Arial,Sans-Serif"/>
              <a:buChar char="•"/>
            </a:pPr>
            <a:r>
              <a:rPr lang="sv-SE" dirty="0"/>
              <a:t>Leverantören får inte använda sig av aktiv rekrytering av beställarens medarbetare på dennes arbetsplats. Detta innebär till exempel att leverantören inte får skicka e-post i rekryterings- eller marknadsföringssyfte till beställarens medarbetares e-post i arbetet. Inte heller får leverantören dela ut flyers eller liknande till beställarens medarbetare när dessa befinner sig på arbetsplatsen.</a:t>
            </a:r>
          </a:p>
          <a:p>
            <a:pPr>
              <a:buFont typeface="Arial"/>
              <a:buChar char="•"/>
            </a:pPr>
            <a:r>
              <a:rPr lang="sv-SE" dirty="0"/>
              <a:t>Leverantören har inte rätt att använda regionens namn i externa marknadsföringssammanhang för nyrekryterings eller </a:t>
            </a:r>
            <a:r>
              <a:rPr lang="sv-SE" err="1"/>
              <a:t>nykundsanskaffning</a:t>
            </a:r>
            <a:r>
              <a:rPr lang="sv-SE" dirty="0"/>
              <a:t> utan att i förväg ha inhämtat skriftligt medgivande till detta från övergripande avtalsförvaltare. Följande exempel på skrivning vid annonsering är därmed inte tillåten: ”Till Skånes universitetssjukhus, avdelning 47, söker vi legitimerad sjuksköterska för genomförande av uppdrag.”</a:t>
            </a:r>
          </a:p>
          <a:p>
            <a:pPr>
              <a:buFont typeface="Arial"/>
              <a:buChar char="•"/>
            </a:pPr>
            <a:r>
              <a:rPr lang="sv-SE" dirty="0"/>
              <a:t>Dokumentera och rapportera bristen enligt de riktlinjer som gäller i din region</a:t>
            </a:r>
          </a:p>
          <a:p>
            <a:pPr>
              <a:buFont typeface="Arial"/>
              <a:buChar char="•"/>
            </a:pPr>
            <a:r>
              <a:rPr lang="sv-SE" dirty="0"/>
              <a:t> Administration av vite skiljer sig åt - ta reda på vad som gäller i din region!</a:t>
            </a:r>
            <a:endParaRPr lang="sv-SE" dirty="0">
              <a:cs typeface="Calibri" panose="020F0502020204030204"/>
            </a:endParaRPr>
          </a:p>
        </p:txBody>
      </p:sp>
      <p:sp>
        <p:nvSpPr>
          <p:cNvPr id="4" name="Platshållare för bildnummer 3"/>
          <p:cNvSpPr>
            <a:spLocks noGrp="1"/>
          </p:cNvSpPr>
          <p:nvPr>
            <p:ph type="sldNum" sz="quarter" idx="5"/>
          </p:nvPr>
        </p:nvSpPr>
        <p:spPr/>
        <p:txBody>
          <a:bodyPr/>
          <a:lstStyle/>
          <a:p>
            <a:fld id="{A962C4AF-BAE9-457B-B65A-212A14943B7C}" type="slidenum">
              <a:t>41</a:t>
            </a:fld>
            <a:endParaRPr lang="sv-SE"/>
          </a:p>
        </p:txBody>
      </p:sp>
    </p:spTree>
    <p:extLst>
      <p:ext uri="{BB962C8B-B14F-4D97-AF65-F5344CB8AC3E}">
        <p14:creationId xmlns:p14="http://schemas.microsoft.com/office/powerpoint/2010/main" val="35267190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i="1" dirty="0">
              <a:cs typeface="Calibri"/>
            </a:endParaRPr>
          </a:p>
        </p:txBody>
      </p:sp>
      <p:sp>
        <p:nvSpPr>
          <p:cNvPr id="4" name="Platshållare för bildnummer 3"/>
          <p:cNvSpPr>
            <a:spLocks noGrp="1"/>
          </p:cNvSpPr>
          <p:nvPr>
            <p:ph type="sldNum" sz="quarter" idx="5"/>
          </p:nvPr>
        </p:nvSpPr>
        <p:spPr/>
        <p:txBody>
          <a:bodyPr/>
          <a:lstStyle/>
          <a:p>
            <a:fld id="{A962C4AF-BAE9-457B-B65A-212A14943B7C}" type="slidenum">
              <a:rPr lang="sv-SE"/>
              <a:t>42</a:t>
            </a:fld>
            <a:endParaRPr lang="sv-SE"/>
          </a:p>
        </p:txBody>
      </p:sp>
    </p:spTree>
    <p:extLst>
      <p:ext uri="{BB962C8B-B14F-4D97-AF65-F5344CB8AC3E}">
        <p14:creationId xmlns:p14="http://schemas.microsoft.com/office/powerpoint/2010/main" val="3292066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Inför att uppdrag avropas på avtalet är det flera saker du som chef behöver känna till och ta ställning till:</a:t>
            </a:r>
          </a:p>
          <a:p>
            <a:pPr marL="171450" indent="-171450">
              <a:buFont typeface="Arial"/>
              <a:buChar char="•"/>
            </a:pPr>
            <a:r>
              <a:rPr lang="sv-SE" dirty="0"/>
              <a:t>Avtalet omfattar läkare och sjuksköterskor, samtliga specialiteter. Ta ställning till vilken/vilka kompetenser du har behov av. Kan flera kompetenser accepteras? Rangordna i så fall kompetenserna, 1-4. </a:t>
            </a:r>
            <a:endParaRPr lang="sv-SE" dirty="0">
              <a:cs typeface="Calibri"/>
            </a:endParaRPr>
          </a:p>
          <a:p>
            <a:pPr marL="171450" indent="-171450">
              <a:buFont typeface="Arial"/>
              <a:buChar char="•"/>
            </a:pPr>
            <a:r>
              <a:rPr lang="sv-SE" dirty="0">
                <a:cs typeface="Calibri"/>
              </a:rPr>
              <a:t>För aktuella ersättningsnivåer, se kommande sidor. Kontrollera mot budget.</a:t>
            </a:r>
          </a:p>
          <a:p>
            <a:pPr marL="171450" indent="-171450">
              <a:lnSpc>
                <a:spcPct val="90000"/>
              </a:lnSpc>
              <a:spcBef>
                <a:spcPts val="1000"/>
              </a:spcBef>
              <a:buFont typeface="Arial"/>
              <a:buChar char="•"/>
            </a:pPr>
            <a:r>
              <a:rPr lang="sv-SE" dirty="0"/>
              <a:t>Ange tidsperiod och schema för uppdraget. Avtalet begränsar tid per uppdrag till 12 månader. Obs! Andra begränsningar kan gälla i din region – kontrollera vad som gäller.</a:t>
            </a:r>
            <a:endParaRPr lang="sv-SE" dirty="0">
              <a:cs typeface="Calibri"/>
            </a:endParaRPr>
          </a:p>
          <a:p>
            <a:pPr marL="171450" indent="-171450">
              <a:lnSpc>
                <a:spcPct val="90000"/>
              </a:lnSpc>
              <a:spcBef>
                <a:spcPts val="1000"/>
              </a:spcBef>
              <a:buFont typeface="Arial"/>
              <a:buChar char="•"/>
            </a:pPr>
            <a:r>
              <a:rPr lang="sv-SE" dirty="0"/>
              <a:t>Påbörja processen i god tid utifrån riktlinjerna i din region!</a:t>
            </a:r>
          </a:p>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5</a:t>
            </a:fld>
            <a:endParaRPr lang="sv-SE"/>
          </a:p>
        </p:txBody>
      </p:sp>
    </p:spTree>
    <p:extLst>
      <p:ext uri="{BB962C8B-B14F-4D97-AF65-F5344CB8AC3E}">
        <p14:creationId xmlns:p14="http://schemas.microsoft.com/office/powerpoint/2010/main" val="2803341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lnSpc>
                <a:spcPct val="90000"/>
              </a:lnSpc>
              <a:spcBef>
                <a:spcPts val="1000"/>
              </a:spcBef>
              <a:buFont typeface="Arial"/>
              <a:buChar char="•"/>
            </a:pPr>
            <a:r>
              <a:rPr lang="sv-SE" dirty="0">
                <a:cs typeface="Calibri"/>
              </a:rPr>
              <a:t>Under uppsägningstiden utgår ersättning enligt överenskommelse i avropet</a:t>
            </a:r>
          </a:p>
          <a:p>
            <a:pPr marL="171450" indent="-171450">
              <a:lnSpc>
                <a:spcPct val="90000"/>
              </a:lnSpc>
              <a:spcBef>
                <a:spcPts val="1000"/>
              </a:spcBef>
              <a:buFont typeface="Arial"/>
              <a:buChar char="•"/>
            </a:pPr>
            <a:r>
              <a:rPr lang="sv-SE" dirty="0">
                <a:cs typeface="Calibri"/>
              </a:rPr>
              <a:t>Innan tilldelning av avrop skett kan ett avrop återtas utan kostnad</a:t>
            </a:r>
          </a:p>
          <a:p>
            <a:pPr marL="171450" indent="-171450">
              <a:lnSpc>
                <a:spcPct val="90000"/>
              </a:lnSpc>
              <a:spcBef>
                <a:spcPts val="1000"/>
              </a:spcBef>
              <a:buFont typeface="Arial"/>
              <a:buChar char="•"/>
            </a:pPr>
            <a:r>
              <a:rPr lang="sv-SE" dirty="0">
                <a:cs typeface="Calibri"/>
              </a:rPr>
              <a:t>Endast behörig beställare har rätt att genomföra avbokning – ta reda på vem som är behörig beställare i din region</a:t>
            </a:r>
          </a:p>
          <a:p>
            <a:pPr>
              <a:lnSpc>
                <a:spcPct val="90000"/>
              </a:lnSpc>
              <a:spcBef>
                <a:spcPts val="1000"/>
              </a:spcBef>
            </a:pPr>
            <a:endParaRPr lang="sv-SE" dirty="0">
              <a:cs typeface="Calibri"/>
            </a:endParaRPr>
          </a:p>
        </p:txBody>
      </p:sp>
      <p:sp>
        <p:nvSpPr>
          <p:cNvPr id="4" name="Platshållare för bildnummer 3"/>
          <p:cNvSpPr>
            <a:spLocks noGrp="1"/>
          </p:cNvSpPr>
          <p:nvPr>
            <p:ph type="sldNum" sz="quarter" idx="5"/>
          </p:nvPr>
        </p:nvSpPr>
        <p:spPr/>
        <p:txBody>
          <a:bodyPr/>
          <a:lstStyle/>
          <a:p>
            <a:fld id="{A962C4AF-BAE9-457B-B65A-212A14943B7C}" type="slidenum">
              <a:rPr lang="sv-SE"/>
              <a:t>43</a:t>
            </a:fld>
            <a:endParaRPr lang="sv-SE"/>
          </a:p>
        </p:txBody>
      </p:sp>
    </p:spTree>
    <p:extLst>
      <p:ext uri="{BB962C8B-B14F-4D97-AF65-F5344CB8AC3E}">
        <p14:creationId xmlns:p14="http://schemas.microsoft.com/office/powerpoint/2010/main" val="27476657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lnSpc>
                <a:spcPct val="90000"/>
              </a:lnSpc>
              <a:spcBef>
                <a:spcPts val="1000"/>
              </a:spcBef>
              <a:buFont typeface="Arial"/>
              <a:buChar char="•"/>
            </a:pPr>
            <a:r>
              <a:rPr lang="sv-SE" dirty="0"/>
              <a:t>I det fall omdisponering från en zon till en annan äger rum, har leverantören rätt att fakturera den timersättning som är högst av dessa två. </a:t>
            </a:r>
            <a:endParaRPr lang="sv-SE" i="1">
              <a:cs typeface="Calibri"/>
            </a:endParaRPr>
          </a:p>
        </p:txBody>
      </p:sp>
      <p:sp>
        <p:nvSpPr>
          <p:cNvPr id="4" name="Platshållare för bildnummer 3"/>
          <p:cNvSpPr>
            <a:spLocks noGrp="1"/>
          </p:cNvSpPr>
          <p:nvPr>
            <p:ph type="sldNum" sz="quarter" idx="5"/>
          </p:nvPr>
        </p:nvSpPr>
        <p:spPr/>
        <p:txBody>
          <a:bodyPr/>
          <a:lstStyle/>
          <a:p>
            <a:fld id="{A962C4AF-BAE9-457B-B65A-212A14943B7C}" type="slidenum">
              <a:rPr lang="sv-SE"/>
              <a:t>44</a:t>
            </a:fld>
            <a:endParaRPr lang="sv-SE"/>
          </a:p>
        </p:txBody>
      </p:sp>
    </p:spTree>
    <p:extLst>
      <p:ext uri="{BB962C8B-B14F-4D97-AF65-F5344CB8AC3E}">
        <p14:creationId xmlns:p14="http://schemas.microsoft.com/office/powerpoint/2010/main" val="42848239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sv-SE" dirty="0"/>
              <a:t>Om det ursprungliga uppdraget omfattar tre (3) veckor, får därmed uppdraget maximalt förlängas med tre (3) veckor. Därefter ska behörig beställare gå ut med avrop till samtliga avtalade Leverantörer. </a:t>
            </a:r>
          </a:p>
          <a:p>
            <a:pPr marL="171450" indent="-171450">
              <a:buFont typeface="Arial"/>
              <a:buChar char="•"/>
            </a:pPr>
            <a:r>
              <a:rPr lang="sv-SE" dirty="0"/>
              <a:t>Konsulten ska vid förlängning av uppdrag, vara anställd av samma Leverantör som vid det ursprungliga uppdraget.</a:t>
            </a:r>
            <a:endParaRPr lang="sv-SE" dirty="0">
              <a:cs typeface="Calibri"/>
            </a:endParaRPr>
          </a:p>
          <a:p>
            <a:pPr>
              <a:lnSpc>
                <a:spcPct val="90000"/>
              </a:lnSpc>
              <a:spcBef>
                <a:spcPts val="1000"/>
              </a:spcBef>
            </a:pPr>
            <a:endParaRPr lang="sv-SE" i="1" dirty="0">
              <a:cs typeface="Calibri"/>
            </a:endParaRPr>
          </a:p>
        </p:txBody>
      </p:sp>
      <p:sp>
        <p:nvSpPr>
          <p:cNvPr id="4" name="Platshållare för bildnummer 3"/>
          <p:cNvSpPr>
            <a:spLocks noGrp="1"/>
          </p:cNvSpPr>
          <p:nvPr>
            <p:ph type="sldNum" sz="quarter" idx="5"/>
          </p:nvPr>
        </p:nvSpPr>
        <p:spPr/>
        <p:txBody>
          <a:bodyPr/>
          <a:lstStyle/>
          <a:p>
            <a:fld id="{A962C4AF-BAE9-457B-B65A-212A14943B7C}" type="slidenum">
              <a:rPr lang="sv-SE"/>
              <a:t>45</a:t>
            </a:fld>
            <a:endParaRPr lang="sv-SE"/>
          </a:p>
        </p:txBody>
      </p:sp>
    </p:spTree>
    <p:extLst>
      <p:ext uri="{BB962C8B-B14F-4D97-AF65-F5344CB8AC3E}">
        <p14:creationId xmlns:p14="http://schemas.microsoft.com/office/powerpoint/2010/main" val="39358008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sv-SE" dirty="0"/>
              <a:t> Krav på information i fakturan kan komma ändras under avtalstiden</a:t>
            </a:r>
            <a:endParaRPr lang="en-US" dirty="0">
              <a:cs typeface="Calibri"/>
            </a:endParaRPr>
          </a:p>
          <a:p>
            <a:pPr marL="171450" indent="-171450">
              <a:buFont typeface="Arial"/>
              <a:buChar char="•"/>
            </a:pPr>
            <a:r>
              <a:rPr lang="sv-SE" dirty="0"/>
              <a:t>*med undantag för Norra sjukvårdsregionen, där leverantören kan fakturera en reseschablon </a:t>
            </a:r>
            <a:endParaRPr lang="sv-SE" dirty="0">
              <a:cs typeface="Calibri"/>
            </a:endParaRPr>
          </a:p>
          <a:p>
            <a:pPr marL="171450" indent="-171450">
              <a:lnSpc>
                <a:spcPct val="90000"/>
              </a:lnSpc>
              <a:spcBef>
                <a:spcPts val="1000"/>
              </a:spcBef>
              <a:buFont typeface="Arial"/>
              <a:buChar char="•"/>
            </a:pPr>
            <a:r>
              <a:rPr lang="sv-SE" dirty="0"/>
              <a:t>Om fakturauppgifterna inte stämmer överens med avtalspunkten </a:t>
            </a:r>
            <a:r>
              <a:rPr lang="sv-SE" i="1" dirty="0"/>
              <a:t>Fakturerings- och betalningsvillkor: </a:t>
            </a:r>
            <a:r>
              <a:rPr lang="sv-SE" dirty="0"/>
              <a:t>avgift 2 000 SEK</a:t>
            </a:r>
            <a:endParaRPr lang="sv-SE" dirty="0">
              <a:cs typeface="Calibri" panose="020F0502020204030204"/>
            </a:endParaRPr>
          </a:p>
        </p:txBody>
      </p:sp>
      <p:sp>
        <p:nvSpPr>
          <p:cNvPr id="4" name="Platshållare för bildnummer 3"/>
          <p:cNvSpPr>
            <a:spLocks noGrp="1"/>
          </p:cNvSpPr>
          <p:nvPr>
            <p:ph type="sldNum" sz="quarter" idx="5"/>
          </p:nvPr>
        </p:nvSpPr>
        <p:spPr/>
        <p:txBody>
          <a:bodyPr/>
          <a:lstStyle/>
          <a:p>
            <a:fld id="{A962C4AF-BAE9-457B-B65A-212A14943B7C}" type="slidenum">
              <a:rPr lang="sv-SE"/>
              <a:t>47</a:t>
            </a:fld>
            <a:endParaRPr lang="sv-SE"/>
          </a:p>
        </p:txBody>
      </p:sp>
    </p:spTree>
    <p:extLst>
      <p:ext uri="{BB962C8B-B14F-4D97-AF65-F5344CB8AC3E}">
        <p14:creationId xmlns:p14="http://schemas.microsoft.com/office/powerpoint/2010/main" val="1395519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sv-SE" dirty="0"/>
              <a:t>Krav på information i fakturan kan komma ändras under avtalstiden</a:t>
            </a:r>
            <a:endParaRPr lang="en-US" dirty="0">
              <a:cs typeface="Calibri"/>
            </a:endParaRPr>
          </a:p>
          <a:p>
            <a:pPr marL="171450" indent="-171450">
              <a:buFont typeface="Arial"/>
              <a:buChar char="•"/>
            </a:pPr>
            <a:r>
              <a:rPr lang="sv-SE" dirty="0"/>
              <a:t>*med undantag för Norra sjukvårdsregionen, där leverantören kan fakturera en reseschablon </a:t>
            </a:r>
            <a:endParaRPr lang="sv-SE" dirty="0">
              <a:cs typeface="Calibri"/>
            </a:endParaRPr>
          </a:p>
          <a:p>
            <a:pPr marL="171450" indent="-171450">
              <a:lnSpc>
                <a:spcPct val="90000"/>
              </a:lnSpc>
              <a:spcBef>
                <a:spcPts val="1000"/>
              </a:spcBef>
              <a:buFont typeface="Arial"/>
              <a:buChar char="•"/>
            </a:pPr>
            <a:r>
              <a:rPr lang="sv-SE" dirty="0"/>
              <a:t>Om fakturauppgifterna inte stämmer överens med avtalspunkten </a:t>
            </a:r>
            <a:r>
              <a:rPr lang="sv-SE" i="1" dirty="0"/>
              <a:t>Fakturerings- och betalningsvillkor: </a:t>
            </a:r>
            <a:r>
              <a:rPr lang="sv-SE" dirty="0"/>
              <a:t>avgift 2 000 SEK</a:t>
            </a:r>
            <a:endParaRPr lang="sv-SE" dirty="0">
              <a:cs typeface="Calibri" panose="020F0502020204030204"/>
            </a:endParaRPr>
          </a:p>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48</a:t>
            </a:fld>
            <a:endParaRPr lang="sv-SE"/>
          </a:p>
        </p:txBody>
      </p:sp>
    </p:spTree>
    <p:extLst>
      <p:ext uri="{BB962C8B-B14F-4D97-AF65-F5344CB8AC3E}">
        <p14:creationId xmlns:p14="http://schemas.microsoft.com/office/powerpoint/2010/main" val="10068718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49</a:t>
            </a:fld>
            <a:endParaRPr lang="sv-SE" dirty="0"/>
          </a:p>
        </p:txBody>
      </p:sp>
    </p:spTree>
    <p:extLst>
      <p:ext uri="{BB962C8B-B14F-4D97-AF65-F5344CB8AC3E}">
        <p14:creationId xmlns:p14="http://schemas.microsoft.com/office/powerpoint/2010/main" val="421144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cs typeface="Calibri"/>
              </a:rPr>
              <a:t>Bild </a:t>
            </a:r>
            <a:r>
              <a:rPr lang="en-US" dirty="0" err="1">
                <a:cs typeface="Calibri"/>
              </a:rPr>
              <a:t>över</a:t>
            </a:r>
            <a:r>
              <a:rPr lang="en-US" dirty="0">
                <a:cs typeface="Calibri"/>
              </a:rPr>
              <a:t> de </a:t>
            </a:r>
            <a:r>
              <a:rPr lang="en-US" dirty="0" err="1">
                <a:cs typeface="Calibri"/>
              </a:rPr>
              <a:t>pusselbitar</a:t>
            </a:r>
            <a:r>
              <a:rPr lang="en-US" dirty="0">
                <a:cs typeface="Calibri"/>
              </a:rPr>
              <a:t> </a:t>
            </a:r>
            <a:r>
              <a:rPr lang="en-US" dirty="0" err="1">
                <a:cs typeface="Calibri"/>
              </a:rPr>
              <a:t>som</a:t>
            </a:r>
            <a:r>
              <a:rPr lang="en-US" dirty="0">
                <a:cs typeface="Calibri"/>
              </a:rPr>
              <a:t> </a:t>
            </a:r>
            <a:r>
              <a:rPr lang="en-US" dirty="0" err="1">
                <a:cs typeface="Calibri"/>
              </a:rPr>
              <a:t>bygger</a:t>
            </a:r>
            <a:r>
              <a:rPr lang="en-US" dirty="0">
                <a:cs typeface="Calibri"/>
              </a:rPr>
              <a:t> </a:t>
            </a:r>
            <a:r>
              <a:rPr lang="en-US" dirty="0" err="1">
                <a:cs typeface="Calibri"/>
              </a:rPr>
              <a:t>ersättningen</a:t>
            </a:r>
          </a:p>
        </p:txBody>
      </p:sp>
      <p:sp>
        <p:nvSpPr>
          <p:cNvPr id="4" name="Platshållare för bildnummer 3"/>
          <p:cNvSpPr>
            <a:spLocks noGrp="1"/>
          </p:cNvSpPr>
          <p:nvPr>
            <p:ph type="sldNum" sz="quarter" idx="5"/>
          </p:nvPr>
        </p:nvSpPr>
        <p:spPr/>
        <p:txBody>
          <a:bodyPr/>
          <a:lstStyle/>
          <a:p>
            <a:fld id="{2E060D78-0732-444B-B0D5-1543BC9666EF}" type="slidenum">
              <a:rPr lang="sv-SE" smtClean="0"/>
              <a:t>7</a:t>
            </a:fld>
            <a:endParaRPr lang="sv-SE"/>
          </a:p>
        </p:txBody>
      </p:sp>
    </p:spTree>
    <p:extLst>
      <p:ext uri="{BB962C8B-B14F-4D97-AF65-F5344CB8AC3E}">
        <p14:creationId xmlns:p14="http://schemas.microsoft.com/office/powerpoint/2010/main" val="222191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*Helgdag avser: första maj, </a:t>
            </a:r>
            <a:r>
              <a:rPr lang="sv-SE" dirty="0" err="1"/>
              <a:t>kristi</a:t>
            </a:r>
            <a:r>
              <a:rPr lang="sv-SE" dirty="0"/>
              <a:t> himmelsfärdsdag, nationaldagen och alla helgonsdag </a:t>
            </a:r>
          </a:p>
          <a:p>
            <a:r>
              <a:rPr lang="sv-SE" dirty="0"/>
              <a:t>**Storhelg avser: nyårsdagen, trettondagen, långfredagen, påskdagen, annandag påsk, midsommardagen, juldagen, annandagen, påsk- midsommar- jul och nyårsafton. </a:t>
            </a:r>
          </a:p>
          <a:p>
            <a:r>
              <a:rPr lang="sv-SE" dirty="0"/>
              <a:t>***Till exempel om läkare med specialistläkarkompetens inom internmedicin hyrs in för uppdrag till en vårdcentral där specialist i allmänmedicin efterfrågats.</a:t>
            </a:r>
          </a:p>
          <a:p>
            <a:endParaRPr lang="sv-SE" dirty="0">
              <a:cs typeface="Calibri"/>
            </a:endParaRPr>
          </a:p>
          <a:p>
            <a:r>
              <a:rPr lang="sv-SE" dirty="0">
                <a:cs typeface="Calibri"/>
              </a:rPr>
              <a:t>Observera att prisjustering görs en gång per år, fr om den 1 januari 2025. Nya priser kommuniceras i samband med det.</a:t>
            </a:r>
          </a:p>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8</a:t>
            </a:fld>
            <a:endParaRPr lang="sv-SE"/>
          </a:p>
        </p:txBody>
      </p:sp>
    </p:spTree>
    <p:extLst>
      <p:ext uri="{BB962C8B-B14F-4D97-AF65-F5344CB8AC3E}">
        <p14:creationId xmlns:p14="http://schemas.microsoft.com/office/powerpoint/2010/main" val="2242067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*Helgdag avser: första maj, </a:t>
            </a:r>
            <a:r>
              <a:rPr lang="sv-SE" dirty="0" err="1"/>
              <a:t>kristi</a:t>
            </a:r>
            <a:r>
              <a:rPr lang="sv-SE" dirty="0"/>
              <a:t> himmelsfärdsdag, nationaldagen och alla helgonsdag </a:t>
            </a:r>
          </a:p>
          <a:p>
            <a:r>
              <a:rPr lang="sv-SE" dirty="0"/>
              <a:t>**Storhelg avser: nyårsdagen, trettondagen, långfredagen, påskdagen, annandag påsk, midsommardagen, juldagen, annandagen, påsk- midsommar- jul och nyårsafton</a:t>
            </a:r>
          </a:p>
          <a:p>
            <a:endParaRPr lang="sv-SE" dirty="0">
              <a:cs typeface="Calibri"/>
            </a:endParaRPr>
          </a:p>
          <a:p>
            <a:endParaRPr lang="sv-SE" dirty="0"/>
          </a:p>
          <a:p>
            <a:r>
              <a:rPr lang="sv-SE" dirty="0"/>
              <a:t>Observera att prisjustering görs en gång per år, fr om den 1 januari 2025. Nya priser kommuniceras i samband med det.</a:t>
            </a:r>
            <a:endParaRPr lang="sv-SE" dirty="0">
              <a:cs typeface="Calibri" panose="020F0502020204030204"/>
            </a:endParaRPr>
          </a:p>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9</a:t>
            </a:fld>
            <a:endParaRPr lang="sv-SE"/>
          </a:p>
        </p:txBody>
      </p:sp>
    </p:spTree>
    <p:extLst>
      <p:ext uri="{BB962C8B-B14F-4D97-AF65-F5344CB8AC3E}">
        <p14:creationId xmlns:p14="http://schemas.microsoft.com/office/powerpoint/2010/main" val="3515107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sv-SE" dirty="0"/>
              <a:t>Utöver timpris i tillämpas reseschablon vid köp av inhyrd bemanning inom region Jämtland/Härjedalen, Västernorrland, Västerbotten och Norrbotten. </a:t>
            </a:r>
            <a:endParaRPr lang="sv-SE" dirty="0">
              <a:cs typeface="Calibri" panose="020F0502020204030204"/>
            </a:endParaRPr>
          </a:p>
          <a:p>
            <a:pPr marL="171450" indent="-171450">
              <a:buFont typeface="Arial"/>
              <a:buChar char="•"/>
            </a:pPr>
            <a:r>
              <a:rPr lang="sv-SE" dirty="0"/>
              <a:t>Reseschablonen avser konsults resor från bostadsort till tjänstgöringsort, avstånd beräknas genom kortaste bilväg enkel resa. Reseschablonen avser både tur- och returresa och tillämpas en gång per 14 dagar. Vid uppdrag kortare än 14 dagar kan schablonersättning utgå i de fall avropet är kortare än 14 dagar. Det är upp till varje region att besluta om vad som ska gälla vid uppdrag kortare än 14 dagar – ta reda på vad som gäller i din region.</a:t>
            </a:r>
            <a:endParaRPr lang="sv-SE" dirty="0">
              <a:cs typeface="Calibri"/>
            </a:endParaRPr>
          </a:p>
          <a:p>
            <a:pPr marL="171450" indent="-171450">
              <a:buFont typeface="Arial"/>
              <a:buChar char="•"/>
            </a:pPr>
            <a:r>
              <a:rPr lang="sv-SE" dirty="0"/>
              <a:t>Leverantören fakturerar beställaren reseschablon utefter tabellen. Leverantör kan bara fakturera reseschablon i de fall konsulten faktiskt har rest till uppdrag hos beställaren. </a:t>
            </a:r>
            <a:endParaRPr lang="sv-SE" dirty="0">
              <a:cs typeface="Calibri" panose="020F0502020204030204"/>
            </a:endParaRPr>
          </a:p>
          <a:p>
            <a:pPr marL="171450" indent="-171450">
              <a:buFont typeface="Arial"/>
              <a:buChar char="•"/>
            </a:pPr>
            <a:r>
              <a:rPr lang="sv-SE" dirty="0"/>
              <a:t>Leverantören kan på uppmaning av beställaren behöva uppvisa dokumentation om genomförda resor. Beställaren förbehåller sig rätten att godkänna eller inte godkänna sträckan/nivå för reseschablon.</a:t>
            </a:r>
          </a:p>
          <a:p>
            <a:pPr marL="171450" indent="-171450">
              <a:buFont typeface="Arial"/>
              <a:buChar char="•"/>
            </a:pPr>
            <a:endParaRPr lang="sv-SE" dirty="0">
              <a:cs typeface="Calibri" panose="020F0502020204030204"/>
            </a:endParaRPr>
          </a:p>
          <a:p>
            <a:pPr marL="171450" indent="-171450">
              <a:buFont typeface="Arial"/>
              <a:buChar char="•"/>
            </a:pPr>
            <a:r>
              <a:rPr lang="sv-SE" dirty="0"/>
              <a:t>Observera att prisjustering görs en gång per år, fr om den 1 januari 2025. Nya priser kommuniceras i samband med det.</a:t>
            </a:r>
            <a:endParaRPr lang="sv-SE" dirty="0">
              <a:cs typeface="Calibri" panose="020F0502020204030204"/>
            </a:endParaRPr>
          </a:p>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10</a:t>
            </a:fld>
            <a:endParaRPr lang="sv-SE"/>
          </a:p>
        </p:txBody>
      </p:sp>
    </p:spTree>
    <p:extLst>
      <p:ext uri="{BB962C8B-B14F-4D97-AF65-F5344CB8AC3E}">
        <p14:creationId xmlns:p14="http://schemas.microsoft.com/office/powerpoint/2010/main" val="3170493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Inför att uppdrag avropas på avtalet är det flera saker du som chef behöver känna till och ta ställning till:</a:t>
            </a:r>
          </a:p>
          <a:p>
            <a:pPr marL="171450" indent="-171450">
              <a:buFont typeface="Arial"/>
              <a:buChar char="•"/>
            </a:pPr>
            <a:r>
              <a:rPr lang="sv-SE" dirty="0">
                <a:ea typeface="Calibri"/>
                <a:cs typeface="Calibri"/>
              </a:rPr>
              <a:t>Beskriv uppdraget och arbetsuppgifterna</a:t>
            </a:r>
            <a:endParaRPr lang="en-US" dirty="0">
              <a:ea typeface="Calibri"/>
              <a:cs typeface="Calibri"/>
            </a:endParaRPr>
          </a:p>
          <a:p>
            <a:pPr marL="171450" indent="-171450">
              <a:buFont typeface="Arial"/>
              <a:buChar char="•"/>
            </a:pPr>
            <a:r>
              <a:rPr lang="sv-SE" dirty="0">
                <a:ea typeface="Calibri"/>
                <a:cs typeface="Calibri"/>
              </a:rPr>
              <a:t>Bedöm tidsåtgång för introduktion:</a:t>
            </a:r>
          </a:p>
          <a:p>
            <a:pPr marL="628650" lvl="1" indent="-171450">
              <a:buFont typeface="Arial"/>
              <a:buChar char="•"/>
            </a:pPr>
            <a:r>
              <a:rPr lang="sv-SE" dirty="0">
                <a:ea typeface="Calibri"/>
                <a:cs typeface="Calibri"/>
              </a:rPr>
              <a:t>Arbetsplatsintroduktion</a:t>
            </a:r>
            <a:r>
              <a:rPr lang="sv-SE" dirty="0"/>
              <a:t> (standard 2 h)</a:t>
            </a:r>
            <a:endParaRPr lang="sv-SE" dirty="0">
              <a:ea typeface="Calibri" panose="020F0502020204030204"/>
              <a:cs typeface="Calibri" panose="020F0502020204030204"/>
            </a:endParaRPr>
          </a:p>
          <a:p>
            <a:pPr marL="628650" lvl="1" indent="-171450">
              <a:buFont typeface="Arial"/>
              <a:buChar char="•"/>
            </a:pPr>
            <a:r>
              <a:rPr lang="sv-SE" dirty="0"/>
              <a:t>Klinisk introduktion för konsult som inte tjänstgjort på avdelningen tidigare, utifrån ställda formella och reella krav (max 16 timmar)</a:t>
            </a:r>
            <a:endParaRPr lang="sv-SE" dirty="0">
              <a:ea typeface="Calibri"/>
              <a:cs typeface="Calibri"/>
            </a:endParaRPr>
          </a:p>
          <a:p>
            <a:pPr marL="171450" indent="-171450">
              <a:buFont typeface="Arial"/>
              <a:buChar char="•"/>
            </a:pPr>
            <a:r>
              <a:rPr lang="sv-SE" dirty="0"/>
              <a:t>För krav som gäller samtliga konsulter, se kommande sidor. Du kan i avropet ställa krav på ytterligare erfarenhet eller kompetens samt krav på kunskap om specifikt journalsystem etc.</a:t>
            </a:r>
            <a:endParaRPr lang="sv-SE" dirty="0">
              <a:ea typeface="Calibri"/>
              <a:cs typeface="Calibri"/>
            </a:endParaRPr>
          </a:p>
          <a:p>
            <a:pPr marL="171450" indent="-171450">
              <a:buFont typeface="Arial"/>
              <a:buChar char="•"/>
            </a:pPr>
            <a:endParaRPr lang="sv-SE" dirty="0">
              <a:ea typeface="Calibri"/>
              <a:cs typeface="Calibri"/>
            </a:endParaRPr>
          </a:p>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11</a:t>
            </a:fld>
            <a:endParaRPr lang="sv-SE"/>
          </a:p>
        </p:txBody>
      </p:sp>
    </p:spTree>
    <p:extLst>
      <p:ext uri="{BB962C8B-B14F-4D97-AF65-F5344CB8AC3E}">
        <p14:creationId xmlns:p14="http://schemas.microsoft.com/office/powerpoint/2010/main" val="3635400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891539" y="1152048"/>
            <a:ext cx="5737195" cy="2387600"/>
          </a:xfrm>
        </p:spPr>
        <p:txBody>
          <a:bodyPr anchor="b"/>
          <a:lstStyle>
            <a:lvl1pPr algn="l">
              <a:lnSpc>
                <a:spcPct val="110000"/>
              </a:lnSpc>
              <a:defRPr sz="3500" b="1"/>
            </a:lvl1pPr>
          </a:lstStyle>
          <a:p>
            <a:r>
              <a:rPr lang="sv-SE" dirty="0"/>
              <a:t>Klicka för att lägga till rubrik</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892514" y="3683107"/>
            <a:ext cx="5743363" cy="1683433"/>
          </a:xfrm>
        </p:spPr>
        <p:txBody>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för att lägga till underrubrik</a:t>
            </a:r>
          </a:p>
        </p:txBody>
      </p:sp>
      <p:pic>
        <p:nvPicPr>
          <p:cNvPr id="8" name="Logo" descr="Västra Götalandsregionen, logo">
            <a:extLst>
              <a:ext uri="{FF2B5EF4-FFF2-40B4-BE49-F238E27FC236}">
                <a16:creationId xmlns:a16="http://schemas.microsoft.com/office/drawing/2014/main" id="{DF4C8F7D-7A28-CB63-79C6-C812735D65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4874" y="6030915"/>
            <a:ext cx="2147886" cy="435093"/>
          </a:xfrm>
          <a:prstGeom prst="rect">
            <a:avLst/>
          </a:prstGeom>
        </p:spPr>
      </p:pic>
      <p:sp>
        <p:nvSpPr>
          <p:cNvPr id="6" name="Platshållare för datum 5">
            <a:extLst>
              <a:ext uri="{FF2B5EF4-FFF2-40B4-BE49-F238E27FC236}">
                <a16:creationId xmlns:a16="http://schemas.microsoft.com/office/drawing/2014/main" id="{30EAE83A-8325-0375-6F9F-906487EE9F55}"/>
              </a:ext>
            </a:extLst>
          </p:cNvPr>
          <p:cNvSpPr>
            <a:spLocks noGrp="1"/>
          </p:cNvSpPr>
          <p:nvPr>
            <p:ph type="dt" sz="half" idx="10"/>
          </p:nvPr>
        </p:nvSpPr>
        <p:spPr/>
        <p:txBody>
          <a:bodyPr/>
          <a:lstStyle/>
          <a:p>
            <a:fld id="{5A1A9ECC-DD52-4BAE-8436-3D4B0CE1438D}" type="datetime1">
              <a:rPr lang="sv-SE" smtClean="0"/>
              <a:t>2023-12-12</a:t>
            </a:fld>
            <a:endParaRPr lang="sv-SE"/>
          </a:p>
        </p:txBody>
      </p:sp>
      <p:sp>
        <p:nvSpPr>
          <p:cNvPr id="7" name="Platshållare för sidfot 6">
            <a:extLst>
              <a:ext uri="{FF2B5EF4-FFF2-40B4-BE49-F238E27FC236}">
                <a16:creationId xmlns:a16="http://schemas.microsoft.com/office/drawing/2014/main" id="{8810085F-04AE-F66F-8FEC-4C6A10935D99}"/>
              </a:ext>
            </a:extLst>
          </p:cNvPr>
          <p:cNvSpPr>
            <a:spLocks noGrp="1"/>
          </p:cNvSpPr>
          <p:nvPr>
            <p:ph type="ftr" sz="quarter" idx="11"/>
          </p:nvPr>
        </p:nvSpPr>
        <p:spPr/>
        <p:txBody>
          <a:bodyPr/>
          <a:lstStyle/>
          <a:p>
            <a:endParaRPr lang="sv-SE" dirty="0"/>
          </a:p>
        </p:txBody>
      </p:sp>
      <p:grpSp>
        <p:nvGrpSpPr>
          <p:cNvPr id="4" name="Graphic 28">
            <a:extLst>
              <a:ext uri="{FF2B5EF4-FFF2-40B4-BE49-F238E27FC236}">
                <a16:creationId xmlns:a16="http://schemas.microsoft.com/office/drawing/2014/main" id="{BB51B449-2513-B8F3-2B63-E71100F978AC}"/>
              </a:ext>
            </a:extLst>
          </p:cNvPr>
          <p:cNvGrpSpPr>
            <a:grpSpLocks noChangeAspect="1"/>
          </p:cNvGrpSpPr>
          <p:nvPr userDrawn="1"/>
        </p:nvGrpSpPr>
        <p:grpSpPr>
          <a:xfrm>
            <a:off x="7517605" y="385758"/>
            <a:ext cx="4284000" cy="6092422"/>
            <a:chOff x="4833937" y="1810035"/>
            <a:chExt cx="2409825" cy="3427094"/>
          </a:xfrm>
        </p:grpSpPr>
        <p:sp>
          <p:nvSpPr>
            <p:cNvPr id="5" name="Freeform: Shape 30">
              <a:extLst>
                <a:ext uri="{FF2B5EF4-FFF2-40B4-BE49-F238E27FC236}">
                  <a16:creationId xmlns:a16="http://schemas.microsoft.com/office/drawing/2014/main" id="{CF300A9A-17BC-D773-8918-887CEF402616}"/>
                </a:ext>
              </a:extLst>
            </p:cNvPr>
            <p:cNvSpPr>
              <a:spLocks noChangeAspect="1"/>
            </p:cNvSpPr>
            <p:nvPr/>
          </p:nvSpPr>
          <p:spPr>
            <a:xfrm>
              <a:off x="4833937" y="1810035"/>
              <a:ext cx="803243" cy="571118"/>
            </a:xfrm>
            <a:custGeom>
              <a:avLst/>
              <a:gdLst>
                <a:gd name="connsiteX0" fmla="*/ 517684 w 803243"/>
                <a:gd name="connsiteY0" fmla="*/ 571119 h 571118"/>
                <a:gd name="connsiteX1" fmla="*/ 803243 w 803243"/>
                <a:gd name="connsiteY1" fmla="*/ 285559 h 571118"/>
                <a:gd name="connsiteX2" fmla="*/ 803243 w 803243"/>
                <a:gd name="connsiteY2" fmla="*/ 0 h 571118"/>
                <a:gd name="connsiteX3" fmla="*/ 0 w 803243"/>
                <a:gd name="connsiteY3" fmla="*/ 0 h 571118"/>
                <a:gd name="connsiteX4" fmla="*/ 0 w 803243"/>
                <a:gd name="connsiteY4" fmla="*/ 571024 h 571118"/>
                <a:gd name="connsiteX5" fmla="*/ 517684 w 803243"/>
                <a:gd name="connsiteY5" fmla="*/ 571024 h 57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43" h="571118">
                  <a:moveTo>
                    <a:pt x="517684" y="571119"/>
                  </a:moveTo>
                  <a:cubicBezTo>
                    <a:pt x="675418" y="571119"/>
                    <a:pt x="803243" y="443294"/>
                    <a:pt x="803243" y="285559"/>
                  </a:cubicBezTo>
                  <a:lnTo>
                    <a:pt x="803243" y="0"/>
                  </a:lnTo>
                  <a:lnTo>
                    <a:pt x="0" y="0"/>
                  </a:lnTo>
                  <a:lnTo>
                    <a:pt x="0" y="571024"/>
                  </a:lnTo>
                  <a:lnTo>
                    <a:pt x="517684" y="571024"/>
                  </a:lnTo>
                  <a:close/>
                </a:path>
              </a:pathLst>
            </a:custGeom>
            <a:solidFill>
              <a:srgbClr val="E7E1DF"/>
            </a:solidFill>
            <a:ln w="9525" cap="flat">
              <a:noFill/>
              <a:prstDash val="solid"/>
              <a:miter/>
            </a:ln>
          </p:spPr>
          <p:txBody>
            <a:bodyPr rtlCol="0" anchor="ctr"/>
            <a:lstStyle/>
            <a:p>
              <a:endParaRPr lang="en-US"/>
            </a:p>
          </p:txBody>
        </p:sp>
        <p:sp>
          <p:nvSpPr>
            <p:cNvPr id="9" name="Freeform: Shape 31">
              <a:extLst>
                <a:ext uri="{FF2B5EF4-FFF2-40B4-BE49-F238E27FC236}">
                  <a16:creationId xmlns:a16="http://schemas.microsoft.com/office/drawing/2014/main" id="{1D7FFA80-56C3-4ADD-DF3C-C90E7D530AC7}"/>
                </a:ext>
              </a:extLst>
            </p:cNvPr>
            <p:cNvSpPr>
              <a:spLocks noChangeAspect="1"/>
            </p:cNvSpPr>
            <p:nvPr/>
          </p:nvSpPr>
          <p:spPr>
            <a:xfrm>
              <a:off x="4833937" y="3523487"/>
              <a:ext cx="803243" cy="571119"/>
            </a:xfrm>
            <a:custGeom>
              <a:avLst/>
              <a:gdLst>
                <a:gd name="connsiteX0" fmla="*/ 517684 w 803243"/>
                <a:gd name="connsiteY0" fmla="*/ 571119 h 571119"/>
                <a:gd name="connsiteX1" fmla="*/ 803243 w 803243"/>
                <a:gd name="connsiteY1" fmla="*/ 285559 h 571119"/>
                <a:gd name="connsiteX2" fmla="*/ 803243 w 803243"/>
                <a:gd name="connsiteY2" fmla="*/ 0 h 571119"/>
                <a:gd name="connsiteX3" fmla="*/ 0 w 803243"/>
                <a:gd name="connsiteY3" fmla="*/ 0 h 571119"/>
                <a:gd name="connsiteX4" fmla="*/ 0 w 803243"/>
                <a:gd name="connsiteY4" fmla="*/ 571024 h 571119"/>
                <a:gd name="connsiteX5" fmla="*/ 517684 w 803243"/>
                <a:gd name="connsiteY5" fmla="*/ 571024 h 57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43" h="571119">
                  <a:moveTo>
                    <a:pt x="517684" y="571119"/>
                  </a:moveTo>
                  <a:cubicBezTo>
                    <a:pt x="675418" y="571119"/>
                    <a:pt x="803243" y="443294"/>
                    <a:pt x="803243" y="285559"/>
                  </a:cubicBezTo>
                  <a:lnTo>
                    <a:pt x="803243" y="0"/>
                  </a:lnTo>
                  <a:lnTo>
                    <a:pt x="0" y="0"/>
                  </a:lnTo>
                  <a:lnTo>
                    <a:pt x="0" y="571024"/>
                  </a:lnTo>
                  <a:lnTo>
                    <a:pt x="517684" y="571024"/>
                  </a:lnTo>
                  <a:close/>
                </a:path>
              </a:pathLst>
            </a:custGeom>
            <a:solidFill>
              <a:schemeClr val="accent2"/>
            </a:solidFill>
            <a:ln w="9525" cap="flat">
              <a:noFill/>
              <a:prstDash val="solid"/>
              <a:miter/>
            </a:ln>
          </p:spPr>
          <p:txBody>
            <a:bodyPr rtlCol="0" anchor="ctr"/>
            <a:lstStyle/>
            <a:p>
              <a:endParaRPr lang="en-US"/>
            </a:p>
          </p:txBody>
        </p:sp>
        <p:sp>
          <p:nvSpPr>
            <p:cNvPr id="12" name="Freeform: Shape 32">
              <a:extLst>
                <a:ext uri="{FF2B5EF4-FFF2-40B4-BE49-F238E27FC236}">
                  <a16:creationId xmlns:a16="http://schemas.microsoft.com/office/drawing/2014/main" id="{69FE296A-0031-81BC-6089-2A24FC515C4C}"/>
                </a:ext>
              </a:extLst>
            </p:cNvPr>
            <p:cNvSpPr>
              <a:spLocks noChangeAspect="1"/>
            </p:cNvSpPr>
            <p:nvPr/>
          </p:nvSpPr>
          <p:spPr>
            <a:xfrm>
              <a:off x="5637180" y="4666011"/>
              <a:ext cx="803243" cy="571118"/>
            </a:xfrm>
            <a:custGeom>
              <a:avLst/>
              <a:gdLst>
                <a:gd name="connsiteX0" fmla="*/ 285559 w 803243"/>
                <a:gd name="connsiteY0" fmla="*/ 0 h 571118"/>
                <a:gd name="connsiteX1" fmla="*/ 0 w 803243"/>
                <a:gd name="connsiteY1" fmla="*/ 285560 h 571118"/>
                <a:gd name="connsiteX2" fmla="*/ 0 w 803243"/>
                <a:gd name="connsiteY2" fmla="*/ 571119 h 571118"/>
                <a:gd name="connsiteX3" fmla="*/ 803243 w 803243"/>
                <a:gd name="connsiteY3" fmla="*/ 571119 h 571118"/>
                <a:gd name="connsiteX4" fmla="*/ 803243 w 803243"/>
                <a:gd name="connsiteY4" fmla="*/ 95 h 571118"/>
                <a:gd name="connsiteX5" fmla="*/ 285559 w 803243"/>
                <a:gd name="connsiteY5" fmla="*/ 95 h 57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43" h="571118">
                  <a:moveTo>
                    <a:pt x="285559" y="0"/>
                  </a:moveTo>
                  <a:cubicBezTo>
                    <a:pt x="127825" y="0"/>
                    <a:pt x="0" y="127826"/>
                    <a:pt x="0" y="285560"/>
                  </a:cubicBezTo>
                  <a:lnTo>
                    <a:pt x="0" y="571119"/>
                  </a:lnTo>
                  <a:lnTo>
                    <a:pt x="803243" y="571119"/>
                  </a:lnTo>
                  <a:lnTo>
                    <a:pt x="803243" y="95"/>
                  </a:lnTo>
                  <a:lnTo>
                    <a:pt x="285559" y="95"/>
                  </a:lnTo>
                  <a:close/>
                </a:path>
              </a:pathLst>
            </a:custGeom>
            <a:solidFill>
              <a:schemeClr val="accent2"/>
            </a:solidFill>
            <a:ln w="9525" cap="flat">
              <a:noFill/>
              <a:prstDash val="solid"/>
              <a:miter/>
            </a:ln>
          </p:spPr>
          <p:txBody>
            <a:bodyPr rtlCol="0" anchor="ctr"/>
            <a:lstStyle/>
            <a:p>
              <a:endParaRPr lang="en-US"/>
            </a:p>
          </p:txBody>
        </p:sp>
        <p:sp>
          <p:nvSpPr>
            <p:cNvPr id="13" name="Freeform: Shape 33">
              <a:extLst>
                <a:ext uri="{FF2B5EF4-FFF2-40B4-BE49-F238E27FC236}">
                  <a16:creationId xmlns:a16="http://schemas.microsoft.com/office/drawing/2014/main" id="{004E38EF-08B8-7AAB-45C8-0F4D1AAC55F4}"/>
                </a:ext>
              </a:extLst>
            </p:cNvPr>
            <p:cNvSpPr>
              <a:spLocks noChangeAspect="1"/>
            </p:cNvSpPr>
            <p:nvPr/>
          </p:nvSpPr>
          <p:spPr>
            <a:xfrm>
              <a:off x="6440518" y="4666011"/>
              <a:ext cx="803243" cy="571118"/>
            </a:xfrm>
            <a:custGeom>
              <a:avLst/>
              <a:gdLst>
                <a:gd name="connsiteX0" fmla="*/ 517684 w 803243"/>
                <a:gd name="connsiteY0" fmla="*/ 0 h 571118"/>
                <a:gd name="connsiteX1" fmla="*/ 803243 w 803243"/>
                <a:gd name="connsiteY1" fmla="*/ 285560 h 571118"/>
                <a:gd name="connsiteX2" fmla="*/ 803243 w 803243"/>
                <a:gd name="connsiteY2" fmla="*/ 571119 h 571118"/>
                <a:gd name="connsiteX3" fmla="*/ 0 w 803243"/>
                <a:gd name="connsiteY3" fmla="*/ 571119 h 571118"/>
                <a:gd name="connsiteX4" fmla="*/ 0 w 803243"/>
                <a:gd name="connsiteY4" fmla="*/ 95 h 571118"/>
                <a:gd name="connsiteX5" fmla="*/ 517684 w 803243"/>
                <a:gd name="connsiteY5" fmla="*/ 95 h 57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43" h="571118">
                  <a:moveTo>
                    <a:pt x="517684" y="0"/>
                  </a:moveTo>
                  <a:cubicBezTo>
                    <a:pt x="675418" y="0"/>
                    <a:pt x="803243" y="127826"/>
                    <a:pt x="803243" y="285560"/>
                  </a:cubicBezTo>
                  <a:lnTo>
                    <a:pt x="803243" y="571119"/>
                  </a:lnTo>
                  <a:lnTo>
                    <a:pt x="0" y="571119"/>
                  </a:lnTo>
                  <a:lnTo>
                    <a:pt x="0" y="95"/>
                  </a:lnTo>
                  <a:lnTo>
                    <a:pt x="517684" y="95"/>
                  </a:lnTo>
                  <a:close/>
                </a:path>
              </a:pathLst>
            </a:custGeom>
            <a:solidFill>
              <a:srgbClr val="E7E1DF"/>
            </a:solidFill>
            <a:ln w="9525" cap="flat">
              <a:noFill/>
              <a:prstDash val="solid"/>
              <a:miter/>
            </a:ln>
          </p:spPr>
          <p:txBody>
            <a:bodyPr rtlCol="0" anchor="ctr"/>
            <a:lstStyle/>
            <a:p>
              <a:endParaRPr lang="en-US"/>
            </a:p>
          </p:txBody>
        </p:sp>
        <p:sp>
          <p:nvSpPr>
            <p:cNvPr id="14" name="Freeform: Shape 34">
              <a:extLst>
                <a:ext uri="{FF2B5EF4-FFF2-40B4-BE49-F238E27FC236}">
                  <a16:creationId xmlns:a16="http://schemas.microsoft.com/office/drawing/2014/main" id="{1C775D9D-4C6A-8975-C972-8816C73BDE27}"/>
                </a:ext>
              </a:extLst>
            </p:cNvPr>
            <p:cNvSpPr>
              <a:spLocks noChangeAspect="1"/>
            </p:cNvSpPr>
            <p:nvPr/>
          </p:nvSpPr>
          <p:spPr>
            <a:xfrm>
              <a:off x="4833937" y="2381154"/>
              <a:ext cx="803243" cy="1142142"/>
            </a:xfrm>
            <a:custGeom>
              <a:avLst/>
              <a:gdLst>
                <a:gd name="connsiteX0" fmla="*/ 479203 w 803243"/>
                <a:gd name="connsiteY0" fmla="*/ 0 h 1142142"/>
                <a:gd name="connsiteX1" fmla="*/ 803243 w 803243"/>
                <a:gd name="connsiteY1" fmla="*/ 324041 h 1142142"/>
                <a:gd name="connsiteX2" fmla="*/ 803243 w 803243"/>
                <a:gd name="connsiteY2" fmla="*/ 1142143 h 1142142"/>
                <a:gd name="connsiteX3" fmla="*/ 0 w 803243"/>
                <a:gd name="connsiteY3" fmla="*/ 1142143 h 1142142"/>
                <a:gd name="connsiteX4" fmla="*/ 0 w 803243"/>
                <a:gd name="connsiteY4" fmla="*/ 0 h 1142142"/>
                <a:gd name="connsiteX5" fmla="*/ 479203 w 803243"/>
                <a:gd name="connsiteY5" fmla="*/ 0 h 114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43" h="1142142">
                  <a:moveTo>
                    <a:pt x="479203" y="0"/>
                  </a:moveTo>
                  <a:cubicBezTo>
                    <a:pt x="658178" y="0"/>
                    <a:pt x="803243" y="145066"/>
                    <a:pt x="803243" y="324041"/>
                  </a:cubicBezTo>
                  <a:lnTo>
                    <a:pt x="803243" y="1142143"/>
                  </a:lnTo>
                  <a:lnTo>
                    <a:pt x="0" y="1142143"/>
                  </a:lnTo>
                  <a:lnTo>
                    <a:pt x="0" y="0"/>
                  </a:lnTo>
                  <a:lnTo>
                    <a:pt x="479203" y="0"/>
                  </a:lnTo>
                  <a:close/>
                </a:path>
              </a:pathLst>
            </a:custGeom>
            <a:solidFill>
              <a:schemeClr val="accent1"/>
            </a:solidFill>
            <a:ln w="9525" cap="flat">
              <a:noFill/>
              <a:prstDash val="solid"/>
              <a:miter/>
            </a:ln>
          </p:spPr>
          <p:txBody>
            <a:bodyPr rtlCol="0" anchor="ctr"/>
            <a:lstStyle/>
            <a:p>
              <a:endParaRPr lang="en-US"/>
            </a:p>
          </p:txBody>
        </p:sp>
        <p:sp>
          <p:nvSpPr>
            <p:cNvPr id="15" name="Freeform: Shape 35">
              <a:extLst>
                <a:ext uri="{FF2B5EF4-FFF2-40B4-BE49-F238E27FC236}">
                  <a16:creationId xmlns:a16="http://schemas.microsoft.com/office/drawing/2014/main" id="{D75E7932-0FB6-64F2-B35F-AABC08F90888}"/>
                </a:ext>
              </a:extLst>
            </p:cNvPr>
            <p:cNvSpPr>
              <a:spLocks noChangeAspect="1"/>
            </p:cNvSpPr>
            <p:nvPr/>
          </p:nvSpPr>
          <p:spPr>
            <a:xfrm>
              <a:off x="5637275" y="3523487"/>
              <a:ext cx="803243" cy="1142142"/>
            </a:xfrm>
            <a:custGeom>
              <a:avLst/>
              <a:gdLst>
                <a:gd name="connsiteX0" fmla="*/ 479203 w 803243"/>
                <a:gd name="connsiteY0" fmla="*/ 1142143 h 1142142"/>
                <a:gd name="connsiteX1" fmla="*/ 803243 w 803243"/>
                <a:gd name="connsiteY1" fmla="*/ 818102 h 1142142"/>
                <a:gd name="connsiteX2" fmla="*/ 803243 w 803243"/>
                <a:gd name="connsiteY2" fmla="*/ 0 h 1142142"/>
                <a:gd name="connsiteX3" fmla="*/ 0 w 803243"/>
                <a:gd name="connsiteY3" fmla="*/ 0 h 1142142"/>
                <a:gd name="connsiteX4" fmla="*/ 0 w 803243"/>
                <a:gd name="connsiteY4" fmla="*/ 1142143 h 1142142"/>
                <a:gd name="connsiteX5" fmla="*/ 479298 w 803243"/>
                <a:gd name="connsiteY5" fmla="*/ 1142143 h 114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43" h="1142142">
                  <a:moveTo>
                    <a:pt x="479203" y="1142143"/>
                  </a:moveTo>
                  <a:cubicBezTo>
                    <a:pt x="658178" y="1142143"/>
                    <a:pt x="803243" y="997077"/>
                    <a:pt x="803243" y="818102"/>
                  </a:cubicBezTo>
                  <a:lnTo>
                    <a:pt x="803243" y="0"/>
                  </a:lnTo>
                  <a:lnTo>
                    <a:pt x="0" y="0"/>
                  </a:lnTo>
                  <a:lnTo>
                    <a:pt x="0" y="1142143"/>
                  </a:lnTo>
                  <a:lnTo>
                    <a:pt x="479298" y="1142143"/>
                  </a:lnTo>
                  <a:close/>
                </a:path>
              </a:pathLst>
            </a:custGeom>
            <a:solidFill>
              <a:srgbClr val="E7E1DF"/>
            </a:solidFill>
            <a:ln w="9525" cap="flat">
              <a:noFill/>
              <a:prstDash val="solid"/>
              <a:miter/>
            </a:ln>
          </p:spPr>
          <p:txBody>
            <a:bodyPr rtlCol="0" anchor="ctr"/>
            <a:lstStyle/>
            <a:p>
              <a:endParaRPr lang="en-US"/>
            </a:p>
          </p:txBody>
        </p:sp>
        <p:sp>
          <p:nvSpPr>
            <p:cNvPr id="16" name="Freeform: Shape 36">
              <a:extLst>
                <a:ext uri="{FF2B5EF4-FFF2-40B4-BE49-F238E27FC236}">
                  <a16:creationId xmlns:a16="http://schemas.microsoft.com/office/drawing/2014/main" id="{57FB1F63-CCE2-273B-C40B-56152D202E62}"/>
                </a:ext>
              </a:extLst>
            </p:cNvPr>
            <p:cNvSpPr>
              <a:spLocks noChangeAspect="1"/>
            </p:cNvSpPr>
            <p:nvPr/>
          </p:nvSpPr>
          <p:spPr>
            <a:xfrm>
              <a:off x="4833937" y="4094892"/>
              <a:ext cx="803243" cy="1142142"/>
            </a:xfrm>
            <a:custGeom>
              <a:avLst/>
              <a:gdLst>
                <a:gd name="connsiteX0" fmla="*/ 479203 w 803243"/>
                <a:gd name="connsiteY0" fmla="*/ 1142143 h 1142142"/>
                <a:gd name="connsiteX1" fmla="*/ 803243 w 803243"/>
                <a:gd name="connsiteY1" fmla="*/ 818102 h 1142142"/>
                <a:gd name="connsiteX2" fmla="*/ 803243 w 803243"/>
                <a:gd name="connsiteY2" fmla="*/ 0 h 1142142"/>
                <a:gd name="connsiteX3" fmla="*/ 0 w 803243"/>
                <a:gd name="connsiteY3" fmla="*/ 0 h 1142142"/>
                <a:gd name="connsiteX4" fmla="*/ 0 w 803243"/>
                <a:gd name="connsiteY4" fmla="*/ 1142143 h 1142142"/>
                <a:gd name="connsiteX5" fmla="*/ 479203 w 803243"/>
                <a:gd name="connsiteY5" fmla="*/ 1142143 h 114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43" h="1142142">
                  <a:moveTo>
                    <a:pt x="479203" y="1142143"/>
                  </a:moveTo>
                  <a:cubicBezTo>
                    <a:pt x="658178" y="1142143"/>
                    <a:pt x="803243" y="997077"/>
                    <a:pt x="803243" y="818102"/>
                  </a:cubicBezTo>
                  <a:lnTo>
                    <a:pt x="803243" y="0"/>
                  </a:lnTo>
                  <a:lnTo>
                    <a:pt x="0" y="0"/>
                  </a:lnTo>
                  <a:lnTo>
                    <a:pt x="0" y="1142143"/>
                  </a:lnTo>
                  <a:lnTo>
                    <a:pt x="479203" y="1142143"/>
                  </a:lnTo>
                  <a:close/>
                </a:path>
              </a:pathLst>
            </a:custGeom>
            <a:solidFill>
              <a:schemeClr val="accent1"/>
            </a:solidFill>
            <a:ln w="9525" cap="flat">
              <a:noFill/>
              <a:prstDash val="solid"/>
              <a:miter/>
            </a:ln>
          </p:spPr>
          <p:txBody>
            <a:bodyPr rtlCol="0" anchor="ctr"/>
            <a:lstStyle/>
            <a:p>
              <a:endParaRPr lang="en-US"/>
            </a:p>
          </p:txBody>
        </p:sp>
        <p:sp>
          <p:nvSpPr>
            <p:cNvPr id="17" name="Freeform: Shape 37">
              <a:extLst>
                <a:ext uri="{FF2B5EF4-FFF2-40B4-BE49-F238E27FC236}">
                  <a16:creationId xmlns:a16="http://schemas.microsoft.com/office/drawing/2014/main" id="{014EC904-A4EA-3DEA-B024-5DC5F02EED0A}"/>
                </a:ext>
              </a:extLst>
            </p:cNvPr>
            <p:cNvSpPr>
              <a:spLocks noChangeAspect="1"/>
            </p:cNvSpPr>
            <p:nvPr/>
          </p:nvSpPr>
          <p:spPr>
            <a:xfrm>
              <a:off x="6440423" y="3523583"/>
              <a:ext cx="803243" cy="1142142"/>
            </a:xfrm>
            <a:custGeom>
              <a:avLst/>
              <a:gdLst>
                <a:gd name="connsiteX0" fmla="*/ 324040 w 803243"/>
                <a:gd name="connsiteY0" fmla="*/ 0 h 1142142"/>
                <a:gd name="connsiteX1" fmla="*/ 0 w 803243"/>
                <a:gd name="connsiteY1" fmla="*/ 324041 h 1142142"/>
                <a:gd name="connsiteX2" fmla="*/ 0 w 803243"/>
                <a:gd name="connsiteY2" fmla="*/ 1142143 h 1142142"/>
                <a:gd name="connsiteX3" fmla="*/ 803243 w 803243"/>
                <a:gd name="connsiteY3" fmla="*/ 1142143 h 1142142"/>
                <a:gd name="connsiteX4" fmla="*/ 803243 w 803243"/>
                <a:gd name="connsiteY4" fmla="*/ 0 h 1142142"/>
                <a:gd name="connsiteX5" fmla="*/ 324040 w 803243"/>
                <a:gd name="connsiteY5" fmla="*/ 0 h 114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43" h="1142142">
                  <a:moveTo>
                    <a:pt x="324040" y="0"/>
                  </a:moveTo>
                  <a:cubicBezTo>
                    <a:pt x="145066" y="0"/>
                    <a:pt x="0" y="145066"/>
                    <a:pt x="0" y="324041"/>
                  </a:cubicBezTo>
                  <a:lnTo>
                    <a:pt x="0" y="1142143"/>
                  </a:lnTo>
                  <a:lnTo>
                    <a:pt x="803243" y="1142143"/>
                  </a:lnTo>
                  <a:lnTo>
                    <a:pt x="803243" y="0"/>
                  </a:lnTo>
                  <a:lnTo>
                    <a:pt x="324040" y="0"/>
                  </a:lnTo>
                  <a:close/>
                </a:path>
              </a:pathLst>
            </a:custGeom>
            <a:solidFill>
              <a:schemeClr val="accent1"/>
            </a:solidFill>
            <a:ln w="9525" cap="flat">
              <a:noFill/>
              <a:prstDash val="solid"/>
              <a:miter/>
            </a:ln>
          </p:spPr>
          <p:txBody>
            <a:bodyPr rtlCol="0" anchor="ctr"/>
            <a:lstStyle/>
            <a:p>
              <a:endParaRPr lang="en-US"/>
            </a:p>
          </p:txBody>
        </p:sp>
        <p:sp>
          <p:nvSpPr>
            <p:cNvPr id="18" name="Freeform: Shape 38">
              <a:extLst>
                <a:ext uri="{FF2B5EF4-FFF2-40B4-BE49-F238E27FC236}">
                  <a16:creationId xmlns:a16="http://schemas.microsoft.com/office/drawing/2014/main" id="{2D575801-093F-FE1B-1D2F-A91174798E5F}"/>
                </a:ext>
              </a:extLst>
            </p:cNvPr>
            <p:cNvSpPr>
              <a:spLocks noChangeAspect="1"/>
            </p:cNvSpPr>
            <p:nvPr/>
          </p:nvSpPr>
          <p:spPr>
            <a:xfrm>
              <a:off x="5637180" y="1810416"/>
              <a:ext cx="1606486" cy="1713166"/>
            </a:xfrm>
            <a:custGeom>
              <a:avLst/>
              <a:gdLst>
                <a:gd name="connsiteX0" fmla="*/ 324040 w 1606486"/>
                <a:gd name="connsiteY0" fmla="*/ 1713166 h 1713166"/>
                <a:gd name="connsiteX1" fmla="*/ 0 w 1606486"/>
                <a:gd name="connsiteY1" fmla="*/ 1389126 h 1713166"/>
                <a:gd name="connsiteX2" fmla="*/ 0 w 1606486"/>
                <a:gd name="connsiteY2" fmla="*/ 0 h 1713166"/>
                <a:gd name="connsiteX3" fmla="*/ 1606487 w 1606486"/>
                <a:gd name="connsiteY3" fmla="*/ 0 h 1713166"/>
                <a:gd name="connsiteX4" fmla="*/ 1606487 w 1606486"/>
                <a:gd name="connsiteY4" fmla="*/ 1713166 h 1713166"/>
                <a:gd name="connsiteX5" fmla="*/ 324040 w 1606486"/>
                <a:gd name="connsiteY5" fmla="*/ 1713166 h 171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6486" h="1713166">
                  <a:moveTo>
                    <a:pt x="324040" y="1713166"/>
                  </a:moveTo>
                  <a:cubicBezTo>
                    <a:pt x="145066" y="1713166"/>
                    <a:pt x="0" y="1568101"/>
                    <a:pt x="0" y="1389126"/>
                  </a:cubicBezTo>
                  <a:lnTo>
                    <a:pt x="0" y="0"/>
                  </a:lnTo>
                  <a:lnTo>
                    <a:pt x="1606487" y="0"/>
                  </a:lnTo>
                  <a:lnTo>
                    <a:pt x="1606487" y="1713166"/>
                  </a:lnTo>
                  <a:lnTo>
                    <a:pt x="324040" y="1713166"/>
                  </a:lnTo>
                  <a:close/>
                </a:path>
              </a:pathLst>
            </a:custGeom>
            <a:solidFill>
              <a:schemeClr val="accent2"/>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667956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t logo/Blå bakgrund">
    <p:spTree>
      <p:nvGrpSpPr>
        <p:cNvPr id="1" name=""/>
        <p:cNvGrpSpPr/>
        <p:nvPr/>
      </p:nvGrpSpPr>
      <p:grpSpPr>
        <a:xfrm>
          <a:off x="0" y="0"/>
          <a:ext cx="0" cy="0"/>
          <a:chOff x="0" y="0"/>
          <a:chExt cx="0" cy="0"/>
        </a:xfrm>
      </p:grpSpPr>
      <p:sp>
        <p:nvSpPr>
          <p:cNvPr id="4" name="Rektangel: ett hörn rundat 3">
            <a:extLst>
              <a:ext uri="{FF2B5EF4-FFF2-40B4-BE49-F238E27FC236}">
                <a16:creationId xmlns:a16="http://schemas.microsoft.com/office/drawing/2014/main" id="{DBBDC78D-1DE7-BCAF-99C5-1E1E43F52E1D}"/>
              </a:ext>
              <a:ext uri="{C183D7F6-B498-43B3-948B-1728B52AA6E4}">
                <adec:decorative xmlns:adec="http://schemas.microsoft.com/office/drawing/2017/decorative" val="1"/>
              </a:ext>
            </a:extLst>
          </p:cNvPr>
          <p:cNvSpPr/>
          <p:nvPr userDrawn="1"/>
        </p:nvSpPr>
        <p:spPr bwMode="black">
          <a:xfrm flipV="1">
            <a:off x="389262" y="380999"/>
            <a:ext cx="11412000" cy="609120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6" name="Logo" descr="Logo: Västra Götalandsregionen">
            <a:extLst>
              <a:ext uri="{FF2B5EF4-FFF2-40B4-BE49-F238E27FC236}">
                <a16:creationId xmlns:a16="http://schemas.microsoft.com/office/drawing/2014/main" id="{F028FC9A-549E-C173-F6EE-DD2DADAFA6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4210" y="2915466"/>
            <a:ext cx="5732564" cy="1161234"/>
          </a:xfrm>
          <a:prstGeom prst="rect">
            <a:avLst/>
          </a:prstGeom>
        </p:spPr>
      </p:pic>
      <p:sp>
        <p:nvSpPr>
          <p:cNvPr id="2" name="Platshållare för datum 1">
            <a:extLst>
              <a:ext uri="{FF2B5EF4-FFF2-40B4-BE49-F238E27FC236}">
                <a16:creationId xmlns:a16="http://schemas.microsoft.com/office/drawing/2014/main" id="{E455D0BA-9A24-0B1E-5104-31F55378AAA2}"/>
              </a:ext>
            </a:extLst>
          </p:cNvPr>
          <p:cNvSpPr>
            <a:spLocks noGrp="1"/>
          </p:cNvSpPr>
          <p:nvPr>
            <p:ph type="dt" sz="half" idx="10"/>
          </p:nvPr>
        </p:nvSpPr>
        <p:spPr/>
        <p:txBody>
          <a:bodyPr/>
          <a:lstStyle/>
          <a:p>
            <a:fld id="{4D03C71D-D98B-401F-B2CF-6FD4D048E9D2}" type="datetime1">
              <a:rPr lang="sv-SE" smtClean="0"/>
              <a:t>2023-12-12</a:t>
            </a:fld>
            <a:endParaRPr lang="sv-SE"/>
          </a:p>
        </p:txBody>
      </p:sp>
      <p:sp>
        <p:nvSpPr>
          <p:cNvPr id="7" name="Platshållare för sidfot 6">
            <a:extLst>
              <a:ext uri="{FF2B5EF4-FFF2-40B4-BE49-F238E27FC236}">
                <a16:creationId xmlns:a16="http://schemas.microsoft.com/office/drawing/2014/main" id="{4E6AFD7C-DEA7-9A46-2513-5293C0535394}"/>
              </a:ext>
            </a:extLst>
          </p:cNvPr>
          <p:cNvSpPr>
            <a:spLocks noGrp="1"/>
          </p:cNvSpPr>
          <p:nvPr>
            <p:ph type="ftr" sz="quarter" idx="11"/>
          </p:nvPr>
        </p:nvSpPr>
        <p:spPr/>
        <p:txBody>
          <a:bodyPr/>
          <a:lstStyle/>
          <a:p>
            <a:endParaRPr lang="sv-SE" dirty="0"/>
          </a:p>
        </p:txBody>
      </p:sp>
      <p:sp>
        <p:nvSpPr>
          <p:cNvPr id="3" name="Title 2">
            <a:extLst>
              <a:ext uri="{FF2B5EF4-FFF2-40B4-BE49-F238E27FC236}">
                <a16:creationId xmlns:a16="http://schemas.microsoft.com/office/drawing/2014/main" id="{C71987B4-A1C4-C717-553B-70AFEBCBFD71}"/>
              </a:ext>
            </a:extLst>
          </p:cNvPr>
          <p:cNvSpPr>
            <a:spLocks noGrp="1"/>
          </p:cNvSpPr>
          <p:nvPr>
            <p:ph type="title" hasCustomPrompt="1"/>
          </p:nvPr>
        </p:nvSpPr>
        <p:spPr>
          <a:xfrm>
            <a:off x="1100667" y="-1410109"/>
            <a:ext cx="8642350" cy="1047750"/>
          </a:xfrm>
        </p:spPr>
        <p:txBody>
          <a:bodyPr/>
          <a:lstStyle/>
          <a:p>
            <a:r>
              <a:rPr lang="sv-SE" noProof="0"/>
              <a:t>Skriv en rubrik för tillgänglighetsanpassning</a:t>
            </a:r>
          </a:p>
        </p:txBody>
      </p:sp>
    </p:spTree>
    <p:extLst>
      <p:ext uri="{BB962C8B-B14F-4D97-AF65-F5344CB8AC3E}">
        <p14:creationId xmlns:p14="http://schemas.microsoft.com/office/powerpoint/2010/main" val="4252726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DE5013-2577-7BF3-35DB-D8CA471012B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70E9D19-3B51-D76F-6FD3-F2DC0BDFC76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70ABB4A-CF28-F6AB-A76E-491D22C217BD}"/>
              </a:ext>
            </a:extLst>
          </p:cNvPr>
          <p:cNvSpPr>
            <a:spLocks noGrp="1"/>
          </p:cNvSpPr>
          <p:nvPr>
            <p:ph type="dt" sz="half" idx="10"/>
          </p:nvPr>
        </p:nvSpPr>
        <p:spPr/>
        <p:txBody>
          <a:bodyPr/>
          <a:lstStyle/>
          <a:p>
            <a:fld id="{003026FD-491C-4E70-B764-D6A5FD75E4DE}" type="datetimeFigureOut">
              <a:rPr lang="sv-SE" smtClean="0"/>
              <a:t>2023-12-12</a:t>
            </a:fld>
            <a:endParaRPr lang="sv-SE"/>
          </a:p>
        </p:txBody>
      </p:sp>
      <p:sp>
        <p:nvSpPr>
          <p:cNvPr id="5" name="Platshållare för sidfot 4">
            <a:extLst>
              <a:ext uri="{FF2B5EF4-FFF2-40B4-BE49-F238E27FC236}">
                <a16:creationId xmlns:a16="http://schemas.microsoft.com/office/drawing/2014/main" id="{4F84B5EF-5B9F-48A5-6213-E905F53B2E8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177DBD9-E0A5-4874-3655-D3664B3E2F55}"/>
              </a:ext>
            </a:extLst>
          </p:cNvPr>
          <p:cNvSpPr>
            <a:spLocks noGrp="1"/>
          </p:cNvSpPr>
          <p:nvPr>
            <p:ph type="sldNum" sz="quarter" idx="12"/>
          </p:nvPr>
        </p:nvSpPr>
        <p:spPr/>
        <p:txBody>
          <a:bodyPr/>
          <a:lstStyle/>
          <a:p>
            <a:fld id="{D2BF8D63-D742-454E-BE93-7921284A8D15}" type="slidenum">
              <a:rPr lang="sv-SE" smtClean="0"/>
              <a:t>‹#›</a:t>
            </a:fld>
            <a:endParaRPr lang="sv-SE"/>
          </a:p>
        </p:txBody>
      </p:sp>
    </p:spTree>
    <p:extLst>
      <p:ext uri="{BB962C8B-B14F-4D97-AF65-F5344CB8AC3E}">
        <p14:creationId xmlns:p14="http://schemas.microsoft.com/office/powerpoint/2010/main" val="3569280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p:txBody>
          <a:bodyPr/>
          <a:lstStyle>
            <a:lvl1pPr>
              <a:defRPr/>
            </a:lvl1pPr>
          </a:lstStyle>
          <a:p>
            <a:r>
              <a:rPr lang="sv-SE"/>
              <a:t>Klicka för att lägga till rubrik</a:t>
            </a:r>
          </a:p>
        </p:txBody>
      </p:sp>
      <p:sp>
        <p:nvSpPr>
          <p:cNvPr id="14" name="Platshållare för innehåll 13">
            <a:extLst>
              <a:ext uri="{FF2B5EF4-FFF2-40B4-BE49-F238E27FC236}">
                <a16:creationId xmlns:a16="http://schemas.microsoft.com/office/drawing/2014/main" id="{A9936CC4-BC31-7B4D-38E0-EC836B72C571}"/>
              </a:ext>
            </a:extLst>
          </p:cNvPr>
          <p:cNvSpPr>
            <a:spLocks noGrp="1"/>
          </p:cNvSpPr>
          <p:nvPr>
            <p:ph sz="quarter" idx="13"/>
          </p:nvPr>
        </p:nvSpPr>
        <p:spPr>
          <a:xfrm>
            <a:off x="1092201" y="2113722"/>
            <a:ext cx="8650817" cy="331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F168E8F4-CCAB-9D62-770E-18594C9FC9F7}"/>
              </a:ext>
            </a:extLst>
          </p:cNvPr>
          <p:cNvSpPr>
            <a:spLocks noGrp="1"/>
          </p:cNvSpPr>
          <p:nvPr>
            <p:ph type="dt" sz="half" idx="14"/>
          </p:nvPr>
        </p:nvSpPr>
        <p:spPr/>
        <p:txBody>
          <a:bodyPr/>
          <a:lstStyle/>
          <a:p>
            <a:fld id="{094EC4B8-68CD-44A3-B172-19A87347D395}" type="datetime1">
              <a:rPr lang="sv-SE" smtClean="0"/>
              <a:t>2023-12-12</a:t>
            </a:fld>
            <a:endParaRPr lang="sv-SE"/>
          </a:p>
        </p:txBody>
      </p:sp>
      <p:sp>
        <p:nvSpPr>
          <p:cNvPr id="6" name="Platshållare för sidfot 5">
            <a:extLst>
              <a:ext uri="{FF2B5EF4-FFF2-40B4-BE49-F238E27FC236}">
                <a16:creationId xmlns:a16="http://schemas.microsoft.com/office/drawing/2014/main" id="{161B6ECD-BDF0-7F15-B856-12CA1DBAC087}"/>
              </a:ext>
            </a:extLst>
          </p:cNvPr>
          <p:cNvSpPr>
            <a:spLocks noGrp="1"/>
          </p:cNvSpPr>
          <p:nvPr>
            <p:ph type="ftr" sz="quarter" idx="15"/>
          </p:nvPr>
        </p:nvSpPr>
        <p:spPr/>
        <p:txBody>
          <a:bodyPr/>
          <a:lstStyle/>
          <a:p>
            <a:endParaRPr lang="sv-SE"/>
          </a:p>
        </p:txBody>
      </p:sp>
      <p:sp>
        <p:nvSpPr>
          <p:cNvPr id="7" name="Rektangel: ett hörn rundat 6">
            <a:extLst>
              <a:ext uri="{FF2B5EF4-FFF2-40B4-BE49-F238E27FC236}">
                <a16:creationId xmlns:a16="http://schemas.microsoft.com/office/drawing/2014/main" id="{73A585E4-AFD9-73B3-6228-5EC2E00562B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flipH="1" flipV="1">
            <a:off x="10371139" y="381000"/>
            <a:ext cx="1433512" cy="1019173"/>
          </a:xfrm>
          <a:prstGeom prst="round1Rect">
            <a:avLst>
              <a:gd name="adj" fmla="val 48902"/>
            </a:avLst>
          </a:prstGeom>
          <a:solidFill>
            <a:srgbClr val="E7E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8" name="Rektangel: ett hörn rundat 7">
            <a:extLst>
              <a:ext uri="{FF2B5EF4-FFF2-40B4-BE49-F238E27FC236}">
                <a16:creationId xmlns:a16="http://schemas.microsoft.com/office/drawing/2014/main" id="{B5372248-D21F-8D52-3DB3-51A7B660569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flipV="1">
            <a:off x="10371139" y="1400174"/>
            <a:ext cx="1433512" cy="2032001"/>
          </a:xfrm>
          <a:prstGeom prst="round1Rect">
            <a:avLst>
              <a:gd name="adj" fmla="val 40264"/>
            </a:avLst>
          </a:prstGeom>
          <a:solidFill>
            <a:srgbClr val="FFC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9" name="Rektangel: ett hörn rundat 8">
            <a:extLst>
              <a:ext uri="{FF2B5EF4-FFF2-40B4-BE49-F238E27FC236}">
                <a16:creationId xmlns:a16="http://schemas.microsoft.com/office/drawing/2014/main" id="{10FBF7AD-460F-553E-5C7C-F85B1FC5BAE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flipV="1">
            <a:off x="10371139" y="3439316"/>
            <a:ext cx="1433512" cy="3056099"/>
          </a:xfrm>
          <a:prstGeom prst="round1Rect">
            <a:avLst>
              <a:gd name="adj" fmla="val 4026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Tree>
    <p:extLst>
      <p:ext uri="{BB962C8B-B14F-4D97-AF65-F5344CB8AC3E}">
        <p14:creationId xmlns:p14="http://schemas.microsoft.com/office/powerpoint/2010/main" val="137269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med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891539" y="1152048"/>
            <a:ext cx="5737196" cy="2387600"/>
          </a:xfrm>
        </p:spPr>
        <p:txBody>
          <a:bodyPr anchor="b"/>
          <a:lstStyle>
            <a:lvl1pPr algn="l">
              <a:lnSpc>
                <a:spcPct val="110000"/>
              </a:lnSpc>
              <a:defRPr sz="3500" b="1"/>
            </a:lvl1pPr>
          </a:lstStyle>
          <a:p>
            <a:r>
              <a:rPr lang="sv-SE" dirty="0"/>
              <a:t>Klicka för att lägga till rubrik</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892514" y="3683107"/>
            <a:ext cx="5737196" cy="1683433"/>
          </a:xfrm>
        </p:spPr>
        <p:txBody>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för att lägga till underrubrik</a:t>
            </a:r>
          </a:p>
        </p:txBody>
      </p:sp>
      <p:pic>
        <p:nvPicPr>
          <p:cNvPr id="28" name="Logo" descr="Västra Götalandsregionen, logo">
            <a:extLst>
              <a:ext uri="{FF2B5EF4-FFF2-40B4-BE49-F238E27FC236}">
                <a16:creationId xmlns:a16="http://schemas.microsoft.com/office/drawing/2014/main" id="{6A0989A0-7A4A-9CD0-D751-D56C294A58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4874" y="6030915"/>
            <a:ext cx="2147886" cy="435093"/>
          </a:xfrm>
          <a:prstGeom prst="rect">
            <a:avLst/>
          </a:prstGeom>
        </p:spPr>
      </p:pic>
      <p:sp>
        <p:nvSpPr>
          <p:cNvPr id="6" name="textruta 5">
            <a:extLst>
              <a:ext uri="{FF2B5EF4-FFF2-40B4-BE49-F238E27FC236}">
                <a16:creationId xmlns:a16="http://schemas.microsoft.com/office/drawing/2014/main" id="{AA71F2BA-C943-46F6-00FD-63E44941990B}"/>
              </a:ext>
            </a:extLst>
          </p:cNvPr>
          <p:cNvSpPr txBox="1"/>
          <p:nvPr userDrawn="1"/>
        </p:nvSpPr>
        <p:spPr>
          <a:xfrm>
            <a:off x="704895" y="6466008"/>
            <a:ext cx="695282" cy="276999"/>
          </a:xfrm>
          <a:prstGeom prst="rect">
            <a:avLst/>
          </a:prstGeom>
          <a:noFill/>
        </p:spPr>
        <p:txBody>
          <a:bodyPr wrap="square" lIns="0" tIns="0" rIns="0" bIns="0" rtlCol="0">
            <a:spAutoFit/>
          </a:bodyPr>
          <a:lstStyle/>
          <a:p>
            <a:pPr algn="l"/>
            <a:r>
              <a:rPr lang="sv-SE">
                <a:solidFill>
                  <a:schemeClr val="bg1"/>
                </a:solidFill>
              </a:rPr>
              <a:t>TEst</a:t>
            </a:r>
            <a:endParaRPr lang="sv-SE" dirty="0">
              <a:solidFill>
                <a:schemeClr val="bg1"/>
              </a:solidFill>
            </a:endParaRPr>
          </a:p>
        </p:txBody>
      </p:sp>
      <p:sp>
        <p:nvSpPr>
          <p:cNvPr id="7" name="Platshållare för datum 6">
            <a:extLst>
              <a:ext uri="{FF2B5EF4-FFF2-40B4-BE49-F238E27FC236}">
                <a16:creationId xmlns:a16="http://schemas.microsoft.com/office/drawing/2014/main" id="{C4CBFC51-E299-C1C6-C259-2EC78776D974}"/>
              </a:ext>
            </a:extLst>
          </p:cNvPr>
          <p:cNvSpPr>
            <a:spLocks noGrp="1"/>
          </p:cNvSpPr>
          <p:nvPr>
            <p:ph type="dt" sz="half" idx="14"/>
          </p:nvPr>
        </p:nvSpPr>
        <p:spPr/>
        <p:txBody>
          <a:bodyPr/>
          <a:lstStyle/>
          <a:p>
            <a:fld id="{19E49B6E-96DA-4186-8F39-3AB022B7993C}" type="datetime1">
              <a:rPr lang="sv-SE" smtClean="0"/>
              <a:t>2023-12-12</a:t>
            </a:fld>
            <a:endParaRPr lang="sv-SE"/>
          </a:p>
        </p:txBody>
      </p:sp>
      <p:sp>
        <p:nvSpPr>
          <p:cNvPr id="8" name="Platshållare för sidfot 7">
            <a:extLst>
              <a:ext uri="{FF2B5EF4-FFF2-40B4-BE49-F238E27FC236}">
                <a16:creationId xmlns:a16="http://schemas.microsoft.com/office/drawing/2014/main" id="{DAF13055-4269-7909-D2F6-610F622CD5BE}"/>
              </a:ext>
            </a:extLst>
          </p:cNvPr>
          <p:cNvSpPr>
            <a:spLocks noGrp="1"/>
          </p:cNvSpPr>
          <p:nvPr>
            <p:ph type="ftr" sz="quarter" idx="15"/>
          </p:nvPr>
        </p:nvSpPr>
        <p:spPr/>
        <p:txBody>
          <a:bodyPr/>
          <a:lstStyle/>
          <a:p>
            <a:endParaRPr lang="sv-SE" dirty="0"/>
          </a:p>
        </p:txBody>
      </p:sp>
      <p:sp>
        <p:nvSpPr>
          <p:cNvPr id="4" name="Platshållare för bild 3">
            <a:extLst>
              <a:ext uri="{FF2B5EF4-FFF2-40B4-BE49-F238E27FC236}">
                <a16:creationId xmlns:a16="http://schemas.microsoft.com/office/drawing/2014/main" id="{2ACE7E74-CDF2-8E7F-0785-3738B875A2CD}"/>
              </a:ext>
            </a:extLst>
          </p:cNvPr>
          <p:cNvSpPr>
            <a:spLocks noGrp="1"/>
          </p:cNvSpPr>
          <p:nvPr>
            <p:ph type="pic" sz="quarter" idx="16"/>
          </p:nvPr>
        </p:nvSpPr>
        <p:spPr>
          <a:xfrm>
            <a:off x="8945549" y="386435"/>
            <a:ext cx="2855885" cy="3045534"/>
          </a:xfrm>
          <a:custGeom>
            <a:avLst/>
            <a:gdLst>
              <a:gd name="connsiteX0" fmla="*/ 0 w 2855885"/>
              <a:gd name="connsiteY0" fmla="*/ 0 h 3045534"/>
              <a:gd name="connsiteX1" fmla="*/ 2855885 w 2855885"/>
              <a:gd name="connsiteY1" fmla="*/ 0 h 3045534"/>
              <a:gd name="connsiteX2" fmla="*/ 2855885 w 2855885"/>
              <a:gd name="connsiteY2" fmla="*/ 3045534 h 3045534"/>
              <a:gd name="connsiteX3" fmla="*/ 576053 w 2855885"/>
              <a:gd name="connsiteY3" fmla="*/ 3045534 h 3045534"/>
              <a:gd name="connsiteX4" fmla="*/ 0 w 2855885"/>
              <a:gd name="connsiteY4" fmla="*/ 2469481 h 3045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885" h="3045534">
                <a:moveTo>
                  <a:pt x="0" y="0"/>
                </a:moveTo>
                <a:lnTo>
                  <a:pt x="2855885" y="0"/>
                </a:lnTo>
                <a:lnTo>
                  <a:pt x="2855885" y="3045534"/>
                </a:lnTo>
                <a:lnTo>
                  <a:pt x="576053" y="3045534"/>
                </a:lnTo>
                <a:cubicBezTo>
                  <a:pt x="257887" y="3045534"/>
                  <a:pt x="0" y="2787649"/>
                  <a:pt x="0" y="2469481"/>
                </a:cubicBezTo>
                <a:close/>
              </a:path>
            </a:pathLst>
          </a:custGeom>
          <a:solidFill>
            <a:schemeClr val="accent2"/>
          </a:solidFill>
        </p:spPr>
        <p:txBody>
          <a:bodyPr wrap="square">
            <a:noAutofit/>
          </a:bodyPr>
          <a:lstStyle>
            <a:lvl1pPr marL="0" indent="0">
              <a:buNone/>
              <a:defRPr/>
            </a:lvl1pPr>
          </a:lstStyle>
          <a:p>
            <a:pPr marL="0" marR="0" lvl="0" indent="0" algn="l" defTabSz="914400" rtl="0" eaLnBrk="1" fontAlgn="auto" latinLnBrk="0" hangingPunct="1">
              <a:lnSpc>
                <a:spcPct val="130000"/>
              </a:lnSpc>
              <a:spcBef>
                <a:spcPts val="1000"/>
              </a:spcBef>
              <a:spcAft>
                <a:spcPts val="0"/>
              </a:spcAft>
              <a:buClrTx/>
              <a:buSzTx/>
              <a:buFont typeface="Verdana" panose="020B0604030504040204" pitchFamily="34" charset="0"/>
              <a:buNone/>
              <a:tabLst/>
              <a:defRPr/>
            </a:pPr>
            <a:r>
              <a:rPr lang="sv-SE" dirty="0"/>
              <a:t>Klicka på ikonen för att lägga till en bild</a:t>
            </a:r>
          </a:p>
          <a:p>
            <a:endParaRPr lang="sv-SE" dirty="0"/>
          </a:p>
        </p:txBody>
      </p:sp>
      <p:sp>
        <p:nvSpPr>
          <p:cNvPr id="5" name="Freeform: Shape 32">
            <a:extLst>
              <a:ext uri="{FF2B5EF4-FFF2-40B4-BE49-F238E27FC236}">
                <a16:creationId xmlns:a16="http://schemas.microsoft.com/office/drawing/2014/main" id="{FCA1630E-4FA1-813B-6FB5-6B8EA29DFC23}"/>
              </a:ext>
            </a:extLst>
          </p:cNvPr>
          <p:cNvSpPr>
            <a:spLocks noChangeAspect="1"/>
          </p:cNvSpPr>
          <p:nvPr userDrawn="1"/>
        </p:nvSpPr>
        <p:spPr>
          <a:xfrm>
            <a:off x="7517605" y="385758"/>
            <a:ext cx="1427943" cy="1015289"/>
          </a:xfrm>
          <a:custGeom>
            <a:avLst/>
            <a:gdLst>
              <a:gd name="connsiteX0" fmla="*/ 517684 w 803243"/>
              <a:gd name="connsiteY0" fmla="*/ 571119 h 571118"/>
              <a:gd name="connsiteX1" fmla="*/ 803243 w 803243"/>
              <a:gd name="connsiteY1" fmla="*/ 285559 h 571118"/>
              <a:gd name="connsiteX2" fmla="*/ 803243 w 803243"/>
              <a:gd name="connsiteY2" fmla="*/ 0 h 571118"/>
              <a:gd name="connsiteX3" fmla="*/ 0 w 803243"/>
              <a:gd name="connsiteY3" fmla="*/ 0 h 571118"/>
              <a:gd name="connsiteX4" fmla="*/ 0 w 803243"/>
              <a:gd name="connsiteY4" fmla="*/ 571024 h 571118"/>
              <a:gd name="connsiteX5" fmla="*/ 517684 w 803243"/>
              <a:gd name="connsiteY5" fmla="*/ 571024 h 57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43" h="571118">
                <a:moveTo>
                  <a:pt x="517684" y="571119"/>
                </a:moveTo>
                <a:cubicBezTo>
                  <a:pt x="675418" y="571119"/>
                  <a:pt x="803243" y="443294"/>
                  <a:pt x="803243" y="285559"/>
                </a:cubicBezTo>
                <a:lnTo>
                  <a:pt x="803243" y="0"/>
                </a:lnTo>
                <a:lnTo>
                  <a:pt x="0" y="0"/>
                </a:lnTo>
                <a:lnTo>
                  <a:pt x="0" y="571024"/>
                </a:lnTo>
                <a:lnTo>
                  <a:pt x="517684" y="571024"/>
                </a:lnTo>
                <a:close/>
              </a:path>
            </a:pathLst>
          </a:custGeom>
          <a:solidFill>
            <a:srgbClr val="E7E1DF"/>
          </a:solidFill>
          <a:ln w="9525" cap="flat">
            <a:noFill/>
            <a:prstDash val="solid"/>
            <a:miter/>
          </a:ln>
        </p:spPr>
        <p:txBody>
          <a:bodyPr rtlCol="0" anchor="ctr"/>
          <a:lstStyle/>
          <a:p>
            <a:endParaRPr lang="en-US"/>
          </a:p>
        </p:txBody>
      </p:sp>
      <p:sp>
        <p:nvSpPr>
          <p:cNvPr id="9" name="Freeform: Shape 33">
            <a:extLst>
              <a:ext uri="{FF2B5EF4-FFF2-40B4-BE49-F238E27FC236}">
                <a16:creationId xmlns:a16="http://schemas.microsoft.com/office/drawing/2014/main" id="{2B03F9E4-CBF3-3FAD-7A8C-30005A1801FA}"/>
              </a:ext>
            </a:extLst>
          </p:cNvPr>
          <p:cNvSpPr>
            <a:spLocks noChangeAspect="1"/>
          </p:cNvSpPr>
          <p:nvPr userDrawn="1"/>
        </p:nvSpPr>
        <p:spPr>
          <a:xfrm>
            <a:off x="7517605" y="3431800"/>
            <a:ext cx="1427943" cy="1015291"/>
          </a:xfrm>
          <a:custGeom>
            <a:avLst/>
            <a:gdLst>
              <a:gd name="connsiteX0" fmla="*/ 517684 w 803243"/>
              <a:gd name="connsiteY0" fmla="*/ 571119 h 571119"/>
              <a:gd name="connsiteX1" fmla="*/ 803243 w 803243"/>
              <a:gd name="connsiteY1" fmla="*/ 285559 h 571119"/>
              <a:gd name="connsiteX2" fmla="*/ 803243 w 803243"/>
              <a:gd name="connsiteY2" fmla="*/ 0 h 571119"/>
              <a:gd name="connsiteX3" fmla="*/ 0 w 803243"/>
              <a:gd name="connsiteY3" fmla="*/ 0 h 571119"/>
              <a:gd name="connsiteX4" fmla="*/ 0 w 803243"/>
              <a:gd name="connsiteY4" fmla="*/ 571024 h 571119"/>
              <a:gd name="connsiteX5" fmla="*/ 517684 w 803243"/>
              <a:gd name="connsiteY5" fmla="*/ 571024 h 57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43" h="571119">
                <a:moveTo>
                  <a:pt x="517684" y="571119"/>
                </a:moveTo>
                <a:cubicBezTo>
                  <a:pt x="675418" y="571119"/>
                  <a:pt x="803243" y="443294"/>
                  <a:pt x="803243" y="285559"/>
                </a:cubicBezTo>
                <a:lnTo>
                  <a:pt x="803243" y="0"/>
                </a:lnTo>
                <a:lnTo>
                  <a:pt x="0" y="0"/>
                </a:lnTo>
                <a:lnTo>
                  <a:pt x="0" y="571024"/>
                </a:lnTo>
                <a:lnTo>
                  <a:pt x="517684" y="571024"/>
                </a:lnTo>
                <a:close/>
              </a:path>
            </a:pathLst>
          </a:custGeom>
          <a:solidFill>
            <a:schemeClr val="accent2"/>
          </a:solidFill>
          <a:ln w="9525" cap="flat">
            <a:noFill/>
            <a:prstDash val="solid"/>
            <a:miter/>
          </a:ln>
        </p:spPr>
        <p:txBody>
          <a:bodyPr rtlCol="0" anchor="ctr"/>
          <a:lstStyle/>
          <a:p>
            <a:endParaRPr lang="en-US"/>
          </a:p>
        </p:txBody>
      </p:sp>
      <p:sp>
        <p:nvSpPr>
          <p:cNvPr id="10" name="Freeform: Shape 34">
            <a:extLst>
              <a:ext uri="{FF2B5EF4-FFF2-40B4-BE49-F238E27FC236}">
                <a16:creationId xmlns:a16="http://schemas.microsoft.com/office/drawing/2014/main" id="{DAB90BBB-7589-BC25-6C27-BE15CF7BF058}"/>
              </a:ext>
            </a:extLst>
          </p:cNvPr>
          <p:cNvSpPr>
            <a:spLocks noChangeAspect="1"/>
          </p:cNvSpPr>
          <p:nvPr userDrawn="1"/>
        </p:nvSpPr>
        <p:spPr>
          <a:xfrm>
            <a:off x="8945548" y="5462891"/>
            <a:ext cx="1427943" cy="1015289"/>
          </a:xfrm>
          <a:custGeom>
            <a:avLst/>
            <a:gdLst>
              <a:gd name="connsiteX0" fmla="*/ 285559 w 803243"/>
              <a:gd name="connsiteY0" fmla="*/ 0 h 571118"/>
              <a:gd name="connsiteX1" fmla="*/ 0 w 803243"/>
              <a:gd name="connsiteY1" fmla="*/ 285560 h 571118"/>
              <a:gd name="connsiteX2" fmla="*/ 0 w 803243"/>
              <a:gd name="connsiteY2" fmla="*/ 571119 h 571118"/>
              <a:gd name="connsiteX3" fmla="*/ 803243 w 803243"/>
              <a:gd name="connsiteY3" fmla="*/ 571119 h 571118"/>
              <a:gd name="connsiteX4" fmla="*/ 803243 w 803243"/>
              <a:gd name="connsiteY4" fmla="*/ 95 h 571118"/>
              <a:gd name="connsiteX5" fmla="*/ 285559 w 803243"/>
              <a:gd name="connsiteY5" fmla="*/ 95 h 57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43" h="571118">
                <a:moveTo>
                  <a:pt x="285559" y="0"/>
                </a:moveTo>
                <a:cubicBezTo>
                  <a:pt x="127825" y="0"/>
                  <a:pt x="0" y="127826"/>
                  <a:pt x="0" y="285560"/>
                </a:cubicBezTo>
                <a:lnTo>
                  <a:pt x="0" y="571119"/>
                </a:lnTo>
                <a:lnTo>
                  <a:pt x="803243" y="571119"/>
                </a:lnTo>
                <a:lnTo>
                  <a:pt x="803243" y="95"/>
                </a:lnTo>
                <a:lnTo>
                  <a:pt x="285559" y="95"/>
                </a:lnTo>
                <a:close/>
              </a:path>
            </a:pathLst>
          </a:custGeom>
          <a:solidFill>
            <a:schemeClr val="accent2"/>
          </a:solidFill>
          <a:ln w="9525" cap="flat">
            <a:noFill/>
            <a:prstDash val="solid"/>
            <a:miter/>
          </a:ln>
        </p:spPr>
        <p:txBody>
          <a:bodyPr rtlCol="0" anchor="ctr"/>
          <a:lstStyle/>
          <a:p>
            <a:endParaRPr lang="en-US"/>
          </a:p>
        </p:txBody>
      </p:sp>
      <p:sp>
        <p:nvSpPr>
          <p:cNvPr id="11" name="Freeform: Shape 35">
            <a:extLst>
              <a:ext uri="{FF2B5EF4-FFF2-40B4-BE49-F238E27FC236}">
                <a16:creationId xmlns:a16="http://schemas.microsoft.com/office/drawing/2014/main" id="{820856E7-20FE-6D95-61A0-CC38B82FEDE0}"/>
              </a:ext>
            </a:extLst>
          </p:cNvPr>
          <p:cNvSpPr>
            <a:spLocks noChangeAspect="1"/>
          </p:cNvSpPr>
          <p:nvPr userDrawn="1"/>
        </p:nvSpPr>
        <p:spPr>
          <a:xfrm>
            <a:off x="10373660" y="5462891"/>
            <a:ext cx="1427943" cy="1015289"/>
          </a:xfrm>
          <a:custGeom>
            <a:avLst/>
            <a:gdLst>
              <a:gd name="connsiteX0" fmla="*/ 517684 w 803243"/>
              <a:gd name="connsiteY0" fmla="*/ 0 h 571118"/>
              <a:gd name="connsiteX1" fmla="*/ 803243 w 803243"/>
              <a:gd name="connsiteY1" fmla="*/ 285560 h 571118"/>
              <a:gd name="connsiteX2" fmla="*/ 803243 w 803243"/>
              <a:gd name="connsiteY2" fmla="*/ 571119 h 571118"/>
              <a:gd name="connsiteX3" fmla="*/ 0 w 803243"/>
              <a:gd name="connsiteY3" fmla="*/ 571119 h 571118"/>
              <a:gd name="connsiteX4" fmla="*/ 0 w 803243"/>
              <a:gd name="connsiteY4" fmla="*/ 95 h 571118"/>
              <a:gd name="connsiteX5" fmla="*/ 517684 w 803243"/>
              <a:gd name="connsiteY5" fmla="*/ 95 h 57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43" h="571118">
                <a:moveTo>
                  <a:pt x="517684" y="0"/>
                </a:moveTo>
                <a:cubicBezTo>
                  <a:pt x="675418" y="0"/>
                  <a:pt x="803243" y="127826"/>
                  <a:pt x="803243" y="285560"/>
                </a:cubicBezTo>
                <a:lnTo>
                  <a:pt x="803243" y="571119"/>
                </a:lnTo>
                <a:lnTo>
                  <a:pt x="0" y="571119"/>
                </a:lnTo>
                <a:lnTo>
                  <a:pt x="0" y="95"/>
                </a:lnTo>
                <a:lnTo>
                  <a:pt x="517684" y="95"/>
                </a:lnTo>
                <a:close/>
              </a:path>
            </a:pathLst>
          </a:custGeom>
          <a:solidFill>
            <a:srgbClr val="E7E1DF"/>
          </a:solidFill>
          <a:ln w="9525" cap="flat">
            <a:noFill/>
            <a:prstDash val="solid"/>
            <a:miter/>
          </a:ln>
        </p:spPr>
        <p:txBody>
          <a:bodyPr rtlCol="0" anchor="ctr"/>
          <a:lstStyle/>
          <a:p>
            <a:endParaRPr lang="en-US"/>
          </a:p>
        </p:txBody>
      </p:sp>
      <p:sp>
        <p:nvSpPr>
          <p:cNvPr id="20" name="Freeform: Shape 36">
            <a:extLst>
              <a:ext uri="{FF2B5EF4-FFF2-40B4-BE49-F238E27FC236}">
                <a16:creationId xmlns:a16="http://schemas.microsoft.com/office/drawing/2014/main" id="{125799E2-37F2-0C3F-51A3-D071A013E705}"/>
              </a:ext>
            </a:extLst>
          </p:cNvPr>
          <p:cNvSpPr>
            <a:spLocks noChangeAspect="1"/>
          </p:cNvSpPr>
          <p:nvPr userDrawn="1"/>
        </p:nvSpPr>
        <p:spPr>
          <a:xfrm>
            <a:off x="7517605" y="1401049"/>
            <a:ext cx="1427943" cy="2030411"/>
          </a:xfrm>
          <a:custGeom>
            <a:avLst/>
            <a:gdLst>
              <a:gd name="connsiteX0" fmla="*/ 479203 w 803243"/>
              <a:gd name="connsiteY0" fmla="*/ 0 h 1142142"/>
              <a:gd name="connsiteX1" fmla="*/ 803243 w 803243"/>
              <a:gd name="connsiteY1" fmla="*/ 324041 h 1142142"/>
              <a:gd name="connsiteX2" fmla="*/ 803243 w 803243"/>
              <a:gd name="connsiteY2" fmla="*/ 1142143 h 1142142"/>
              <a:gd name="connsiteX3" fmla="*/ 0 w 803243"/>
              <a:gd name="connsiteY3" fmla="*/ 1142143 h 1142142"/>
              <a:gd name="connsiteX4" fmla="*/ 0 w 803243"/>
              <a:gd name="connsiteY4" fmla="*/ 0 h 1142142"/>
              <a:gd name="connsiteX5" fmla="*/ 479203 w 803243"/>
              <a:gd name="connsiteY5" fmla="*/ 0 h 114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43" h="1142142">
                <a:moveTo>
                  <a:pt x="479203" y="0"/>
                </a:moveTo>
                <a:cubicBezTo>
                  <a:pt x="658178" y="0"/>
                  <a:pt x="803243" y="145066"/>
                  <a:pt x="803243" y="324041"/>
                </a:cubicBezTo>
                <a:lnTo>
                  <a:pt x="803243" y="1142143"/>
                </a:lnTo>
                <a:lnTo>
                  <a:pt x="0" y="1142143"/>
                </a:lnTo>
                <a:lnTo>
                  <a:pt x="0" y="0"/>
                </a:lnTo>
                <a:lnTo>
                  <a:pt x="479203" y="0"/>
                </a:lnTo>
                <a:close/>
              </a:path>
            </a:pathLst>
          </a:custGeom>
          <a:solidFill>
            <a:schemeClr val="accent1"/>
          </a:solidFill>
          <a:ln w="9525" cap="flat">
            <a:noFill/>
            <a:prstDash val="solid"/>
            <a:miter/>
          </a:ln>
        </p:spPr>
        <p:txBody>
          <a:bodyPr rtlCol="0" anchor="ctr"/>
          <a:lstStyle/>
          <a:p>
            <a:endParaRPr lang="en-US"/>
          </a:p>
        </p:txBody>
      </p:sp>
      <p:sp>
        <p:nvSpPr>
          <p:cNvPr id="21" name="Freeform: Shape 37">
            <a:extLst>
              <a:ext uri="{FF2B5EF4-FFF2-40B4-BE49-F238E27FC236}">
                <a16:creationId xmlns:a16="http://schemas.microsoft.com/office/drawing/2014/main" id="{6EEA36D4-6C11-D52A-A47F-18E40D0C6847}"/>
              </a:ext>
            </a:extLst>
          </p:cNvPr>
          <p:cNvSpPr>
            <a:spLocks noChangeAspect="1"/>
          </p:cNvSpPr>
          <p:nvPr userDrawn="1"/>
        </p:nvSpPr>
        <p:spPr>
          <a:xfrm>
            <a:off x="8945717" y="3431800"/>
            <a:ext cx="1427943" cy="2030411"/>
          </a:xfrm>
          <a:custGeom>
            <a:avLst/>
            <a:gdLst>
              <a:gd name="connsiteX0" fmla="*/ 479203 w 803243"/>
              <a:gd name="connsiteY0" fmla="*/ 1142143 h 1142142"/>
              <a:gd name="connsiteX1" fmla="*/ 803243 w 803243"/>
              <a:gd name="connsiteY1" fmla="*/ 818102 h 1142142"/>
              <a:gd name="connsiteX2" fmla="*/ 803243 w 803243"/>
              <a:gd name="connsiteY2" fmla="*/ 0 h 1142142"/>
              <a:gd name="connsiteX3" fmla="*/ 0 w 803243"/>
              <a:gd name="connsiteY3" fmla="*/ 0 h 1142142"/>
              <a:gd name="connsiteX4" fmla="*/ 0 w 803243"/>
              <a:gd name="connsiteY4" fmla="*/ 1142143 h 1142142"/>
              <a:gd name="connsiteX5" fmla="*/ 479298 w 803243"/>
              <a:gd name="connsiteY5" fmla="*/ 1142143 h 114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43" h="1142142">
                <a:moveTo>
                  <a:pt x="479203" y="1142143"/>
                </a:moveTo>
                <a:cubicBezTo>
                  <a:pt x="658178" y="1142143"/>
                  <a:pt x="803243" y="997077"/>
                  <a:pt x="803243" y="818102"/>
                </a:cubicBezTo>
                <a:lnTo>
                  <a:pt x="803243" y="0"/>
                </a:lnTo>
                <a:lnTo>
                  <a:pt x="0" y="0"/>
                </a:lnTo>
                <a:lnTo>
                  <a:pt x="0" y="1142143"/>
                </a:lnTo>
                <a:lnTo>
                  <a:pt x="479298" y="1142143"/>
                </a:lnTo>
                <a:close/>
              </a:path>
            </a:pathLst>
          </a:custGeom>
          <a:solidFill>
            <a:srgbClr val="E7E1DF"/>
          </a:solidFill>
          <a:ln w="9525" cap="flat">
            <a:noFill/>
            <a:prstDash val="solid"/>
            <a:miter/>
          </a:ln>
        </p:spPr>
        <p:txBody>
          <a:bodyPr rtlCol="0" anchor="ctr"/>
          <a:lstStyle/>
          <a:p>
            <a:endParaRPr lang="en-US"/>
          </a:p>
        </p:txBody>
      </p:sp>
      <p:sp>
        <p:nvSpPr>
          <p:cNvPr id="22" name="Freeform: Shape 38">
            <a:extLst>
              <a:ext uri="{FF2B5EF4-FFF2-40B4-BE49-F238E27FC236}">
                <a16:creationId xmlns:a16="http://schemas.microsoft.com/office/drawing/2014/main" id="{5C5F6E48-4C0B-4D2B-818B-1BE457F59527}"/>
              </a:ext>
            </a:extLst>
          </p:cNvPr>
          <p:cNvSpPr>
            <a:spLocks noChangeAspect="1"/>
          </p:cNvSpPr>
          <p:nvPr userDrawn="1"/>
        </p:nvSpPr>
        <p:spPr>
          <a:xfrm>
            <a:off x="7517605" y="4447600"/>
            <a:ext cx="1427943" cy="2030411"/>
          </a:xfrm>
          <a:custGeom>
            <a:avLst/>
            <a:gdLst>
              <a:gd name="connsiteX0" fmla="*/ 479203 w 803243"/>
              <a:gd name="connsiteY0" fmla="*/ 1142143 h 1142142"/>
              <a:gd name="connsiteX1" fmla="*/ 803243 w 803243"/>
              <a:gd name="connsiteY1" fmla="*/ 818102 h 1142142"/>
              <a:gd name="connsiteX2" fmla="*/ 803243 w 803243"/>
              <a:gd name="connsiteY2" fmla="*/ 0 h 1142142"/>
              <a:gd name="connsiteX3" fmla="*/ 0 w 803243"/>
              <a:gd name="connsiteY3" fmla="*/ 0 h 1142142"/>
              <a:gd name="connsiteX4" fmla="*/ 0 w 803243"/>
              <a:gd name="connsiteY4" fmla="*/ 1142143 h 1142142"/>
              <a:gd name="connsiteX5" fmla="*/ 479203 w 803243"/>
              <a:gd name="connsiteY5" fmla="*/ 1142143 h 114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43" h="1142142">
                <a:moveTo>
                  <a:pt x="479203" y="1142143"/>
                </a:moveTo>
                <a:cubicBezTo>
                  <a:pt x="658178" y="1142143"/>
                  <a:pt x="803243" y="997077"/>
                  <a:pt x="803243" y="818102"/>
                </a:cubicBezTo>
                <a:lnTo>
                  <a:pt x="803243" y="0"/>
                </a:lnTo>
                <a:lnTo>
                  <a:pt x="0" y="0"/>
                </a:lnTo>
                <a:lnTo>
                  <a:pt x="0" y="1142143"/>
                </a:lnTo>
                <a:lnTo>
                  <a:pt x="479203" y="1142143"/>
                </a:lnTo>
                <a:close/>
              </a:path>
            </a:pathLst>
          </a:custGeom>
          <a:solidFill>
            <a:schemeClr val="accent1"/>
          </a:solidFill>
          <a:ln w="9525" cap="flat">
            <a:noFill/>
            <a:prstDash val="solid"/>
            <a:miter/>
          </a:ln>
        </p:spPr>
        <p:txBody>
          <a:bodyPr rtlCol="0" anchor="ctr"/>
          <a:lstStyle/>
          <a:p>
            <a:endParaRPr lang="en-US"/>
          </a:p>
        </p:txBody>
      </p:sp>
      <p:sp>
        <p:nvSpPr>
          <p:cNvPr id="23" name="Freeform: Shape 39">
            <a:extLst>
              <a:ext uri="{FF2B5EF4-FFF2-40B4-BE49-F238E27FC236}">
                <a16:creationId xmlns:a16="http://schemas.microsoft.com/office/drawing/2014/main" id="{F0242E9B-645C-96CC-D772-EBBC66A77DC7}"/>
              </a:ext>
            </a:extLst>
          </p:cNvPr>
          <p:cNvSpPr>
            <a:spLocks noChangeAspect="1"/>
          </p:cNvSpPr>
          <p:nvPr userDrawn="1"/>
        </p:nvSpPr>
        <p:spPr>
          <a:xfrm>
            <a:off x="10373491" y="3431971"/>
            <a:ext cx="1427943" cy="2030411"/>
          </a:xfrm>
          <a:custGeom>
            <a:avLst/>
            <a:gdLst>
              <a:gd name="connsiteX0" fmla="*/ 324040 w 803243"/>
              <a:gd name="connsiteY0" fmla="*/ 0 h 1142142"/>
              <a:gd name="connsiteX1" fmla="*/ 0 w 803243"/>
              <a:gd name="connsiteY1" fmla="*/ 324041 h 1142142"/>
              <a:gd name="connsiteX2" fmla="*/ 0 w 803243"/>
              <a:gd name="connsiteY2" fmla="*/ 1142143 h 1142142"/>
              <a:gd name="connsiteX3" fmla="*/ 803243 w 803243"/>
              <a:gd name="connsiteY3" fmla="*/ 1142143 h 1142142"/>
              <a:gd name="connsiteX4" fmla="*/ 803243 w 803243"/>
              <a:gd name="connsiteY4" fmla="*/ 0 h 1142142"/>
              <a:gd name="connsiteX5" fmla="*/ 324040 w 803243"/>
              <a:gd name="connsiteY5" fmla="*/ 0 h 114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43" h="1142142">
                <a:moveTo>
                  <a:pt x="324040" y="0"/>
                </a:moveTo>
                <a:cubicBezTo>
                  <a:pt x="145066" y="0"/>
                  <a:pt x="0" y="145066"/>
                  <a:pt x="0" y="324041"/>
                </a:cubicBezTo>
                <a:lnTo>
                  <a:pt x="0" y="1142143"/>
                </a:lnTo>
                <a:lnTo>
                  <a:pt x="803243" y="1142143"/>
                </a:lnTo>
                <a:lnTo>
                  <a:pt x="803243" y="0"/>
                </a:lnTo>
                <a:lnTo>
                  <a:pt x="324040" y="0"/>
                </a:lnTo>
                <a:close/>
              </a:path>
            </a:pathLst>
          </a:custGeom>
          <a:solidFill>
            <a:schemeClr val="accent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177692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p:txBody>
          <a:bodyPr/>
          <a:lstStyle>
            <a:lvl1pPr>
              <a:defRPr/>
            </a:lvl1pPr>
          </a:lstStyle>
          <a:p>
            <a:r>
              <a:rPr lang="sv-SE" dirty="0"/>
              <a:t>Klicka för att lägga till rubrik</a:t>
            </a:r>
          </a:p>
        </p:txBody>
      </p:sp>
      <p:sp>
        <p:nvSpPr>
          <p:cNvPr id="14" name="Platshållare för innehåll 13">
            <a:extLst>
              <a:ext uri="{FF2B5EF4-FFF2-40B4-BE49-F238E27FC236}">
                <a16:creationId xmlns:a16="http://schemas.microsoft.com/office/drawing/2014/main" id="{A9936CC4-BC31-7B4D-38E0-EC836B72C571}"/>
              </a:ext>
            </a:extLst>
          </p:cNvPr>
          <p:cNvSpPr>
            <a:spLocks noGrp="1"/>
          </p:cNvSpPr>
          <p:nvPr>
            <p:ph sz="quarter" idx="13"/>
          </p:nvPr>
        </p:nvSpPr>
        <p:spPr>
          <a:xfrm>
            <a:off x="1092200" y="2113722"/>
            <a:ext cx="8650817" cy="3311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F168E8F4-CCAB-9D62-770E-18594C9FC9F7}"/>
              </a:ext>
            </a:extLst>
          </p:cNvPr>
          <p:cNvSpPr>
            <a:spLocks noGrp="1"/>
          </p:cNvSpPr>
          <p:nvPr>
            <p:ph type="dt" sz="half" idx="14"/>
          </p:nvPr>
        </p:nvSpPr>
        <p:spPr/>
        <p:txBody>
          <a:bodyPr/>
          <a:lstStyle/>
          <a:p>
            <a:fld id="{094EC4B8-68CD-44A3-B172-19A87347D395}" type="datetime1">
              <a:rPr lang="sv-SE" smtClean="0"/>
              <a:t>2023-12-12</a:t>
            </a:fld>
            <a:endParaRPr lang="sv-SE"/>
          </a:p>
        </p:txBody>
      </p:sp>
      <p:sp>
        <p:nvSpPr>
          <p:cNvPr id="6" name="Platshållare för sidfot 5">
            <a:extLst>
              <a:ext uri="{FF2B5EF4-FFF2-40B4-BE49-F238E27FC236}">
                <a16:creationId xmlns:a16="http://schemas.microsoft.com/office/drawing/2014/main" id="{161B6ECD-BDF0-7F15-B856-12CA1DBAC087}"/>
              </a:ext>
            </a:extLst>
          </p:cNvPr>
          <p:cNvSpPr>
            <a:spLocks noGrp="1"/>
          </p:cNvSpPr>
          <p:nvPr>
            <p:ph type="ftr" sz="quarter" idx="15"/>
          </p:nvPr>
        </p:nvSpPr>
        <p:spPr/>
        <p:txBody>
          <a:bodyPr/>
          <a:lstStyle/>
          <a:p>
            <a:endParaRPr lang="sv-SE" dirty="0"/>
          </a:p>
        </p:txBody>
      </p:sp>
      <p:grpSp>
        <p:nvGrpSpPr>
          <p:cNvPr id="4" name="Graphic 4">
            <a:extLst>
              <a:ext uri="{FF2B5EF4-FFF2-40B4-BE49-F238E27FC236}">
                <a16:creationId xmlns:a16="http://schemas.microsoft.com/office/drawing/2014/main" id="{5C417587-585B-3553-7B4B-03B7FC05F2F8}"/>
              </a:ext>
            </a:extLst>
          </p:cNvPr>
          <p:cNvGrpSpPr>
            <a:grpSpLocks noChangeAspect="1"/>
          </p:cNvGrpSpPr>
          <p:nvPr userDrawn="1"/>
        </p:nvGrpSpPr>
        <p:grpSpPr>
          <a:xfrm>
            <a:off x="10373521" y="393108"/>
            <a:ext cx="1427973" cy="6091200"/>
            <a:chOff x="10371140" y="380999"/>
            <a:chExt cx="1439144" cy="6138849"/>
          </a:xfrm>
        </p:grpSpPr>
        <p:sp>
          <p:nvSpPr>
            <p:cNvPr id="5" name="Freeform: Shape 14">
              <a:extLst>
                <a:ext uri="{FF2B5EF4-FFF2-40B4-BE49-F238E27FC236}">
                  <a16:creationId xmlns:a16="http://schemas.microsoft.com/office/drawing/2014/main" id="{B0344151-8CCE-0681-53A0-38C6286C4506}"/>
                </a:ext>
              </a:extLst>
            </p:cNvPr>
            <p:cNvSpPr>
              <a:spLocks noChangeAspect="1"/>
            </p:cNvSpPr>
            <p:nvPr/>
          </p:nvSpPr>
          <p:spPr>
            <a:xfrm>
              <a:off x="10371140" y="380999"/>
              <a:ext cx="1439144" cy="1023084"/>
            </a:xfrm>
            <a:custGeom>
              <a:avLst/>
              <a:gdLst>
                <a:gd name="connsiteX0" fmla="*/ 511628 w 1439144"/>
                <a:gd name="connsiteY0" fmla="*/ 1023085 h 1023084"/>
                <a:gd name="connsiteX1" fmla="*/ 0 w 1439144"/>
                <a:gd name="connsiteY1" fmla="*/ 511628 h 1023084"/>
                <a:gd name="connsiteX2" fmla="*/ 0 w 1439144"/>
                <a:gd name="connsiteY2" fmla="*/ 0 h 1023084"/>
                <a:gd name="connsiteX3" fmla="*/ 1439145 w 1439144"/>
                <a:gd name="connsiteY3" fmla="*/ 0 h 1023084"/>
                <a:gd name="connsiteX4" fmla="*/ 1439145 w 1439144"/>
                <a:gd name="connsiteY4" fmla="*/ 1023085 h 1023084"/>
                <a:gd name="connsiteX5" fmla="*/ 511628 w 1439144"/>
                <a:gd name="connsiteY5" fmla="*/ 1023085 h 102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9144" h="1023084">
                  <a:moveTo>
                    <a:pt x="511628" y="1023085"/>
                  </a:moveTo>
                  <a:cubicBezTo>
                    <a:pt x="229021" y="1023085"/>
                    <a:pt x="0" y="794064"/>
                    <a:pt x="0" y="511628"/>
                  </a:cubicBezTo>
                  <a:lnTo>
                    <a:pt x="0" y="0"/>
                  </a:lnTo>
                  <a:lnTo>
                    <a:pt x="1439145" y="0"/>
                  </a:lnTo>
                  <a:lnTo>
                    <a:pt x="1439145" y="1023085"/>
                  </a:lnTo>
                  <a:lnTo>
                    <a:pt x="511628" y="1023085"/>
                  </a:lnTo>
                  <a:close/>
                </a:path>
              </a:pathLst>
            </a:custGeom>
            <a:solidFill>
              <a:schemeClr val="accent2"/>
            </a:solidFill>
            <a:ln w="17009" cap="flat">
              <a:noFill/>
              <a:prstDash val="solid"/>
              <a:miter/>
            </a:ln>
          </p:spPr>
          <p:txBody>
            <a:bodyPr rtlCol="0" anchor="ctr"/>
            <a:lstStyle/>
            <a:p>
              <a:endParaRPr lang="en-US"/>
            </a:p>
          </p:txBody>
        </p:sp>
        <p:sp>
          <p:nvSpPr>
            <p:cNvPr id="10" name="Freeform: Shape 15">
              <a:extLst>
                <a:ext uri="{FF2B5EF4-FFF2-40B4-BE49-F238E27FC236}">
                  <a16:creationId xmlns:a16="http://schemas.microsoft.com/office/drawing/2014/main" id="{175F8EDF-FDD3-5430-466D-9FDBD7CCA974}"/>
                </a:ext>
              </a:extLst>
            </p:cNvPr>
            <p:cNvSpPr>
              <a:spLocks noChangeAspect="1"/>
            </p:cNvSpPr>
            <p:nvPr/>
          </p:nvSpPr>
          <p:spPr>
            <a:xfrm>
              <a:off x="10371140" y="3450423"/>
              <a:ext cx="1439144" cy="3069424"/>
            </a:xfrm>
            <a:custGeom>
              <a:avLst/>
              <a:gdLst>
                <a:gd name="connsiteX0" fmla="*/ 858572 w 1439144"/>
                <a:gd name="connsiteY0" fmla="*/ 3069425 h 3069424"/>
                <a:gd name="connsiteX1" fmla="*/ 1439145 w 1439144"/>
                <a:gd name="connsiteY1" fmla="*/ 2488852 h 3069424"/>
                <a:gd name="connsiteX2" fmla="*/ 1439145 w 1439144"/>
                <a:gd name="connsiteY2" fmla="*/ 0 h 3069424"/>
                <a:gd name="connsiteX3" fmla="*/ 0 w 1439144"/>
                <a:gd name="connsiteY3" fmla="*/ 0 h 3069424"/>
                <a:gd name="connsiteX4" fmla="*/ 0 w 1439144"/>
                <a:gd name="connsiteY4" fmla="*/ 3069425 h 3069424"/>
                <a:gd name="connsiteX5" fmla="*/ 858572 w 1439144"/>
                <a:gd name="connsiteY5" fmla="*/ 3069425 h 306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9144" h="3069424">
                  <a:moveTo>
                    <a:pt x="858572" y="3069425"/>
                  </a:moveTo>
                  <a:cubicBezTo>
                    <a:pt x="1179235" y="3069425"/>
                    <a:pt x="1439145" y="2809515"/>
                    <a:pt x="1439145" y="2488852"/>
                  </a:cubicBezTo>
                  <a:lnTo>
                    <a:pt x="1439145" y="0"/>
                  </a:lnTo>
                  <a:lnTo>
                    <a:pt x="0" y="0"/>
                  </a:lnTo>
                  <a:lnTo>
                    <a:pt x="0" y="3069425"/>
                  </a:lnTo>
                  <a:lnTo>
                    <a:pt x="858572" y="3069425"/>
                  </a:lnTo>
                  <a:close/>
                </a:path>
              </a:pathLst>
            </a:custGeom>
            <a:solidFill>
              <a:schemeClr val="accent1"/>
            </a:solidFill>
            <a:ln w="17009" cap="flat">
              <a:noFill/>
              <a:prstDash val="solid"/>
              <a:miter/>
            </a:ln>
          </p:spPr>
          <p:txBody>
            <a:bodyPr rtlCol="0" anchor="ctr"/>
            <a:lstStyle/>
            <a:p>
              <a:endParaRPr lang="en-US"/>
            </a:p>
          </p:txBody>
        </p:sp>
        <p:sp>
          <p:nvSpPr>
            <p:cNvPr id="11" name="Freeform: Shape 16">
              <a:extLst>
                <a:ext uri="{FF2B5EF4-FFF2-40B4-BE49-F238E27FC236}">
                  <a16:creationId xmlns:a16="http://schemas.microsoft.com/office/drawing/2014/main" id="{B351A889-3BB9-FF21-B1DF-61E7A92EC0F4}"/>
                </a:ext>
              </a:extLst>
            </p:cNvPr>
            <p:cNvSpPr>
              <a:spLocks noChangeAspect="1"/>
            </p:cNvSpPr>
            <p:nvPr/>
          </p:nvSpPr>
          <p:spPr>
            <a:xfrm>
              <a:off x="10371140" y="1404083"/>
              <a:ext cx="1439144" cy="2046340"/>
            </a:xfrm>
            <a:custGeom>
              <a:avLst/>
              <a:gdLst>
                <a:gd name="connsiteX0" fmla="*/ 858572 w 1439144"/>
                <a:gd name="connsiteY0" fmla="*/ 2046340 h 2046340"/>
                <a:gd name="connsiteX1" fmla="*/ 1439145 w 1439144"/>
                <a:gd name="connsiteY1" fmla="*/ 1465767 h 2046340"/>
                <a:gd name="connsiteX2" fmla="*/ 1439145 w 1439144"/>
                <a:gd name="connsiteY2" fmla="*/ 0 h 2046340"/>
                <a:gd name="connsiteX3" fmla="*/ 0 w 1439144"/>
                <a:gd name="connsiteY3" fmla="*/ 0 h 2046340"/>
                <a:gd name="connsiteX4" fmla="*/ 0 w 1439144"/>
                <a:gd name="connsiteY4" fmla="*/ 2046340 h 2046340"/>
                <a:gd name="connsiteX5" fmla="*/ 858572 w 1439144"/>
                <a:gd name="connsiteY5" fmla="*/ 2046340 h 2046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9144" h="2046340">
                  <a:moveTo>
                    <a:pt x="858572" y="2046340"/>
                  </a:moveTo>
                  <a:cubicBezTo>
                    <a:pt x="1179235" y="2046340"/>
                    <a:pt x="1439145" y="1786431"/>
                    <a:pt x="1439145" y="1465767"/>
                  </a:cubicBezTo>
                  <a:lnTo>
                    <a:pt x="1439145" y="0"/>
                  </a:lnTo>
                  <a:lnTo>
                    <a:pt x="0" y="0"/>
                  </a:lnTo>
                  <a:lnTo>
                    <a:pt x="0" y="2046340"/>
                  </a:lnTo>
                  <a:lnTo>
                    <a:pt x="858572" y="2046340"/>
                  </a:lnTo>
                  <a:close/>
                </a:path>
              </a:pathLst>
            </a:custGeom>
            <a:solidFill>
              <a:srgbClr val="E7E1DF"/>
            </a:solidFill>
            <a:ln w="17009" cap="flat">
              <a:noFill/>
              <a:prstDash val="solid"/>
              <a:miter/>
            </a:ln>
          </p:spPr>
          <p:txBody>
            <a:bodyPr rtlCol="0" anchor="ctr"/>
            <a:lstStyle/>
            <a:p>
              <a:endParaRPr lang="en-US"/>
            </a:p>
          </p:txBody>
        </p:sp>
      </p:grpSp>
    </p:spTree>
    <p:extLst>
      <p:ext uri="{BB962C8B-B14F-4D97-AF65-F5344CB8AC3E}">
        <p14:creationId xmlns:p14="http://schemas.microsoft.com/office/powerpoint/2010/main" val="2054511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tartbild">
    <p:spTree>
      <p:nvGrpSpPr>
        <p:cNvPr id="1" name=""/>
        <p:cNvGrpSpPr/>
        <p:nvPr/>
      </p:nvGrpSpPr>
      <p:grpSpPr>
        <a:xfrm>
          <a:off x="0" y="0"/>
          <a:ext cx="0" cy="0"/>
          <a:chOff x="0" y="0"/>
          <a:chExt cx="0" cy="0"/>
        </a:xfrm>
      </p:grpSpPr>
      <p:sp>
        <p:nvSpPr>
          <p:cNvPr id="4" name="Rektangel: ett hörn rundat 3">
            <a:extLst>
              <a:ext uri="{FF2B5EF4-FFF2-40B4-BE49-F238E27FC236}">
                <a16:creationId xmlns:a16="http://schemas.microsoft.com/office/drawing/2014/main" id="{A95B309E-D263-11E8-9807-1C7D2CFE7E7F}"/>
              </a:ext>
              <a:ext uri="{C183D7F6-B498-43B3-948B-1728B52AA6E4}">
                <adec:decorative xmlns:adec="http://schemas.microsoft.com/office/drawing/2017/decorative" val="1"/>
              </a:ext>
            </a:extLst>
          </p:cNvPr>
          <p:cNvSpPr/>
          <p:nvPr userDrawn="1"/>
        </p:nvSpPr>
        <p:spPr bwMode="black">
          <a:xfrm flipV="1">
            <a:off x="389262" y="380999"/>
            <a:ext cx="11412000" cy="609120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bwMode="white">
          <a:xfrm>
            <a:off x="1092200" y="1752600"/>
            <a:ext cx="10007600" cy="1614312"/>
          </a:xfrm>
        </p:spPr>
        <p:txBody>
          <a:bodyPr anchor="b"/>
          <a:lstStyle>
            <a:lvl1pPr algn="ctr">
              <a:defRPr sz="3500" b="1">
                <a:solidFill>
                  <a:schemeClr val="bg1"/>
                </a:solidFill>
              </a:defRPr>
            </a:lvl1pPr>
          </a:lstStyle>
          <a:p>
            <a:r>
              <a:rPr lang="sv-SE" dirty="0"/>
              <a:t>Klicka för att lägga till rubrik</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hasCustomPrompt="1"/>
          </p:nvPr>
        </p:nvSpPr>
        <p:spPr bwMode="white">
          <a:xfrm>
            <a:off x="1092200" y="3612268"/>
            <a:ext cx="10024267" cy="1500187"/>
          </a:xfrm>
        </p:spPr>
        <p:txBody>
          <a:bodyPr/>
          <a:lstStyle>
            <a:lvl1pPr marL="0" indent="0" algn="ctr">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för att lägga till underrubrik</a:t>
            </a:r>
          </a:p>
        </p:txBody>
      </p:sp>
      <p:sp>
        <p:nvSpPr>
          <p:cNvPr id="6" name="Platshållare för datum 5">
            <a:extLst>
              <a:ext uri="{FF2B5EF4-FFF2-40B4-BE49-F238E27FC236}">
                <a16:creationId xmlns:a16="http://schemas.microsoft.com/office/drawing/2014/main" id="{DBF08389-4E2E-AF65-054E-C982BA7B587E}"/>
              </a:ext>
            </a:extLst>
          </p:cNvPr>
          <p:cNvSpPr>
            <a:spLocks noGrp="1"/>
          </p:cNvSpPr>
          <p:nvPr>
            <p:ph type="dt" sz="half" idx="10"/>
          </p:nvPr>
        </p:nvSpPr>
        <p:spPr/>
        <p:txBody>
          <a:bodyPr/>
          <a:lstStyle/>
          <a:p>
            <a:fld id="{3A473BDF-6C18-456D-B2F3-58DD8CBD1759}" type="datetime1">
              <a:rPr lang="sv-SE" smtClean="0"/>
              <a:t>2023-12-12</a:t>
            </a:fld>
            <a:endParaRPr lang="sv-SE"/>
          </a:p>
        </p:txBody>
      </p:sp>
      <p:sp>
        <p:nvSpPr>
          <p:cNvPr id="7" name="Platshållare för sidfot 6">
            <a:extLst>
              <a:ext uri="{FF2B5EF4-FFF2-40B4-BE49-F238E27FC236}">
                <a16:creationId xmlns:a16="http://schemas.microsoft.com/office/drawing/2014/main" id="{0A5E5F6E-C97D-A4DC-263A-27783D57B08B}"/>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60185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och bi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77B3524-D6C4-8016-A0B9-76DB7A408CF7}"/>
              </a:ext>
            </a:extLst>
          </p:cNvPr>
          <p:cNvSpPr>
            <a:spLocks noGrp="1"/>
          </p:cNvSpPr>
          <p:nvPr>
            <p:ph type="title" hasCustomPrompt="1"/>
          </p:nvPr>
        </p:nvSpPr>
        <p:spPr>
          <a:xfrm>
            <a:off x="1100667" y="425716"/>
            <a:ext cx="4995333" cy="1047750"/>
          </a:xfrm>
        </p:spPr>
        <p:txBody>
          <a:bodyPr/>
          <a:lstStyle>
            <a:lvl1pPr>
              <a:defRPr/>
            </a:lvl1pPr>
          </a:lstStyle>
          <a:p>
            <a:r>
              <a:rPr lang="sv-SE" dirty="0"/>
              <a:t>Rubrik</a:t>
            </a:r>
          </a:p>
        </p:txBody>
      </p:sp>
      <p:sp>
        <p:nvSpPr>
          <p:cNvPr id="9" name="Platshållare för innehåll 8">
            <a:extLst>
              <a:ext uri="{FF2B5EF4-FFF2-40B4-BE49-F238E27FC236}">
                <a16:creationId xmlns:a16="http://schemas.microsoft.com/office/drawing/2014/main" id="{D5FF0E6C-D325-C355-90B1-214F162C31D1}"/>
              </a:ext>
            </a:extLst>
          </p:cNvPr>
          <p:cNvSpPr>
            <a:spLocks noGrp="1"/>
          </p:cNvSpPr>
          <p:nvPr>
            <p:ph sz="quarter" idx="14"/>
          </p:nvPr>
        </p:nvSpPr>
        <p:spPr>
          <a:xfrm>
            <a:off x="1092200" y="2113722"/>
            <a:ext cx="5003800" cy="3756990"/>
          </a:xfrm>
          <a:custGeom>
            <a:avLst/>
            <a:gdLst>
              <a:gd name="connsiteX0" fmla="*/ 0 w 4919133"/>
              <a:gd name="connsiteY0" fmla="*/ 0 h 3756990"/>
              <a:gd name="connsiteX1" fmla="*/ 4919133 w 4919133"/>
              <a:gd name="connsiteY1" fmla="*/ 0 h 3756990"/>
              <a:gd name="connsiteX2" fmla="*/ 4919133 w 4919133"/>
              <a:gd name="connsiteY2" fmla="*/ 3756990 h 3756990"/>
              <a:gd name="connsiteX3" fmla="*/ 0 w 4919133"/>
              <a:gd name="connsiteY3" fmla="*/ 3756990 h 3756990"/>
            </a:gdLst>
            <a:ahLst/>
            <a:cxnLst>
              <a:cxn ang="0">
                <a:pos x="connsiteX0" y="connsiteY0"/>
              </a:cxn>
              <a:cxn ang="0">
                <a:pos x="connsiteX1" y="connsiteY1"/>
              </a:cxn>
              <a:cxn ang="0">
                <a:pos x="connsiteX2" y="connsiteY2"/>
              </a:cxn>
              <a:cxn ang="0">
                <a:pos x="connsiteX3" y="connsiteY3"/>
              </a:cxn>
            </a:cxnLst>
            <a:rect l="l" t="t" r="r" b="b"/>
            <a:pathLst>
              <a:path w="4919133" h="3756990">
                <a:moveTo>
                  <a:pt x="0" y="0"/>
                </a:moveTo>
                <a:lnTo>
                  <a:pt x="4919133" y="0"/>
                </a:lnTo>
                <a:lnTo>
                  <a:pt x="4919133" y="3756990"/>
                </a:lnTo>
                <a:lnTo>
                  <a:pt x="0" y="3756990"/>
                </a:lnTo>
                <a:close/>
              </a:path>
            </a:pathLst>
          </a:custGeom>
        </p:spPr>
        <p:txBody>
          <a:bodyPr wrap="square">
            <a:noAutofit/>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2" name="Platshållare för datum 1">
            <a:extLst>
              <a:ext uri="{FF2B5EF4-FFF2-40B4-BE49-F238E27FC236}">
                <a16:creationId xmlns:a16="http://schemas.microsoft.com/office/drawing/2014/main" id="{625E6907-50BC-FFF4-F6B9-BF2B7373C4A2}"/>
              </a:ext>
            </a:extLst>
          </p:cNvPr>
          <p:cNvSpPr>
            <a:spLocks noGrp="1"/>
          </p:cNvSpPr>
          <p:nvPr>
            <p:ph type="dt" sz="half" idx="15"/>
          </p:nvPr>
        </p:nvSpPr>
        <p:spPr/>
        <p:txBody>
          <a:bodyPr/>
          <a:lstStyle/>
          <a:p>
            <a:fld id="{B0743B6B-FC1D-4E5C-878B-68715B5874CD}" type="datetime1">
              <a:rPr lang="sv-SE" smtClean="0"/>
              <a:t>2023-12-12</a:t>
            </a:fld>
            <a:endParaRPr lang="sv-SE"/>
          </a:p>
        </p:txBody>
      </p:sp>
      <p:sp>
        <p:nvSpPr>
          <p:cNvPr id="4" name="Platshållare för sidfot 3">
            <a:extLst>
              <a:ext uri="{FF2B5EF4-FFF2-40B4-BE49-F238E27FC236}">
                <a16:creationId xmlns:a16="http://schemas.microsoft.com/office/drawing/2014/main" id="{2F1EC206-E47A-5E7F-9581-B76ADE31A8FE}"/>
              </a:ext>
            </a:extLst>
          </p:cNvPr>
          <p:cNvSpPr>
            <a:spLocks noGrp="1"/>
          </p:cNvSpPr>
          <p:nvPr>
            <p:ph type="ftr" sz="quarter" idx="16"/>
          </p:nvPr>
        </p:nvSpPr>
        <p:spPr/>
        <p:txBody>
          <a:bodyPr/>
          <a:lstStyle/>
          <a:p>
            <a:endParaRPr lang="sv-SE" dirty="0"/>
          </a:p>
        </p:txBody>
      </p:sp>
      <p:sp>
        <p:nvSpPr>
          <p:cNvPr id="5" name="Platshållare för bild 11">
            <a:extLst>
              <a:ext uri="{FF2B5EF4-FFF2-40B4-BE49-F238E27FC236}">
                <a16:creationId xmlns:a16="http://schemas.microsoft.com/office/drawing/2014/main" id="{1FA5C84F-C4B8-CEC1-3555-41A99D993A4A}"/>
              </a:ext>
            </a:extLst>
          </p:cNvPr>
          <p:cNvSpPr>
            <a:spLocks noGrp="1"/>
          </p:cNvSpPr>
          <p:nvPr>
            <p:ph type="pic" sz="quarter" idx="13"/>
          </p:nvPr>
        </p:nvSpPr>
        <p:spPr>
          <a:xfrm>
            <a:off x="6798481" y="385758"/>
            <a:ext cx="5002954" cy="6091200"/>
          </a:xfrm>
          <a:custGeom>
            <a:avLst/>
            <a:gdLst>
              <a:gd name="connsiteX0" fmla="*/ 0 w 5002954"/>
              <a:gd name="connsiteY0" fmla="*/ 0 h 6071396"/>
              <a:gd name="connsiteX1" fmla="*/ 5002954 w 5002954"/>
              <a:gd name="connsiteY1" fmla="*/ 0 h 6071396"/>
              <a:gd name="connsiteX2" fmla="*/ 5002954 w 5002954"/>
              <a:gd name="connsiteY2" fmla="*/ 5059476 h 6071396"/>
              <a:gd name="connsiteX3" fmla="*/ 3991034 w 5002954"/>
              <a:gd name="connsiteY3" fmla="*/ 6071396 h 6071396"/>
              <a:gd name="connsiteX4" fmla="*/ 0 w 5002954"/>
              <a:gd name="connsiteY4" fmla="*/ 6071396 h 607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2954" h="6071396">
                <a:moveTo>
                  <a:pt x="0" y="0"/>
                </a:moveTo>
                <a:lnTo>
                  <a:pt x="5002954" y="0"/>
                </a:lnTo>
                <a:lnTo>
                  <a:pt x="5002954" y="5059476"/>
                </a:lnTo>
                <a:cubicBezTo>
                  <a:pt x="5002954" y="5618344"/>
                  <a:pt x="4549902" y="6071396"/>
                  <a:pt x="3991034" y="6071396"/>
                </a:cubicBezTo>
                <a:lnTo>
                  <a:pt x="0" y="6071396"/>
                </a:lnTo>
                <a:close/>
              </a:path>
            </a:pathLst>
          </a:custGeom>
          <a:solidFill>
            <a:schemeClr val="bg1">
              <a:lumMod val="95000"/>
            </a:schemeClr>
          </a:solidFill>
        </p:spPr>
        <p:txBody>
          <a:bodyPr wrap="square">
            <a:noAutofit/>
          </a:bodyPr>
          <a:lstStyle>
            <a:lvl1pPr marL="0" indent="0">
              <a:buNone/>
              <a:defRPr/>
            </a:lvl1pPr>
          </a:lstStyle>
          <a:p>
            <a:pPr marL="0" marR="0" lvl="0" indent="0" algn="l" defTabSz="914400" rtl="0" eaLnBrk="1" fontAlgn="auto" latinLnBrk="0" hangingPunct="1">
              <a:lnSpc>
                <a:spcPct val="130000"/>
              </a:lnSpc>
              <a:spcBef>
                <a:spcPts val="1000"/>
              </a:spcBef>
              <a:spcAft>
                <a:spcPts val="0"/>
              </a:spcAft>
              <a:buClrTx/>
              <a:buSzTx/>
              <a:buFont typeface="Verdana" panose="020B0604030504040204" pitchFamily="34" charset="0"/>
              <a:buNone/>
              <a:tabLst/>
              <a:defRPr/>
            </a:pPr>
            <a:r>
              <a:rPr lang="sv-SE" dirty="0"/>
              <a:t>Klicka på ikonen för att lägga till en bild</a:t>
            </a:r>
          </a:p>
          <a:p>
            <a:endParaRPr lang="sv-SE" dirty="0"/>
          </a:p>
        </p:txBody>
      </p:sp>
    </p:spTree>
    <p:extLst>
      <p:ext uri="{BB962C8B-B14F-4D97-AF65-F5344CB8AC3E}">
        <p14:creationId xmlns:p14="http://schemas.microsoft.com/office/powerpoint/2010/main" val="3143030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a:xfrm>
            <a:off x="881395" y="1424752"/>
            <a:ext cx="8872205" cy="1047750"/>
          </a:xfrm>
        </p:spPr>
        <p:txBody>
          <a:bodyPr/>
          <a:lstStyle>
            <a:lvl1pPr>
              <a:defRPr b="1"/>
            </a:lvl1pPr>
          </a:lstStyle>
          <a:p>
            <a:r>
              <a:rPr lang="sv-SE" dirty="0"/>
              <a:t>Klicka för att lägga till rubrik</a:t>
            </a:r>
          </a:p>
        </p:txBody>
      </p:sp>
      <p:sp>
        <p:nvSpPr>
          <p:cNvPr id="5" name="Platshållare för datum 4">
            <a:extLst>
              <a:ext uri="{FF2B5EF4-FFF2-40B4-BE49-F238E27FC236}">
                <a16:creationId xmlns:a16="http://schemas.microsoft.com/office/drawing/2014/main" id="{3E0629D0-D830-BA3B-8258-4D3944A151FE}"/>
              </a:ext>
            </a:extLst>
          </p:cNvPr>
          <p:cNvSpPr>
            <a:spLocks noGrp="1"/>
          </p:cNvSpPr>
          <p:nvPr>
            <p:ph type="dt" sz="half" idx="10"/>
          </p:nvPr>
        </p:nvSpPr>
        <p:spPr/>
        <p:txBody>
          <a:bodyPr/>
          <a:lstStyle/>
          <a:p>
            <a:fld id="{F7FC82E9-E70A-41D0-BC52-9CE4D8B0E8A6}" type="datetime1">
              <a:rPr lang="sv-SE" smtClean="0"/>
              <a:t>2023-12-12</a:t>
            </a:fld>
            <a:endParaRPr lang="sv-SE"/>
          </a:p>
        </p:txBody>
      </p:sp>
      <p:sp>
        <p:nvSpPr>
          <p:cNvPr id="6" name="Platshållare för sidfot 5">
            <a:extLst>
              <a:ext uri="{FF2B5EF4-FFF2-40B4-BE49-F238E27FC236}">
                <a16:creationId xmlns:a16="http://schemas.microsoft.com/office/drawing/2014/main" id="{F61AD9AB-C85B-9888-3B59-C1F8A75F1D3A}"/>
              </a:ext>
            </a:extLst>
          </p:cNvPr>
          <p:cNvSpPr>
            <a:spLocks noGrp="1"/>
          </p:cNvSpPr>
          <p:nvPr>
            <p:ph type="ftr" sz="quarter" idx="11"/>
          </p:nvPr>
        </p:nvSpPr>
        <p:spPr/>
        <p:txBody>
          <a:bodyPr/>
          <a:lstStyle/>
          <a:p>
            <a:endParaRPr lang="sv-SE" dirty="0"/>
          </a:p>
        </p:txBody>
      </p:sp>
      <p:grpSp>
        <p:nvGrpSpPr>
          <p:cNvPr id="3" name="Graphic 4">
            <a:extLst>
              <a:ext uri="{FF2B5EF4-FFF2-40B4-BE49-F238E27FC236}">
                <a16:creationId xmlns:a16="http://schemas.microsoft.com/office/drawing/2014/main" id="{4C3381B4-AC30-6419-D826-946D93D76D70}"/>
              </a:ext>
            </a:extLst>
          </p:cNvPr>
          <p:cNvGrpSpPr>
            <a:grpSpLocks noChangeAspect="1"/>
          </p:cNvGrpSpPr>
          <p:nvPr userDrawn="1"/>
        </p:nvGrpSpPr>
        <p:grpSpPr>
          <a:xfrm>
            <a:off x="10373521" y="393108"/>
            <a:ext cx="1427973" cy="6091200"/>
            <a:chOff x="10371140" y="380999"/>
            <a:chExt cx="1439144" cy="6138849"/>
          </a:xfrm>
        </p:grpSpPr>
        <p:sp>
          <p:nvSpPr>
            <p:cNvPr id="4" name="Freeform: Shape 14">
              <a:extLst>
                <a:ext uri="{FF2B5EF4-FFF2-40B4-BE49-F238E27FC236}">
                  <a16:creationId xmlns:a16="http://schemas.microsoft.com/office/drawing/2014/main" id="{1FC6FDEA-C781-902D-A489-58BB1BF3050A}"/>
                </a:ext>
              </a:extLst>
            </p:cNvPr>
            <p:cNvSpPr>
              <a:spLocks noChangeAspect="1"/>
            </p:cNvSpPr>
            <p:nvPr/>
          </p:nvSpPr>
          <p:spPr>
            <a:xfrm>
              <a:off x="10371140" y="380999"/>
              <a:ext cx="1439144" cy="1023084"/>
            </a:xfrm>
            <a:custGeom>
              <a:avLst/>
              <a:gdLst>
                <a:gd name="connsiteX0" fmla="*/ 511628 w 1439144"/>
                <a:gd name="connsiteY0" fmla="*/ 1023085 h 1023084"/>
                <a:gd name="connsiteX1" fmla="*/ 0 w 1439144"/>
                <a:gd name="connsiteY1" fmla="*/ 511628 h 1023084"/>
                <a:gd name="connsiteX2" fmla="*/ 0 w 1439144"/>
                <a:gd name="connsiteY2" fmla="*/ 0 h 1023084"/>
                <a:gd name="connsiteX3" fmla="*/ 1439145 w 1439144"/>
                <a:gd name="connsiteY3" fmla="*/ 0 h 1023084"/>
                <a:gd name="connsiteX4" fmla="*/ 1439145 w 1439144"/>
                <a:gd name="connsiteY4" fmla="*/ 1023085 h 1023084"/>
                <a:gd name="connsiteX5" fmla="*/ 511628 w 1439144"/>
                <a:gd name="connsiteY5" fmla="*/ 1023085 h 102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9144" h="1023084">
                  <a:moveTo>
                    <a:pt x="511628" y="1023085"/>
                  </a:moveTo>
                  <a:cubicBezTo>
                    <a:pt x="229021" y="1023085"/>
                    <a:pt x="0" y="794064"/>
                    <a:pt x="0" y="511628"/>
                  </a:cubicBezTo>
                  <a:lnTo>
                    <a:pt x="0" y="0"/>
                  </a:lnTo>
                  <a:lnTo>
                    <a:pt x="1439145" y="0"/>
                  </a:lnTo>
                  <a:lnTo>
                    <a:pt x="1439145" y="1023085"/>
                  </a:lnTo>
                  <a:lnTo>
                    <a:pt x="511628" y="1023085"/>
                  </a:lnTo>
                  <a:close/>
                </a:path>
              </a:pathLst>
            </a:custGeom>
            <a:solidFill>
              <a:schemeClr val="accent2"/>
            </a:solidFill>
            <a:ln w="17009" cap="flat">
              <a:noFill/>
              <a:prstDash val="solid"/>
              <a:miter/>
            </a:ln>
          </p:spPr>
          <p:txBody>
            <a:bodyPr rtlCol="0" anchor="ctr"/>
            <a:lstStyle/>
            <a:p>
              <a:endParaRPr lang="en-US"/>
            </a:p>
          </p:txBody>
        </p:sp>
        <p:sp>
          <p:nvSpPr>
            <p:cNvPr id="7" name="Freeform: Shape 15">
              <a:extLst>
                <a:ext uri="{FF2B5EF4-FFF2-40B4-BE49-F238E27FC236}">
                  <a16:creationId xmlns:a16="http://schemas.microsoft.com/office/drawing/2014/main" id="{E3AC7685-6FDC-1A23-7B20-B455EC5C9362}"/>
                </a:ext>
              </a:extLst>
            </p:cNvPr>
            <p:cNvSpPr>
              <a:spLocks noChangeAspect="1"/>
            </p:cNvSpPr>
            <p:nvPr/>
          </p:nvSpPr>
          <p:spPr>
            <a:xfrm>
              <a:off x="10371140" y="3450423"/>
              <a:ext cx="1439144" cy="3069424"/>
            </a:xfrm>
            <a:custGeom>
              <a:avLst/>
              <a:gdLst>
                <a:gd name="connsiteX0" fmla="*/ 858572 w 1439144"/>
                <a:gd name="connsiteY0" fmla="*/ 3069425 h 3069424"/>
                <a:gd name="connsiteX1" fmla="*/ 1439145 w 1439144"/>
                <a:gd name="connsiteY1" fmla="*/ 2488852 h 3069424"/>
                <a:gd name="connsiteX2" fmla="*/ 1439145 w 1439144"/>
                <a:gd name="connsiteY2" fmla="*/ 0 h 3069424"/>
                <a:gd name="connsiteX3" fmla="*/ 0 w 1439144"/>
                <a:gd name="connsiteY3" fmla="*/ 0 h 3069424"/>
                <a:gd name="connsiteX4" fmla="*/ 0 w 1439144"/>
                <a:gd name="connsiteY4" fmla="*/ 3069425 h 3069424"/>
                <a:gd name="connsiteX5" fmla="*/ 858572 w 1439144"/>
                <a:gd name="connsiteY5" fmla="*/ 3069425 h 306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9144" h="3069424">
                  <a:moveTo>
                    <a:pt x="858572" y="3069425"/>
                  </a:moveTo>
                  <a:cubicBezTo>
                    <a:pt x="1179235" y="3069425"/>
                    <a:pt x="1439145" y="2809515"/>
                    <a:pt x="1439145" y="2488852"/>
                  </a:cubicBezTo>
                  <a:lnTo>
                    <a:pt x="1439145" y="0"/>
                  </a:lnTo>
                  <a:lnTo>
                    <a:pt x="0" y="0"/>
                  </a:lnTo>
                  <a:lnTo>
                    <a:pt x="0" y="3069425"/>
                  </a:lnTo>
                  <a:lnTo>
                    <a:pt x="858572" y="3069425"/>
                  </a:lnTo>
                  <a:close/>
                </a:path>
              </a:pathLst>
            </a:custGeom>
            <a:solidFill>
              <a:schemeClr val="accent1"/>
            </a:solidFill>
            <a:ln w="17009" cap="flat">
              <a:noFill/>
              <a:prstDash val="solid"/>
              <a:miter/>
            </a:ln>
          </p:spPr>
          <p:txBody>
            <a:bodyPr rtlCol="0" anchor="ctr"/>
            <a:lstStyle/>
            <a:p>
              <a:endParaRPr lang="en-US"/>
            </a:p>
          </p:txBody>
        </p:sp>
        <p:sp>
          <p:nvSpPr>
            <p:cNvPr id="11" name="Freeform: Shape 16">
              <a:extLst>
                <a:ext uri="{FF2B5EF4-FFF2-40B4-BE49-F238E27FC236}">
                  <a16:creationId xmlns:a16="http://schemas.microsoft.com/office/drawing/2014/main" id="{1F9B59B5-C37C-6616-7B01-4CE9FC56AFC8}"/>
                </a:ext>
              </a:extLst>
            </p:cNvPr>
            <p:cNvSpPr>
              <a:spLocks noChangeAspect="1"/>
            </p:cNvSpPr>
            <p:nvPr/>
          </p:nvSpPr>
          <p:spPr>
            <a:xfrm>
              <a:off x="10371140" y="1404083"/>
              <a:ext cx="1439144" cy="2046340"/>
            </a:xfrm>
            <a:custGeom>
              <a:avLst/>
              <a:gdLst>
                <a:gd name="connsiteX0" fmla="*/ 858572 w 1439144"/>
                <a:gd name="connsiteY0" fmla="*/ 2046340 h 2046340"/>
                <a:gd name="connsiteX1" fmla="*/ 1439145 w 1439144"/>
                <a:gd name="connsiteY1" fmla="*/ 1465767 h 2046340"/>
                <a:gd name="connsiteX2" fmla="*/ 1439145 w 1439144"/>
                <a:gd name="connsiteY2" fmla="*/ 0 h 2046340"/>
                <a:gd name="connsiteX3" fmla="*/ 0 w 1439144"/>
                <a:gd name="connsiteY3" fmla="*/ 0 h 2046340"/>
                <a:gd name="connsiteX4" fmla="*/ 0 w 1439144"/>
                <a:gd name="connsiteY4" fmla="*/ 2046340 h 2046340"/>
                <a:gd name="connsiteX5" fmla="*/ 858572 w 1439144"/>
                <a:gd name="connsiteY5" fmla="*/ 2046340 h 2046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9144" h="2046340">
                  <a:moveTo>
                    <a:pt x="858572" y="2046340"/>
                  </a:moveTo>
                  <a:cubicBezTo>
                    <a:pt x="1179235" y="2046340"/>
                    <a:pt x="1439145" y="1786431"/>
                    <a:pt x="1439145" y="1465767"/>
                  </a:cubicBezTo>
                  <a:lnTo>
                    <a:pt x="1439145" y="0"/>
                  </a:lnTo>
                  <a:lnTo>
                    <a:pt x="0" y="0"/>
                  </a:lnTo>
                  <a:lnTo>
                    <a:pt x="0" y="2046340"/>
                  </a:lnTo>
                  <a:lnTo>
                    <a:pt x="858572" y="2046340"/>
                  </a:lnTo>
                  <a:close/>
                </a:path>
              </a:pathLst>
            </a:custGeom>
            <a:solidFill>
              <a:srgbClr val="E7E1DF"/>
            </a:solidFill>
            <a:ln w="17009" cap="flat">
              <a:noFill/>
              <a:prstDash val="solid"/>
              <a:miter/>
            </a:ln>
          </p:spPr>
          <p:txBody>
            <a:bodyPr rtlCol="0" anchor="ctr"/>
            <a:lstStyle/>
            <a:p>
              <a:endParaRPr lang="en-US"/>
            </a:p>
          </p:txBody>
        </p:sp>
      </p:grpSp>
    </p:spTree>
    <p:extLst>
      <p:ext uri="{BB962C8B-B14F-4D97-AF65-F5344CB8AC3E}">
        <p14:creationId xmlns:p14="http://schemas.microsoft.com/office/powerpoint/2010/main" val="21932127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hel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A100F903-3478-7793-DE93-655C7E1A353D}"/>
              </a:ext>
            </a:extLst>
          </p:cNvPr>
          <p:cNvSpPr>
            <a:spLocks noGrp="1"/>
          </p:cNvSpPr>
          <p:nvPr>
            <p:ph type="dt" sz="half" idx="14"/>
          </p:nvPr>
        </p:nvSpPr>
        <p:spPr/>
        <p:txBody>
          <a:bodyPr/>
          <a:lstStyle/>
          <a:p>
            <a:fld id="{21A4A846-428D-495E-A55C-A66F11C8B8FF}" type="datetime1">
              <a:rPr lang="sv-SE" smtClean="0"/>
              <a:t>2023-12-12</a:t>
            </a:fld>
            <a:endParaRPr lang="sv-SE"/>
          </a:p>
        </p:txBody>
      </p:sp>
      <p:sp>
        <p:nvSpPr>
          <p:cNvPr id="6" name="Platshållare för sidfot 5">
            <a:extLst>
              <a:ext uri="{FF2B5EF4-FFF2-40B4-BE49-F238E27FC236}">
                <a16:creationId xmlns:a16="http://schemas.microsoft.com/office/drawing/2014/main" id="{3CF62D2F-E5FD-F410-EE14-94871D7A62B1}"/>
              </a:ext>
            </a:extLst>
          </p:cNvPr>
          <p:cNvSpPr>
            <a:spLocks noGrp="1"/>
          </p:cNvSpPr>
          <p:nvPr>
            <p:ph type="ftr" sz="quarter" idx="15"/>
          </p:nvPr>
        </p:nvSpPr>
        <p:spPr/>
        <p:txBody>
          <a:bodyPr/>
          <a:lstStyle/>
          <a:p>
            <a:endParaRPr lang="sv-SE" dirty="0"/>
          </a:p>
        </p:txBody>
      </p:sp>
      <p:sp>
        <p:nvSpPr>
          <p:cNvPr id="2" name="Platshållare för bild 4">
            <a:extLst>
              <a:ext uri="{FF2B5EF4-FFF2-40B4-BE49-F238E27FC236}">
                <a16:creationId xmlns:a16="http://schemas.microsoft.com/office/drawing/2014/main" id="{DCC3B870-75C4-56B4-5593-0D8B71AFE91C}"/>
              </a:ext>
            </a:extLst>
          </p:cNvPr>
          <p:cNvSpPr>
            <a:spLocks noGrp="1"/>
          </p:cNvSpPr>
          <p:nvPr>
            <p:ph type="pic" sz="quarter" idx="13"/>
          </p:nvPr>
        </p:nvSpPr>
        <p:spPr>
          <a:xfrm>
            <a:off x="389262" y="380999"/>
            <a:ext cx="11412000" cy="6091200"/>
          </a:xfrm>
          <a:custGeom>
            <a:avLst/>
            <a:gdLst>
              <a:gd name="connsiteX0" fmla="*/ 0 w 11413068"/>
              <a:gd name="connsiteY0" fmla="*/ 0 h 6099176"/>
              <a:gd name="connsiteX1" fmla="*/ 11413068 w 11413068"/>
              <a:gd name="connsiteY1" fmla="*/ 0 h 6099176"/>
              <a:gd name="connsiteX2" fmla="*/ 11413068 w 11413068"/>
              <a:gd name="connsiteY2" fmla="*/ 27780 h 6099176"/>
              <a:gd name="connsiteX3" fmla="*/ 11413068 w 11413068"/>
              <a:gd name="connsiteY3" fmla="*/ 5082626 h 6099176"/>
              <a:gd name="connsiteX4" fmla="*/ 11413068 w 11413068"/>
              <a:gd name="connsiteY4" fmla="*/ 5087256 h 6099176"/>
              <a:gd name="connsiteX5" fmla="*/ 10401148 w 11413068"/>
              <a:gd name="connsiteY5" fmla="*/ 6099176 h 6099176"/>
              <a:gd name="connsiteX6" fmla="*/ 10396518 w 11413068"/>
              <a:gd name="connsiteY6" fmla="*/ 6099176 h 6099176"/>
              <a:gd name="connsiteX7" fmla="*/ 0 w 11413068"/>
              <a:gd name="connsiteY7" fmla="*/ 6099176 h 6099176"/>
              <a:gd name="connsiteX8" fmla="*/ 0 w 11413068"/>
              <a:gd name="connsiteY8" fmla="*/ 27780 h 609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3068" h="6099176">
                <a:moveTo>
                  <a:pt x="0" y="0"/>
                </a:moveTo>
                <a:lnTo>
                  <a:pt x="11413068" y="0"/>
                </a:lnTo>
                <a:lnTo>
                  <a:pt x="11413068" y="27780"/>
                </a:lnTo>
                <a:lnTo>
                  <a:pt x="11413068" y="5082626"/>
                </a:lnTo>
                <a:lnTo>
                  <a:pt x="11413068" y="5087256"/>
                </a:lnTo>
                <a:cubicBezTo>
                  <a:pt x="11413068" y="5646124"/>
                  <a:pt x="10960016" y="6099176"/>
                  <a:pt x="10401148" y="6099176"/>
                </a:cubicBezTo>
                <a:lnTo>
                  <a:pt x="10396518" y="6099176"/>
                </a:lnTo>
                <a:lnTo>
                  <a:pt x="0" y="6099176"/>
                </a:lnTo>
                <a:lnTo>
                  <a:pt x="0" y="27780"/>
                </a:lnTo>
                <a:close/>
              </a:path>
            </a:pathLst>
          </a:custGeom>
          <a:solidFill>
            <a:schemeClr val="bg1">
              <a:lumMod val="95000"/>
            </a:schemeClr>
          </a:solidFill>
        </p:spPr>
        <p:txBody>
          <a:bodyPr wrap="square">
            <a:noAutofit/>
          </a:bodyPr>
          <a:lstStyle>
            <a:lvl1pPr marL="0" indent="0">
              <a:buNone/>
              <a:defRPr/>
            </a:lvl1pPr>
          </a:lstStyle>
          <a:p>
            <a:pPr marL="0" marR="0" lvl="0" indent="0" algn="l" defTabSz="914400" rtl="0" eaLnBrk="1" fontAlgn="auto" latinLnBrk="0" hangingPunct="1">
              <a:lnSpc>
                <a:spcPct val="130000"/>
              </a:lnSpc>
              <a:spcBef>
                <a:spcPts val="1000"/>
              </a:spcBef>
              <a:spcAft>
                <a:spcPts val="0"/>
              </a:spcAft>
              <a:buClrTx/>
              <a:buSzTx/>
              <a:buFont typeface="Verdana" panose="020B0604030504040204" pitchFamily="34" charset="0"/>
              <a:buNone/>
              <a:tabLst/>
              <a:defRPr/>
            </a:pPr>
            <a:r>
              <a:rPr lang="sv-SE" dirty="0"/>
              <a:t>Klicka på ikonen för att lägga till en bild</a:t>
            </a:r>
          </a:p>
          <a:p>
            <a:endParaRPr lang="sv-SE" dirty="0"/>
          </a:p>
        </p:txBody>
      </p:sp>
    </p:spTree>
    <p:extLst>
      <p:ext uri="{BB962C8B-B14F-4D97-AF65-F5344CB8AC3E}">
        <p14:creationId xmlns:p14="http://schemas.microsoft.com/office/powerpoint/2010/main" val="354823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3AB1CC7E-5066-B2D6-C273-8806FB859F9B}"/>
              </a:ext>
            </a:extLst>
          </p:cNvPr>
          <p:cNvSpPr>
            <a:spLocks noGrp="1"/>
          </p:cNvSpPr>
          <p:nvPr>
            <p:ph type="dt" sz="half" idx="10"/>
          </p:nvPr>
        </p:nvSpPr>
        <p:spPr/>
        <p:txBody>
          <a:bodyPr/>
          <a:lstStyle/>
          <a:p>
            <a:fld id="{DA185498-67B0-4A0B-8455-9A803E3F2EDA}" type="datetime1">
              <a:rPr lang="sv-SE" smtClean="0"/>
              <a:t>2023-12-12</a:t>
            </a:fld>
            <a:endParaRPr lang="sv-SE"/>
          </a:p>
        </p:txBody>
      </p:sp>
      <p:sp>
        <p:nvSpPr>
          <p:cNvPr id="5" name="Platshållare för sidfot 4">
            <a:extLst>
              <a:ext uri="{FF2B5EF4-FFF2-40B4-BE49-F238E27FC236}">
                <a16:creationId xmlns:a16="http://schemas.microsoft.com/office/drawing/2014/main" id="{12B0C1A2-56EF-E81F-53A9-CC77AD52554C}"/>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180042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vart logo/Vit bakgrund">
    <p:spTree>
      <p:nvGrpSpPr>
        <p:cNvPr id="1" name=""/>
        <p:cNvGrpSpPr/>
        <p:nvPr/>
      </p:nvGrpSpPr>
      <p:grpSpPr>
        <a:xfrm>
          <a:off x="0" y="0"/>
          <a:ext cx="0" cy="0"/>
          <a:chOff x="0" y="0"/>
          <a:chExt cx="0" cy="0"/>
        </a:xfrm>
      </p:grpSpPr>
      <p:pic>
        <p:nvPicPr>
          <p:cNvPr id="6" name="Logo" descr="Logo: Västra Götalandsregionen">
            <a:extLst>
              <a:ext uri="{FF2B5EF4-FFF2-40B4-BE49-F238E27FC236}">
                <a16:creationId xmlns:a16="http://schemas.microsoft.com/office/drawing/2014/main" id="{F028FC9A-549E-C173-F6EE-DD2DADAFA6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4210" y="2915466"/>
            <a:ext cx="5732564" cy="1161234"/>
          </a:xfrm>
          <a:prstGeom prst="rect">
            <a:avLst/>
          </a:prstGeom>
        </p:spPr>
      </p:pic>
      <p:sp>
        <p:nvSpPr>
          <p:cNvPr id="2" name="Platshållare för datum 1">
            <a:extLst>
              <a:ext uri="{FF2B5EF4-FFF2-40B4-BE49-F238E27FC236}">
                <a16:creationId xmlns:a16="http://schemas.microsoft.com/office/drawing/2014/main" id="{29CA8175-3DF2-53F0-BACA-67AB9A313412}"/>
              </a:ext>
            </a:extLst>
          </p:cNvPr>
          <p:cNvSpPr>
            <a:spLocks noGrp="1"/>
          </p:cNvSpPr>
          <p:nvPr>
            <p:ph type="dt" sz="half" idx="10"/>
          </p:nvPr>
        </p:nvSpPr>
        <p:spPr/>
        <p:txBody>
          <a:bodyPr/>
          <a:lstStyle/>
          <a:p>
            <a:fld id="{F6BD57B1-FF3A-4A75-8128-4AFE16604E80}" type="datetime1">
              <a:rPr lang="sv-SE" smtClean="0"/>
              <a:t>2023-12-12</a:t>
            </a:fld>
            <a:endParaRPr lang="sv-SE"/>
          </a:p>
        </p:txBody>
      </p:sp>
      <p:sp>
        <p:nvSpPr>
          <p:cNvPr id="5" name="Platshållare för sidfot 4">
            <a:extLst>
              <a:ext uri="{FF2B5EF4-FFF2-40B4-BE49-F238E27FC236}">
                <a16:creationId xmlns:a16="http://schemas.microsoft.com/office/drawing/2014/main" id="{6E1E6669-4CF8-70B7-0D3D-C4533A8CE1F4}"/>
              </a:ext>
            </a:extLst>
          </p:cNvPr>
          <p:cNvSpPr>
            <a:spLocks noGrp="1"/>
          </p:cNvSpPr>
          <p:nvPr>
            <p:ph type="ftr" sz="quarter" idx="11"/>
          </p:nvPr>
        </p:nvSpPr>
        <p:spPr/>
        <p:txBody>
          <a:bodyPr/>
          <a:lstStyle/>
          <a:p>
            <a:endParaRPr lang="sv-SE" dirty="0"/>
          </a:p>
        </p:txBody>
      </p:sp>
      <p:sp>
        <p:nvSpPr>
          <p:cNvPr id="3" name="Title 2">
            <a:extLst>
              <a:ext uri="{FF2B5EF4-FFF2-40B4-BE49-F238E27FC236}">
                <a16:creationId xmlns:a16="http://schemas.microsoft.com/office/drawing/2014/main" id="{3B23554D-627D-914B-C979-86E23DE8C83A}"/>
              </a:ext>
            </a:extLst>
          </p:cNvPr>
          <p:cNvSpPr>
            <a:spLocks noGrp="1"/>
          </p:cNvSpPr>
          <p:nvPr>
            <p:ph type="title" hasCustomPrompt="1"/>
          </p:nvPr>
        </p:nvSpPr>
        <p:spPr>
          <a:xfrm>
            <a:off x="1100667" y="-1301484"/>
            <a:ext cx="8642350" cy="1047750"/>
          </a:xfrm>
        </p:spPr>
        <p:txBody>
          <a:bodyPr/>
          <a:lstStyle>
            <a:lvl1pPr>
              <a:defRPr/>
            </a:lvl1pPr>
          </a:lstStyle>
          <a:p>
            <a:r>
              <a:rPr lang="sv-SE" noProof="0"/>
              <a:t>Skriv en rubrik för tillgänglighetsanpassning</a:t>
            </a:r>
          </a:p>
        </p:txBody>
      </p:sp>
    </p:spTree>
    <p:extLst>
      <p:ext uri="{BB962C8B-B14F-4D97-AF65-F5344CB8AC3E}">
        <p14:creationId xmlns:p14="http://schemas.microsoft.com/office/powerpoint/2010/main" val="492405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1100667" y="425716"/>
            <a:ext cx="8642350" cy="1047750"/>
          </a:xfrm>
          <a:prstGeom prst="rect">
            <a:avLst/>
          </a:prstGeom>
        </p:spPr>
        <p:txBody>
          <a:bodyPr vert="horz" lIns="0" tIns="0" rIns="0" bIns="0" rtlCol="0" anchor="b">
            <a:noAutofit/>
          </a:bodyPr>
          <a:lstStyle/>
          <a:p>
            <a:r>
              <a:rPr lang="sv-SE" dirty="0"/>
              <a:t>Klicka för att lägga till rubrik</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1111250" y="2044700"/>
            <a:ext cx="8642350" cy="3311526"/>
          </a:xfrm>
          <a:prstGeom prst="rect">
            <a:avLst/>
          </a:prstGeom>
        </p:spPr>
        <p:txBody>
          <a:bodyPr vert="horz" lIns="0" tIns="0" rIns="0" bIns="0" rtlCol="0">
            <a:noAutofit/>
          </a:bodyPr>
          <a:lstStyle/>
          <a:p>
            <a:pPr lvl="0"/>
            <a:r>
              <a:rPr lang="sv-SE" dirty="0"/>
              <a:t>Skriv text här</a:t>
            </a:r>
          </a:p>
          <a:p>
            <a:pPr lvl="1"/>
            <a:r>
              <a:rPr lang="sv-SE" dirty="0"/>
              <a:t>Skriv text här</a:t>
            </a:r>
          </a:p>
          <a:p>
            <a:pPr lvl="2"/>
            <a:r>
              <a:rPr lang="sv-SE" dirty="0"/>
              <a:t>Nivå tre</a:t>
            </a:r>
          </a:p>
          <a:p>
            <a:pPr lvl="3"/>
            <a:r>
              <a:rPr lang="sv-SE" dirty="0"/>
              <a:t>Nivå fyra</a:t>
            </a:r>
          </a:p>
          <a:p>
            <a:pPr lvl="4"/>
            <a:r>
              <a:rPr lang="sv-SE" dirty="0"/>
              <a:t>Nivå fem</a:t>
            </a:r>
          </a:p>
        </p:txBody>
      </p:sp>
      <p:sp>
        <p:nvSpPr>
          <p:cNvPr id="9" name="Platshållare för datum 8">
            <a:extLst>
              <a:ext uri="{FF2B5EF4-FFF2-40B4-BE49-F238E27FC236}">
                <a16:creationId xmlns:a16="http://schemas.microsoft.com/office/drawing/2014/main" id="{94798039-E5C4-7804-7509-501B9DE7B0C6}"/>
              </a:ext>
            </a:extLst>
          </p:cNvPr>
          <p:cNvSpPr>
            <a:spLocks noGrp="1"/>
          </p:cNvSpPr>
          <p:nvPr>
            <p:ph type="dt" sz="half" idx="2"/>
          </p:nvPr>
        </p:nvSpPr>
        <p:spPr>
          <a:xfrm>
            <a:off x="10901364" y="136525"/>
            <a:ext cx="900071" cy="141687"/>
          </a:xfrm>
          <a:prstGeom prst="rect">
            <a:avLst/>
          </a:prstGeom>
        </p:spPr>
        <p:txBody>
          <a:bodyPr vert="horz" lIns="0" tIns="0" rIns="0" bIns="0" rtlCol="0" anchor="ctr"/>
          <a:lstStyle>
            <a:lvl1pPr algn="r">
              <a:defRPr sz="900">
                <a:solidFill>
                  <a:schemeClr val="tx1"/>
                </a:solidFill>
              </a:defRPr>
            </a:lvl1pPr>
          </a:lstStyle>
          <a:p>
            <a:fld id="{8BA77866-C1B2-4993-AE7F-F082A0E998CD}" type="datetime1">
              <a:rPr lang="sv-SE" smtClean="0"/>
              <a:t>2023-12-12</a:t>
            </a:fld>
            <a:endParaRPr lang="sv-SE" dirty="0"/>
          </a:p>
        </p:txBody>
      </p:sp>
      <p:sp>
        <p:nvSpPr>
          <p:cNvPr id="10" name="Platshållare för sidfot 9">
            <a:extLst>
              <a:ext uri="{FF2B5EF4-FFF2-40B4-BE49-F238E27FC236}">
                <a16:creationId xmlns:a16="http://schemas.microsoft.com/office/drawing/2014/main" id="{2F44A19D-54A3-346E-3AA1-C94C6D945439}"/>
              </a:ext>
            </a:extLst>
          </p:cNvPr>
          <p:cNvSpPr>
            <a:spLocks noGrp="1"/>
          </p:cNvSpPr>
          <p:nvPr>
            <p:ph type="ftr" sz="quarter" idx="3"/>
          </p:nvPr>
        </p:nvSpPr>
        <p:spPr>
          <a:xfrm>
            <a:off x="389466" y="136525"/>
            <a:ext cx="4125383" cy="141687"/>
          </a:xfrm>
          <a:prstGeom prst="rect">
            <a:avLst/>
          </a:prstGeom>
        </p:spPr>
        <p:txBody>
          <a:bodyPr vert="horz" lIns="0" tIns="0" rIns="0" bIns="0" rtlCol="0" anchor="ctr"/>
          <a:lstStyle>
            <a:lvl1pPr algn="l">
              <a:defRPr sz="900">
                <a:solidFill>
                  <a:schemeClr val="tx1"/>
                </a:solidFill>
              </a:defRPr>
            </a:lvl1pPr>
          </a:lstStyle>
          <a:p>
            <a:endParaRPr lang="sv-SE" dirty="0"/>
          </a:p>
        </p:txBody>
      </p:sp>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0" r:id="rId3"/>
    <p:sldLayoutId id="2147483651" r:id="rId4"/>
    <p:sldLayoutId id="2147483652" r:id="rId5"/>
    <p:sldLayoutId id="2147483654" r:id="rId6"/>
    <p:sldLayoutId id="2147483661" r:id="rId7"/>
    <p:sldLayoutId id="2147483655" r:id="rId8"/>
    <p:sldLayoutId id="2147483659" r:id="rId9"/>
    <p:sldLayoutId id="2147483660" r:id="rId10"/>
    <p:sldLayoutId id="2147483662" r:id="rId11"/>
    <p:sldLayoutId id="2147483663" r:id="rId12"/>
  </p:sldLayoutIdLst>
  <p:hf sldNum="0" hdr="0" ftr="0"/>
  <p:txStyles>
    <p:titleStyle>
      <a:lvl1pPr algn="l" defTabSz="914400" rtl="0" eaLnBrk="1" latinLnBrk="0" hangingPunct="1">
        <a:lnSpc>
          <a:spcPct val="110000"/>
        </a:lnSpc>
        <a:spcBef>
          <a:spcPct val="0"/>
        </a:spcBef>
        <a:buNone/>
        <a:defRPr sz="3300" kern="1200">
          <a:solidFill>
            <a:schemeClr val="tx1"/>
          </a:solidFill>
          <a:latin typeface="+mj-lt"/>
          <a:ea typeface="+mj-ea"/>
          <a:cs typeface="+mj-cs"/>
        </a:defRPr>
      </a:lvl1pPr>
    </p:titleStyle>
    <p:bodyStyle>
      <a:lvl1pPr marL="269875" indent="-269875" algn="l" defTabSz="914400" rtl="0" eaLnBrk="1" latinLnBrk="0" hangingPunct="1">
        <a:lnSpc>
          <a:spcPct val="130000"/>
        </a:lnSpc>
        <a:spcBef>
          <a:spcPts val="1000"/>
        </a:spcBef>
        <a:buFont typeface="Verdana" panose="020B0604030504040204" pitchFamily="34" charset="0"/>
        <a:buChar char="•"/>
        <a:defRPr sz="2200" kern="1200">
          <a:solidFill>
            <a:schemeClr val="tx1"/>
          </a:solidFill>
          <a:latin typeface="+mn-lt"/>
          <a:ea typeface="+mn-ea"/>
          <a:cs typeface="+mn-cs"/>
        </a:defRPr>
      </a:lvl1pPr>
      <a:lvl2pPr marL="533400" indent="-266700" algn="l" defTabSz="914400" rtl="0" eaLnBrk="1" latinLnBrk="0" hangingPunct="1">
        <a:lnSpc>
          <a:spcPct val="130000"/>
        </a:lnSpc>
        <a:spcBef>
          <a:spcPts val="500"/>
        </a:spcBef>
        <a:buFont typeface="Verdana" panose="020B0604030504040204" pitchFamily="34" charset="0"/>
        <a:buChar char="–"/>
        <a:defRPr sz="2000" kern="1200">
          <a:solidFill>
            <a:schemeClr val="tx1"/>
          </a:solidFill>
          <a:latin typeface="+mn-lt"/>
          <a:ea typeface="+mn-ea"/>
          <a:cs typeface="+mn-cs"/>
        </a:defRPr>
      </a:lvl2pPr>
      <a:lvl3pPr marL="812800" indent="-279400" algn="l" defTabSz="914400" rtl="0" eaLnBrk="1" latinLnBrk="0" hangingPunct="1">
        <a:lnSpc>
          <a:spcPct val="130000"/>
        </a:lnSpc>
        <a:spcBef>
          <a:spcPts val="500"/>
        </a:spcBef>
        <a:buFont typeface="Verdana" panose="020B0604030504040204" pitchFamily="34" charset="0"/>
        <a:buChar char="–"/>
        <a:defRPr sz="1800" kern="1200">
          <a:solidFill>
            <a:schemeClr val="tx1"/>
          </a:solidFill>
          <a:latin typeface="+mn-lt"/>
          <a:ea typeface="+mn-ea"/>
          <a:cs typeface="+mn-cs"/>
        </a:defRPr>
      </a:lvl3pPr>
      <a:lvl4pPr marL="1079500" indent="-266700" algn="l" defTabSz="914400" rtl="0" eaLnBrk="1" latinLnBrk="0" hangingPunct="1">
        <a:lnSpc>
          <a:spcPct val="130000"/>
        </a:lnSpc>
        <a:spcBef>
          <a:spcPts val="500"/>
        </a:spcBef>
        <a:buFont typeface="Verdana" panose="020B0604030504040204" pitchFamily="34" charset="0"/>
        <a:buChar char="–"/>
        <a:tabLst>
          <a:tab pos="812800" algn="l"/>
        </a:tabLst>
        <a:defRPr sz="1600" kern="1200">
          <a:solidFill>
            <a:schemeClr val="tx1"/>
          </a:solidFill>
          <a:latin typeface="+mn-lt"/>
          <a:ea typeface="+mn-ea"/>
          <a:cs typeface="+mn-cs"/>
        </a:defRPr>
      </a:lvl4pPr>
      <a:lvl5pPr marL="1346200" indent="-266700" algn="l" defTabSz="914400" rtl="0" eaLnBrk="1" latinLnBrk="0" hangingPunct="1">
        <a:lnSpc>
          <a:spcPct val="130000"/>
        </a:lnSpc>
        <a:spcBef>
          <a:spcPts val="500"/>
        </a:spcBef>
        <a:buFont typeface="Verdana" panose="020B060403050404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34" userDrawn="1">
          <p15:clr>
            <a:srgbClr val="F26B43"/>
          </p15:clr>
        </p15:guide>
        <p15:guide id="8" orient="horz" pos="164" userDrawn="1">
          <p15:clr>
            <a:srgbClr val="F26B43"/>
          </p15:clr>
        </p15:guide>
        <p15:guide id="13" orient="horz" pos="3793" userDrawn="1">
          <p15:clr>
            <a:srgbClr val="F26B43"/>
          </p15:clr>
        </p15:guide>
        <p15:guide id="14" pos="743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11FED8F-FD75-BCD2-0422-2887022A3BDB}"/>
              </a:ext>
            </a:extLst>
          </p:cNvPr>
          <p:cNvSpPr>
            <a:spLocks noGrp="1"/>
          </p:cNvSpPr>
          <p:nvPr>
            <p:ph type="ctrTitle"/>
          </p:nvPr>
        </p:nvSpPr>
        <p:spPr>
          <a:xfrm>
            <a:off x="891539" y="1152048"/>
            <a:ext cx="5737195" cy="2387600"/>
          </a:xfrm>
        </p:spPr>
        <p:txBody>
          <a:bodyPr anchor="b">
            <a:normAutofit/>
          </a:bodyPr>
          <a:lstStyle/>
          <a:p>
            <a:r>
              <a:rPr lang="sv-SE" dirty="0"/>
              <a:t>Utbildning – chefer i vården</a:t>
            </a:r>
          </a:p>
        </p:txBody>
      </p:sp>
      <p:sp>
        <p:nvSpPr>
          <p:cNvPr id="9" name="Underrubrik 8">
            <a:extLst>
              <a:ext uri="{FF2B5EF4-FFF2-40B4-BE49-F238E27FC236}">
                <a16:creationId xmlns:a16="http://schemas.microsoft.com/office/drawing/2014/main" id="{5DEA5B0C-F232-3975-5648-E459042AD240}"/>
              </a:ext>
            </a:extLst>
          </p:cNvPr>
          <p:cNvSpPr>
            <a:spLocks noGrp="1"/>
          </p:cNvSpPr>
          <p:nvPr>
            <p:ph type="subTitle" idx="1"/>
          </p:nvPr>
        </p:nvSpPr>
        <p:spPr>
          <a:xfrm>
            <a:off x="892514" y="3683107"/>
            <a:ext cx="5743363" cy="1683433"/>
          </a:xfrm>
        </p:spPr>
        <p:txBody>
          <a:bodyPr>
            <a:normAutofit/>
          </a:bodyPr>
          <a:lstStyle/>
          <a:p>
            <a:r>
              <a:rPr lang="sv-SE" dirty="0"/>
              <a:t>Avtal om hyrbemanning inom hälso- och sjukvården för Sveriges regioner</a:t>
            </a:r>
          </a:p>
          <a:p>
            <a:endParaRPr lang="sv-SE" dirty="0"/>
          </a:p>
        </p:txBody>
      </p:sp>
      <p:sp>
        <p:nvSpPr>
          <p:cNvPr id="4" name="Platshållare för datum 3">
            <a:extLst>
              <a:ext uri="{FF2B5EF4-FFF2-40B4-BE49-F238E27FC236}">
                <a16:creationId xmlns:a16="http://schemas.microsoft.com/office/drawing/2014/main" id="{ABFB9D93-765D-9378-3CDE-482FD868FDF9}"/>
              </a:ext>
            </a:extLst>
          </p:cNvPr>
          <p:cNvSpPr>
            <a:spLocks noGrp="1"/>
          </p:cNvSpPr>
          <p:nvPr>
            <p:ph type="dt" sz="half" idx="10"/>
          </p:nvPr>
        </p:nvSpPr>
        <p:spPr>
          <a:xfrm>
            <a:off x="10901364" y="136525"/>
            <a:ext cx="900071" cy="141687"/>
          </a:xfrm>
        </p:spPr>
        <p:txBody>
          <a:bodyPr anchor="ctr">
            <a:normAutofit/>
          </a:bodyPr>
          <a:lstStyle/>
          <a:p>
            <a:pPr>
              <a:spcAft>
                <a:spcPts val="600"/>
              </a:spcAft>
            </a:pPr>
            <a:fld id="{5FA2736A-5A47-45C7-BEAA-C23E1FD1FE5A}" type="datetime1">
              <a:rPr lang="sv-SE" smtClean="0"/>
              <a:pPr>
                <a:spcAft>
                  <a:spcPts val="600"/>
                </a:spcAft>
              </a:pPr>
              <a:t>2023-12-12</a:t>
            </a:fld>
            <a:endParaRPr lang="sv-SE"/>
          </a:p>
        </p:txBody>
      </p:sp>
    </p:spTree>
    <p:extLst>
      <p:ext uri="{BB962C8B-B14F-4D97-AF65-F5344CB8AC3E}">
        <p14:creationId xmlns:p14="http://schemas.microsoft.com/office/powerpoint/2010/main" val="387533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935335-2FE6-3DDB-12DF-697738139592}"/>
              </a:ext>
            </a:extLst>
          </p:cNvPr>
          <p:cNvSpPr>
            <a:spLocks noGrp="1"/>
          </p:cNvSpPr>
          <p:nvPr>
            <p:ph type="title"/>
          </p:nvPr>
        </p:nvSpPr>
        <p:spPr/>
        <p:txBody>
          <a:bodyPr/>
          <a:lstStyle/>
          <a:p>
            <a:r>
              <a:rPr lang="sv-SE" dirty="0"/>
              <a:t>Reseschablon Norra sjukvårdsregionen</a:t>
            </a:r>
          </a:p>
        </p:txBody>
      </p:sp>
      <p:graphicFrame>
        <p:nvGraphicFramePr>
          <p:cNvPr id="5" name="Tabell 5">
            <a:extLst>
              <a:ext uri="{FF2B5EF4-FFF2-40B4-BE49-F238E27FC236}">
                <a16:creationId xmlns:a16="http://schemas.microsoft.com/office/drawing/2014/main" id="{6F6B962E-3DBC-A3E7-F0FE-AFE34060FBEB}"/>
              </a:ext>
            </a:extLst>
          </p:cNvPr>
          <p:cNvGraphicFramePr>
            <a:graphicFrameLocks noGrp="1"/>
          </p:cNvGraphicFramePr>
          <p:nvPr>
            <p:ph sz="quarter" idx="13"/>
            <p:extLst>
              <p:ext uri="{D42A27DB-BD31-4B8C-83A1-F6EECF244321}">
                <p14:modId xmlns:p14="http://schemas.microsoft.com/office/powerpoint/2010/main" val="2041165359"/>
              </p:ext>
            </p:extLst>
          </p:nvPr>
        </p:nvGraphicFramePr>
        <p:xfrm>
          <a:off x="1092200" y="2112963"/>
          <a:ext cx="8650287" cy="1854200"/>
        </p:xfrm>
        <a:graphic>
          <a:graphicData uri="http://schemas.openxmlformats.org/drawingml/2006/table">
            <a:tbl>
              <a:tblPr firstRow="1" bandRow="1">
                <a:tableStyleId>{3B4B98B0-60AC-42C2-AFA5-B58CD77FA1E5}</a:tableStyleId>
              </a:tblPr>
              <a:tblGrid>
                <a:gridCol w="1326147">
                  <a:extLst>
                    <a:ext uri="{9D8B030D-6E8A-4147-A177-3AD203B41FA5}">
                      <a16:colId xmlns:a16="http://schemas.microsoft.com/office/drawing/2014/main" val="3531296115"/>
                    </a:ext>
                  </a:extLst>
                </a:gridCol>
                <a:gridCol w="4440711">
                  <a:extLst>
                    <a:ext uri="{9D8B030D-6E8A-4147-A177-3AD203B41FA5}">
                      <a16:colId xmlns:a16="http://schemas.microsoft.com/office/drawing/2014/main" val="2170492231"/>
                    </a:ext>
                  </a:extLst>
                </a:gridCol>
                <a:gridCol w="2883429">
                  <a:extLst>
                    <a:ext uri="{9D8B030D-6E8A-4147-A177-3AD203B41FA5}">
                      <a16:colId xmlns:a16="http://schemas.microsoft.com/office/drawing/2014/main" val="2802147293"/>
                    </a:ext>
                  </a:extLst>
                </a:gridCol>
              </a:tblGrid>
              <a:tr h="370840">
                <a:tc>
                  <a:txBody>
                    <a:bodyPr/>
                    <a:lstStyle/>
                    <a:p>
                      <a:r>
                        <a:rPr lang="sv-SE" dirty="0"/>
                        <a:t>Nivå</a:t>
                      </a:r>
                    </a:p>
                  </a:txBody>
                  <a:tcPr/>
                </a:tc>
                <a:tc>
                  <a:txBody>
                    <a:bodyPr/>
                    <a:lstStyle/>
                    <a:p>
                      <a:r>
                        <a:rPr lang="sv-SE" dirty="0"/>
                        <a:t>Avstånd, enkel resa</a:t>
                      </a:r>
                    </a:p>
                  </a:txBody>
                  <a:tcPr/>
                </a:tc>
                <a:tc>
                  <a:txBody>
                    <a:bodyPr/>
                    <a:lstStyle/>
                    <a:p>
                      <a:r>
                        <a:rPr lang="sv-SE" dirty="0"/>
                        <a:t>Schablon</a:t>
                      </a:r>
                    </a:p>
                  </a:txBody>
                  <a:tcPr/>
                </a:tc>
                <a:extLst>
                  <a:ext uri="{0D108BD9-81ED-4DB2-BD59-A6C34878D82A}">
                    <a16:rowId xmlns:a16="http://schemas.microsoft.com/office/drawing/2014/main" val="3577869165"/>
                  </a:ext>
                </a:extLst>
              </a:tr>
              <a:tr h="370840">
                <a:tc>
                  <a:txBody>
                    <a:bodyPr/>
                    <a:lstStyle/>
                    <a:p>
                      <a:r>
                        <a:rPr lang="sv-SE" dirty="0"/>
                        <a:t>1</a:t>
                      </a:r>
                    </a:p>
                  </a:txBody>
                  <a:tcPr/>
                </a:tc>
                <a:tc>
                  <a:txBody>
                    <a:bodyPr/>
                    <a:lstStyle/>
                    <a:p>
                      <a:r>
                        <a:rPr lang="sv-SE" dirty="0"/>
                        <a:t>300-625 kilometer</a:t>
                      </a:r>
                    </a:p>
                  </a:txBody>
                  <a:tcPr/>
                </a:tc>
                <a:tc>
                  <a:txBody>
                    <a:bodyPr/>
                    <a:lstStyle/>
                    <a:p>
                      <a:r>
                        <a:rPr lang="sv-SE" dirty="0"/>
                        <a:t>2558 kronor</a:t>
                      </a:r>
                    </a:p>
                  </a:txBody>
                  <a:tcPr/>
                </a:tc>
                <a:extLst>
                  <a:ext uri="{0D108BD9-81ED-4DB2-BD59-A6C34878D82A}">
                    <a16:rowId xmlns:a16="http://schemas.microsoft.com/office/drawing/2014/main" val="1282880122"/>
                  </a:ext>
                </a:extLst>
              </a:tr>
              <a:tr h="370840">
                <a:tc>
                  <a:txBody>
                    <a:bodyPr/>
                    <a:lstStyle/>
                    <a:p>
                      <a:r>
                        <a:rPr lang="sv-SE" dirty="0"/>
                        <a:t>2</a:t>
                      </a:r>
                    </a:p>
                  </a:txBody>
                  <a:tcPr/>
                </a:tc>
                <a:tc>
                  <a:txBody>
                    <a:bodyPr/>
                    <a:lstStyle/>
                    <a:p>
                      <a:r>
                        <a:rPr lang="sv-SE" dirty="0"/>
                        <a:t>626-900 kilometer</a:t>
                      </a:r>
                    </a:p>
                  </a:txBody>
                  <a:tcPr/>
                </a:tc>
                <a:tc>
                  <a:txBody>
                    <a:bodyPr/>
                    <a:lstStyle/>
                    <a:p>
                      <a:r>
                        <a:rPr lang="sv-SE" dirty="0"/>
                        <a:t>3580 kronor</a:t>
                      </a:r>
                    </a:p>
                  </a:txBody>
                  <a:tcPr/>
                </a:tc>
                <a:extLst>
                  <a:ext uri="{0D108BD9-81ED-4DB2-BD59-A6C34878D82A}">
                    <a16:rowId xmlns:a16="http://schemas.microsoft.com/office/drawing/2014/main" val="1112567853"/>
                  </a:ext>
                </a:extLst>
              </a:tr>
              <a:tr h="370840">
                <a:tc>
                  <a:txBody>
                    <a:bodyPr/>
                    <a:lstStyle/>
                    <a:p>
                      <a:r>
                        <a:rPr lang="sv-SE" dirty="0"/>
                        <a:t>3</a:t>
                      </a:r>
                    </a:p>
                  </a:txBody>
                  <a:tcPr/>
                </a:tc>
                <a:tc>
                  <a:txBody>
                    <a:bodyPr/>
                    <a:lstStyle/>
                    <a:p>
                      <a:r>
                        <a:rPr lang="sv-SE" dirty="0"/>
                        <a:t>901-1225 kilometer</a:t>
                      </a:r>
                    </a:p>
                  </a:txBody>
                  <a:tcPr/>
                </a:tc>
                <a:tc>
                  <a:txBody>
                    <a:bodyPr/>
                    <a:lstStyle/>
                    <a:p>
                      <a:r>
                        <a:rPr lang="sv-SE" dirty="0"/>
                        <a:t>4604 kronor</a:t>
                      </a:r>
                    </a:p>
                  </a:txBody>
                  <a:tcPr/>
                </a:tc>
                <a:extLst>
                  <a:ext uri="{0D108BD9-81ED-4DB2-BD59-A6C34878D82A}">
                    <a16:rowId xmlns:a16="http://schemas.microsoft.com/office/drawing/2014/main" val="3208219724"/>
                  </a:ext>
                </a:extLst>
              </a:tr>
              <a:tr h="370840">
                <a:tc>
                  <a:txBody>
                    <a:bodyPr/>
                    <a:lstStyle/>
                    <a:p>
                      <a:r>
                        <a:rPr lang="sv-SE" dirty="0"/>
                        <a:t>4</a:t>
                      </a:r>
                    </a:p>
                  </a:txBody>
                  <a:tcPr/>
                </a:tc>
                <a:tc>
                  <a:txBody>
                    <a:bodyPr/>
                    <a:lstStyle/>
                    <a:p>
                      <a:r>
                        <a:rPr lang="sv-SE" dirty="0"/>
                        <a:t>1226 kilometer – uppåt</a:t>
                      </a:r>
                    </a:p>
                  </a:txBody>
                  <a:tcPr/>
                </a:tc>
                <a:tc>
                  <a:txBody>
                    <a:bodyPr/>
                    <a:lstStyle/>
                    <a:p>
                      <a:r>
                        <a:rPr lang="sv-SE" dirty="0"/>
                        <a:t>5626 kronor</a:t>
                      </a:r>
                    </a:p>
                  </a:txBody>
                  <a:tcPr/>
                </a:tc>
                <a:extLst>
                  <a:ext uri="{0D108BD9-81ED-4DB2-BD59-A6C34878D82A}">
                    <a16:rowId xmlns:a16="http://schemas.microsoft.com/office/drawing/2014/main" val="1541641831"/>
                  </a:ext>
                </a:extLst>
              </a:tr>
            </a:tbl>
          </a:graphicData>
        </a:graphic>
      </p:graphicFrame>
      <p:sp>
        <p:nvSpPr>
          <p:cNvPr id="4" name="Platshållare för datum 3">
            <a:extLst>
              <a:ext uri="{FF2B5EF4-FFF2-40B4-BE49-F238E27FC236}">
                <a16:creationId xmlns:a16="http://schemas.microsoft.com/office/drawing/2014/main" id="{9E76DFB4-4C03-6D26-015C-AEC48D80399C}"/>
              </a:ext>
            </a:extLst>
          </p:cNvPr>
          <p:cNvSpPr>
            <a:spLocks noGrp="1"/>
          </p:cNvSpPr>
          <p:nvPr>
            <p:ph type="dt" sz="half" idx="14"/>
          </p:nvPr>
        </p:nvSpPr>
        <p:spPr/>
        <p:txBody>
          <a:bodyPr/>
          <a:lstStyle/>
          <a:p>
            <a:fld id="{094EC4B8-68CD-44A3-B172-19A87347D395}" type="datetime1">
              <a:rPr lang="sv-SE" smtClean="0"/>
              <a:t>2023-12-12</a:t>
            </a:fld>
            <a:endParaRPr lang="sv-SE"/>
          </a:p>
        </p:txBody>
      </p:sp>
    </p:spTree>
    <p:extLst>
      <p:ext uri="{BB962C8B-B14F-4D97-AF65-F5344CB8AC3E}">
        <p14:creationId xmlns:p14="http://schemas.microsoft.com/office/powerpoint/2010/main" val="294567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D6FA92-6EAB-16B2-1D51-824F46498700}"/>
              </a:ext>
            </a:extLst>
          </p:cNvPr>
          <p:cNvSpPr>
            <a:spLocks noGrp="1"/>
          </p:cNvSpPr>
          <p:nvPr>
            <p:ph type="title"/>
          </p:nvPr>
        </p:nvSpPr>
        <p:spPr>
          <a:xfrm>
            <a:off x="1100667" y="425716"/>
            <a:ext cx="8642350" cy="1047750"/>
          </a:xfrm>
        </p:spPr>
        <p:txBody>
          <a:bodyPr anchor="b">
            <a:normAutofit/>
          </a:bodyPr>
          <a:lstStyle/>
          <a:p>
            <a:r>
              <a:rPr lang="sv-SE" dirty="0"/>
              <a:t>Inför uppdrag, fortsättning (2)</a:t>
            </a:r>
          </a:p>
        </p:txBody>
      </p:sp>
      <p:sp>
        <p:nvSpPr>
          <p:cNvPr id="4" name="Platshållare för datum 3">
            <a:extLst>
              <a:ext uri="{FF2B5EF4-FFF2-40B4-BE49-F238E27FC236}">
                <a16:creationId xmlns:a16="http://schemas.microsoft.com/office/drawing/2014/main" id="{BDEE47C4-01EF-D987-3DC6-AF77C42F7537}"/>
              </a:ext>
            </a:extLst>
          </p:cNvPr>
          <p:cNvSpPr>
            <a:spLocks noGrp="1"/>
          </p:cNvSpPr>
          <p:nvPr>
            <p:ph type="dt" sz="half" idx="10"/>
          </p:nvPr>
        </p:nvSpPr>
        <p:spPr>
          <a:xfrm>
            <a:off x="10901364" y="136525"/>
            <a:ext cx="900071" cy="141687"/>
          </a:xfrm>
        </p:spPr>
        <p:txBody>
          <a:bodyPr anchor="ctr">
            <a:normAutofit/>
          </a:bodyPr>
          <a:lstStyle/>
          <a:p>
            <a:pPr>
              <a:spcAft>
                <a:spcPts val="600"/>
              </a:spcAft>
            </a:pPr>
            <a:fld id="{094EC4B8-68CD-44A3-B172-19A87347D395}" type="datetime1">
              <a:rPr lang="sv-SE" smtClean="0"/>
              <a:pPr>
                <a:spcAft>
                  <a:spcPts val="600"/>
                </a:spcAft>
              </a:pPr>
              <a:t>2023-12-12</a:t>
            </a:fld>
            <a:endParaRPr lang="sv-SE"/>
          </a:p>
        </p:txBody>
      </p:sp>
      <p:graphicFrame>
        <p:nvGraphicFramePr>
          <p:cNvPr id="6" name="Platshållare för innehåll 2">
            <a:extLst>
              <a:ext uri="{FF2B5EF4-FFF2-40B4-BE49-F238E27FC236}">
                <a16:creationId xmlns:a16="http://schemas.microsoft.com/office/drawing/2014/main" id="{520F6B30-1CED-3A2C-3B84-F369AD6418F3}"/>
              </a:ext>
            </a:extLst>
          </p:cNvPr>
          <p:cNvGraphicFramePr>
            <a:graphicFrameLocks noGrp="1"/>
          </p:cNvGraphicFramePr>
          <p:nvPr>
            <p:ph idx="1"/>
            <p:extLst>
              <p:ext uri="{D42A27DB-BD31-4B8C-83A1-F6EECF244321}">
                <p14:modId xmlns:p14="http://schemas.microsoft.com/office/powerpoint/2010/main" val="3596111289"/>
              </p:ext>
            </p:extLst>
          </p:nvPr>
        </p:nvGraphicFramePr>
        <p:xfrm>
          <a:off x="1111250" y="2044700"/>
          <a:ext cx="8642350" cy="3311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8569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D6FA92-6EAB-16B2-1D51-824F46498700}"/>
              </a:ext>
            </a:extLst>
          </p:cNvPr>
          <p:cNvSpPr>
            <a:spLocks noGrp="1"/>
          </p:cNvSpPr>
          <p:nvPr>
            <p:ph type="title"/>
          </p:nvPr>
        </p:nvSpPr>
        <p:spPr/>
        <p:txBody>
          <a:bodyPr/>
          <a:lstStyle/>
          <a:p>
            <a:r>
              <a:rPr lang="sv-SE" dirty="0"/>
              <a:t>Inför uppdrag, fortsättning (3)</a:t>
            </a:r>
          </a:p>
        </p:txBody>
      </p:sp>
      <p:sp>
        <p:nvSpPr>
          <p:cNvPr id="3" name="Platshållare för innehåll 2">
            <a:extLst>
              <a:ext uri="{FF2B5EF4-FFF2-40B4-BE49-F238E27FC236}">
                <a16:creationId xmlns:a16="http://schemas.microsoft.com/office/drawing/2014/main" id="{189585BD-EC07-04D2-6CF8-84965DF720A3}"/>
              </a:ext>
            </a:extLst>
          </p:cNvPr>
          <p:cNvSpPr>
            <a:spLocks noGrp="1"/>
          </p:cNvSpPr>
          <p:nvPr>
            <p:ph sz="quarter" idx="13"/>
          </p:nvPr>
        </p:nvSpPr>
        <p:spPr/>
        <p:txBody>
          <a:bodyPr/>
          <a:lstStyle/>
          <a:p>
            <a:r>
              <a:rPr lang="sv-SE" dirty="0">
                <a:ea typeface="Calibri" panose="020F0502020204030204"/>
                <a:cs typeface="Calibri" panose="020F0502020204030204"/>
              </a:rPr>
              <a:t>Omdisponering av konsult</a:t>
            </a:r>
            <a:endParaRPr lang="sv-SE" dirty="0">
              <a:cs typeface="Calibri" panose="020F0502020204030204"/>
            </a:endParaRPr>
          </a:p>
          <a:p>
            <a:r>
              <a:rPr lang="sv-SE" dirty="0">
                <a:cs typeface="Calibri" panose="020F0502020204030204"/>
              </a:rPr>
              <a:t>Eventuell begränsning av antal konsulter som accepteras för uppdraget</a:t>
            </a:r>
          </a:p>
          <a:p>
            <a:r>
              <a:rPr lang="sv-SE" dirty="0">
                <a:cs typeface="Calibri" panose="020F0502020204030204"/>
              </a:rPr>
              <a:t>Accepteras konsult som är anställd eller har ägarintresse hos enhet inom ditt vårdval?</a:t>
            </a:r>
            <a:endParaRPr lang="sv-SE" dirty="0"/>
          </a:p>
          <a:p>
            <a:endParaRPr lang="sv-SE" dirty="0"/>
          </a:p>
        </p:txBody>
      </p:sp>
      <p:sp>
        <p:nvSpPr>
          <p:cNvPr id="4" name="Platshållare för datum 3">
            <a:extLst>
              <a:ext uri="{FF2B5EF4-FFF2-40B4-BE49-F238E27FC236}">
                <a16:creationId xmlns:a16="http://schemas.microsoft.com/office/drawing/2014/main" id="{BDEE47C4-01EF-D987-3DC6-AF77C42F7537}"/>
              </a:ext>
            </a:extLst>
          </p:cNvPr>
          <p:cNvSpPr>
            <a:spLocks noGrp="1"/>
          </p:cNvSpPr>
          <p:nvPr>
            <p:ph type="dt" sz="half" idx="14"/>
          </p:nvPr>
        </p:nvSpPr>
        <p:spPr/>
        <p:txBody>
          <a:bodyPr/>
          <a:lstStyle/>
          <a:p>
            <a:fld id="{094EC4B8-68CD-44A3-B172-19A87347D395}" type="datetime1">
              <a:rPr lang="sv-SE" smtClean="0"/>
              <a:t>2023-12-12</a:t>
            </a:fld>
            <a:endParaRPr lang="sv-SE"/>
          </a:p>
        </p:txBody>
      </p:sp>
    </p:spTree>
    <p:extLst>
      <p:ext uri="{BB962C8B-B14F-4D97-AF65-F5344CB8AC3E}">
        <p14:creationId xmlns:p14="http://schemas.microsoft.com/office/powerpoint/2010/main" val="1738846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D6FA92-6EAB-16B2-1D51-824F46498700}"/>
              </a:ext>
            </a:extLst>
          </p:cNvPr>
          <p:cNvSpPr>
            <a:spLocks noGrp="1"/>
          </p:cNvSpPr>
          <p:nvPr>
            <p:ph type="title"/>
          </p:nvPr>
        </p:nvSpPr>
        <p:spPr>
          <a:xfrm>
            <a:off x="1100667" y="1065972"/>
            <a:ext cx="8642350" cy="1047750"/>
          </a:xfrm>
        </p:spPr>
        <p:txBody>
          <a:bodyPr/>
          <a:lstStyle/>
          <a:p>
            <a:r>
              <a:rPr lang="sv-SE" sz="2800" dirty="0">
                <a:ea typeface="Calibri Light"/>
                <a:cs typeface="Calibri Light"/>
              </a:rPr>
              <a:t>Krav på legitimation och erfarenhet för legitimerad läkare, legitimerad sjuksköterska samt legitimerad röntgensjuksköterska </a:t>
            </a:r>
            <a:endParaRPr lang="sv-SE" sz="2800" dirty="0"/>
          </a:p>
        </p:txBody>
      </p:sp>
      <p:sp>
        <p:nvSpPr>
          <p:cNvPr id="3" name="Platshållare för innehåll 2">
            <a:extLst>
              <a:ext uri="{FF2B5EF4-FFF2-40B4-BE49-F238E27FC236}">
                <a16:creationId xmlns:a16="http://schemas.microsoft.com/office/drawing/2014/main" id="{189585BD-EC07-04D2-6CF8-84965DF720A3}"/>
              </a:ext>
            </a:extLst>
          </p:cNvPr>
          <p:cNvSpPr>
            <a:spLocks noGrp="1"/>
          </p:cNvSpPr>
          <p:nvPr>
            <p:ph sz="quarter" idx="13"/>
          </p:nvPr>
        </p:nvSpPr>
        <p:spPr>
          <a:xfrm>
            <a:off x="923758" y="2582953"/>
            <a:ext cx="8650817" cy="3311526"/>
          </a:xfrm>
        </p:spPr>
        <p:txBody>
          <a:bodyPr/>
          <a:lstStyle/>
          <a:p>
            <a:r>
              <a:rPr lang="sv-SE" dirty="0">
                <a:cs typeface="Times New Roman"/>
              </a:rPr>
              <a:t>Svensk legitimation</a:t>
            </a:r>
          </a:p>
          <a:p>
            <a:r>
              <a:rPr lang="sv-SE" dirty="0">
                <a:cs typeface="Times New Roman"/>
              </a:rPr>
              <a:t>Minst två års klinisk erfarenhet, efter erhållen legitimation. Erfarenheten ska vara aktuell och förvärvad i Norden under de senaste fyra åren med en tjänstgöringsgrad på minst 50 procent.</a:t>
            </a:r>
          </a:p>
          <a:p>
            <a:endParaRPr lang="sv-SE" dirty="0"/>
          </a:p>
        </p:txBody>
      </p:sp>
      <p:sp>
        <p:nvSpPr>
          <p:cNvPr id="4" name="Platshållare för datum 3">
            <a:extLst>
              <a:ext uri="{FF2B5EF4-FFF2-40B4-BE49-F238E27FC236}">
                <a16:creationId xmlns:a16="http://schemas.microsoft.com/office/drawing/2014/main" id="{BDEE47C4-01EF-D987-3DC6-AF77C42F7537}"/>
              </a:ext>
            </a:extLst>
          </p:cNvPr>
          <p:cNvSpPr>
            <a:spLocks noGrp="1"/>
          </p:cNvSpPr>
          <p:nvPr>
            <p:ph type="dt" sz="half" idx="14"/>
          </p:nvPr>
        </p:nvSpPr>
        <p:spPr/>
        <p:txBody>
          <a:bodyPr/>
          <a:lstStyle/>
          <a:p>
            <a:fld id="{094EC4B8-68CD-44A3-B172-19A87347D395}" type="datetime1">
              <a:rPr lang="sv-SE" smtClean="0"/>
              <a:t>2023-12-12</a:t>
            </a:fld>
            <a:endParaRPr lang="sv-SE"/>
          </a:p>
        </p:txBody>
      </p:sp>
    </p:spTree>
    <p:extLst>
      <p:ext uri="{BB962C8B-B14F-4D97-AF65-F5344CB8AC3E}">
        <p14:creationId xmlns:p14="http://schemas.microsoft.com/office/powerpoint/2010/main" val="3899358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D6FA92-6EAB-16B2-1D51-824F46498700}"/>
              </a:ext>
            </a:extLst>
          </p:cNvPr>
          <p:cNvSpPr>
            <a:spLocks noGrp="1"/>
          </p:cNvSpPr>
          <p:nvPr>
            <p:ph type="title"/>
          </p:nvPr>
        </p:nvSpPr>
        <p:spPr>
          <a:xfrm>
            <a:off x="1100667" y="1065972"/>
            <a:ext cx="8642350" cy="1047750"/>
          </a:xfrm>
        </p:spPr>
        <p:txBody>
          <a:bodyPr/>
          <a:lstStyle/>
          <a:p>
            <a:r>
              <a:rPr lang="sv-SE" sz="2800" dirty="0">
                <a:ea typeface="Calibri Light"/>
                <a:cs typeface="Calibri Light"/>
              </a:rPr>
              <a:t>Krav på legitimation och erfarenhet för specialistutbildad läkare</a:t>
            </a:r>
            <a:endParaRPr lang="sv-SE" sz="2800" dirty="0"/>
          </a:p>
        </p:txBody>
      </p:sp>
      <p:sp>
        <p:nvSpPr>
          <p:cNvPr id="3" name="Platshållare för innehåll 2">
            <a:extLst>
              <a:ext uri="{FF2B5EF4-FFF2-40B4-BE49-F238E27FC236}">
                <a16:creationId xmlns:a16="http://schemas.microsoft.com/office/drawing/2014/main" id="{189585BD-EC07-04D2-6CF8-84965DF720A3}"/>
              </a:ext>
            </a:extLst>
          </p:cNvPr>
          <p:cNvSpPr>
            <a:spLocks noGrp="1"/>
          </p:cNvSpPr>
          <p:nvPr>
            <p:ph sz="quarter" idx="13"/>
          </p:nvPr>
        </p:nvSpPr>
        <p:spPr>
          <a:xfrm>
            <a:off x="923758" y="2582953"/>
            <a:ext cx="8650817" cy="3311526"/>
          </a:xfrm>
        </p:spPr>
        <p:txBody>
          <a:bodyPr/>
          <a:lstStyle/>
          <a:p>
            <a:r>
              <a:rPr lang="sv-SE" dirty="0">
                <a:cs typeface="Times New Roman"/>
              </a:rPr>
              <a:t>Svensk legitimation med specialistbevis</a:t>
            </a:r>
          </a:p>
          <a:p>
            <a:r>
              <a:rPr lang="sv-SE" dirty="0">
                <a:cs typeface="Times New Roman"/>
              </a:rPr>
              <a:t>Minst två års klinisk erfarenhet, efter erhållet specialistbevis. Erfarenheten ska vara aktuell och förvärvad i Norden under de senaste fyra åren med en tjänstgöringsgrad på minst 50 procent.</a:t>
            </a:r>
          </a:p>
          <a:p>
            <a:endParaRPr lang="sv-SE" dirty="0"/>
          </a:p>
        </p:txBody>
      </p:sp>
      <p:sp>
        <p:nvSpPr>
          <p:cNvPr id="4" name="Platshållare för datum 3">
            <a:extLst>
              <a:ext uri="{FF2B5EF4-FFF2-40B4-BE49-F238E27FC236}">
                <a16:creationId xmlns:a16="http://schemas.microsoft.com/office/drawing/2014/main" id="{BDEE47C4-01EF-D987-3DC6-AF77C42F7537}"/>
              </a:ext>
            </a:extLst>
          </p:cNvPr>
          <p:cNvSpPr>
            <a:spLocks noGrp="1"/>
          </p:cNvSpPr>
          <p:nvPr>
            <p:ph type="dt" sz="half" idx="14"/>
          </p:nvPr>
        </p:nvSpPr>
        <p:spPr/>
        <p:txBody>
          <a:bodyPr/>
          <a:lstStyle/>
          <a:p>
            <a:fld id="{094EC4B8-68CD-44A3-B172-19A87347D395}" type="datetime1">
              <a:rPr lang="sv-SE" smtClean="0"/>
              <a:t>2023-12-12</a:t>
            </a:fld>
            <a:endParaRPr lang="sv-SE"/>
          </a:p>
        </p:txBody>
      </p:sp>
    </p:spTree>
    <p:extLst>
      <p:ext uri="{BB962C8B-B14F-4D97-AF65-F5344CB8AC3E}">
        <p14:creationId xmlns:p14="http://schemas.microsoft.com/office/powerpoint/2010/main" val="2836303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D6FA92-6EAB-16B2-1D51-824F46498700}"/>
              </a:ext>
            </a:extLst>
          </p:cNvPr>
          <p:cNvSpPr>
            <a:spLocks noGrp="1"/>
          </p:cNvSpPr>
          <p:nvPr>
            <p:ph type="title"/>
          </p:nvPr>
        </p:nvSpPr>
        <p:spPr>
          <a:xfrm>
            <a:off x="1100667" y="1065972"/>
            <a:ext cx="8642350" cy="1047750"/>
          </a:xfrm>
        </p:spPr>
        <p:txBody>
          <a:bodyPr/>
          <a:lstStyle/>
          <a:p>
            <a:r>
              <a:rPr lang="sv-SE" sz="2800" dirty="0">
                <a:ea typeface="Calibri Light"/>
                <a:cs typeface="Calibri Light"/>
              </a:rPr>
              <a:t>Krav på legitimation och erfarenhet för specialistutbildad sjuksköterska</a:t>
            </a:r>
            <a:endParaRPr lang="sv-SE" sz="2800" dirty="0"/>
          </a:p>
        </p:txBody>
      </p:sp>
      <p:sp>
        <p:nvSpPr>
          <p:cNvPr id="3" name="Platshållare för innehåll 2">
            <a:extLst>
              <a:ext uri="{FF2B5EF4-FFF2-40B4-BE49-F238E27FC236}">
                <a16:creationId xmlns:a16="http://schemas.microsoft.com/office/drawing/2014/main" id="{189585BD-EC07-04D2-6CF8-84965DF720A3}"/>
              </a:ext>
            </a:extLst>
          </p:cNvPr>
          <p:cNvSpPr>
            <a:spLocks noGrp="1"/>
          </p:cNvSpPr>
          <p:nvPr>
            <p:ph sz="quarter" idx="13"/>
          </p:nvPr>
        </p:nvSpPr>
        <p:spPr>
          <a:xfrm>
            <a:off x="923758" y="2582953"/>
            <a:ext cx="8650817" cy="3311526"/>
          </a:xfrm>
        </p:spPr>
        <p:txBody>
          <a:bodyPr/>
          <a:lstStyle/>
          <a:p>
            <a:pPr>
              <a:buFont typeface="Arial"/>
              <a:buChar char="•"/>
            </a:pPr>
            <a:r>
              <a:rPr lang="sv-SE" dirty="0">
                <a:cs typeface="Times New Roman"/>
              </a:rPr>
              <a:t>Svensk legitimation med utbildningsbevis inom specialistområdet</a:t>
            </a:r>
          </a:p>
          <a:p>
            <a:pPr>
              <a:buFont typeface="Arial"/>
              <a:buChar char="•"/>
            </a:pPr>
            <a:r>
              <a:rPr lang="sv-SE" dirty="0">
                <a:cs typeface="Times New Roman"/>
              </a:rPr>
              <a:t>Minst två års klinisk erfarenhet, efter erhållet utbildningsbevis. Erfarenheten ska vara aktuell och förvärvad i Norden under de senaste fyra åren med en tjänstgöringsgrad på minst 50 procent.</a:t>
            </a:r>
          </a:p>
          <a:p>
            <a:endParaRPr lang="sv-SE" dirty="0"/>
          </a:p>
        </p:txBody>
      </p:sp>
      <p:sp>
        <p:nvSpPr>
          <p:cNvPr id="4" name="Platshållare för datum 3">
            <a:extLst>
              <a:ext uri="{FF2B5EF4-FFF2-40B4-BE49-F238E27FC236}">
                <a16:creationId xmlns:a16="http://schemas.microsoft.com/office/drawing/2014/main" id="{BDEE47C4-01EF-D987-3DC6-AF77C42F7537}"/>
              </a:ext>
            </a:extLst>
          </p:cNvPr>
          <p:cNvSpPr>
            <a:spLocks noGrp="1"/>
          </p:cNvSpPr>
          <p:nvPr>
            <p:ph type="dt" sz="half" idx="14"/>
          </p:nvPr>
        </p:nvSpPr>
        <p:spPr/>
        <p:txBody>
          <a:bodyPr/>
          <a:lstStyle/>
          <a:p>
            <a:fld id="{094EC4B8-68CD-44A3-B172-19A87347D395}" type="datetime1">
              <a:rPr lang="sv-SE" smtClean="0"/>
              <a:t>2023-12-12</a:t>
            </a:fld>
            <a:endParaRPr lang="sv-SE"/>
          </a:p>
        </p:txBody>
      </p:sp>
    </p:spTree>
    <p:extLst>
      <p:ext uri="{BB962C8B-B14F-4D97-AF65-F5344CB8AC3E}">
        <p14:creationId xmlns:p14="http://schemas.microsoft.com/office/powerpoint/2010/main" val="1297133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D6FA92-6EAB-16B2-1D51-824F46498700}"/>
              </a:ext>
            </a:extLst>
          </p:cNvPr>
          <p:cNvSpPr>
            <a:spLocks noGrp="1"/>
          </p:cNvSpPr>
          <p:nvPr>
            <p:ph type="title"/>
          </p:nvPr>
        </p:nvSpPr>
        <p:spPr>
          <a:xfrm>
            <a:off x="1100667" y="425716"/>
            <a:ext cx="8642350" cy="1047750"/>
          </a:xfrm>
        </p:spPr>
        <p:txBody>
          <a:bodyPr anchor="b">
            <a:normAutofit/>
          </a:bodyPr>
          <a:lstStyle/>
          <a:p>
            <a:pPr>
              <a:lnSpc>
                <a:spcPct val="100000"/>
              </a:lnSpc>
            </a:pPr>
            <a:r>
              <a:rPr lang="sv-SE" sz="2600" b="1" dirty="0"/>
              <a:t>Krav på konsultens kompetens och erfarenhet - gäller för samtliga konsulter </a:t>
            </a:r>
            <a:endParaRPr lang="sv-SE" sz="2600" dirty="0"/>
          </a:p>
        </p:txBody>
      </p:sp>
      <p:sp>
        <p:nvSpPr>
          <p:cNvPr id="4" name="Platshållare för datum 3">
            <a:extLst>
              <a:ext uri="{FF2B5EF4-FFF2-40B4-BE49-F238E27FC236}">
                <a16:creationId xmlns:a16="http://schemas.microsoft.com/office/drawing/2014/main" id="{BDEE47C4-01EF-D987-3DC6-AF77C42F7537}"/>
              </a:ext>
            </a:extLst>
          </p:cNvPr>
          <p:cNvSpPr>
            <a:spLocks noGrp="1"/>
          </p:cNvSpPr>
          <p:nvPr>
            <p:ph type="dt" sz="half" idx="14"/>
          </p:nvPr>
        </p:nvSpPr>
        <p:spPr>
          <a:xfrm>
            <a:off x="10901364" y="136525"/>
            <a:ext cx="900071" cy="141687"/>
          </a:xfrm>
        </p:spPr>
        <p:txBody>
          <a:bodyPr anchor="ctr">
            <a:normAutofit/>
          </a:bodyPr>
          <a:lstStyle/>
          <a:p>
            <a:pPr>
              <a:spcAft>
                <a:spcPts val="600"/>
              </a:spcAft>
            </a:pPr>
            <a:fld id="{094EC4B8-68CD-44A3-B172-19A87347D395}" type="datetime1">
              <a:rPr lang="sv-SE" smtClean="0"/>
              <a:pPr>
                <a:spcAft>
                  <a:spcPts val="600"/>
                </a:spcAft>
              </a:pPr>
              <a:t>2023-12-12</a:t>
            </a:fld>
            <a:endParaRPr lang="sv-SE"/>
          </a:p>
        </p:txBody>
      </p:sp>
      <p:graphicFrame>
        <p:nvGraphicFramePr>
          <p:cNvPr id="6" name="Platshållare för innehåll 2">
            <a:extLst>
              <a:ext uri="{FF2B5EF4-FFF2-40B4-BE49-F238E27FC236}">
                <a16:creationId xmlns:a16="http://schemas.microsoft.com/office/drawing/2014/main" id="{D0046C0D-D4DA-BDD3-E124-8A4814A67E2D}"/>
              </a:ext>
            </a:extLst>
          </p:cNvPr>
          <p:cNvGraphicFramePr>
            <a:graphicFrameLocks noGrp="1"/>
          </p:cNvGraphicFramePr>
          <p:nvPr>
            <p:ph sz="quarter" idx="13"/>
            <p:extLst>
              <p:ext uri="{D42A27DB-BD31-4B8C-83A1-F6EECF244321}">
                <p14:modId xmlns:p14="http://schemas.microsoft.com/office/powerpoint/2010/main" val="1303079041"/>
              </p:ext>
            </p:extLst>
          </p:nvPr>
        </p:nvGraphicFramePr>
        <p:xfrm>
          <a:off x="1092200" y="2112963"/>
          <a:ext cx="8650288" cy="331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9363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968ABA-2F0B-170C-422F-741B257F1286}"/>
              </a:ext>
            </a:extLst>
          </p:cNvPr>
          <p:cNvSpPr>
            <a:spLocks noGrp="1"/>
          </p:cNvSpPr>
          <p:nvPr>
            <p:ph type="title"/>
          </p:nvPr>
        </p:nvSpPr>
        <p:spPr/>
        <p:txBody>
          <a:bodyPr/>
          <a:lstStyle/>
          <a:p>
            <a:r>
              <a:rPr lang="sv-SE" sz="2800" dirty="0">
                <a:cs typeface="Arial"/>
              </a:rPr>
              <a:t>Krav på konsultens kompetens och erfarenhet - krav som gäller för samtliga konsulter </a:t>
            </a:r>
            <a:endParaRPr lang="sv-SE" sz="2800" dirty="0"/>
          </a:p>
        </p:txBody>
      </p:sp>
      <p:sp>
        <p:nvSpPr>
          <p:cNvPr id="3" name="Platshållare för innehåll 2">
            <a:extLst>
              <a:ext uri="{FF2B5EF4-FFF2-40B4-BE49-F238E27FC236}">
                <a16:creationId xmlns:a16="http://schemas.microsoft.com/office/drawing/2014/main" id="{9CC5FDD0-F56A-87FA-3C58-A15126B9F4DA}"/>
              </a:ext>
            </a:extLst>
          </p:cNvPr>
          <p:cNvSpPr>
            <a:spLocks noGrp="1"/>
          </p:cNvSpPr>
          <p:nvPr>
            <p:ph sz="quarter" idx="13"/>
          </p:nvPr>
        </p:nvSpPr>
        <p:spPr/>
        <p:txBody>
          <a:bodyPr/>
          <a:lstStyle/>
          <a:p>
            <a:pPr marL="0" indent="0">
              <a:buNone/>
            </a:pPr>
            <a:r>
              <a:rPr lang="sv-SE" dirty="0">
                <a:cs typeface="Times New Roman"/>
              </a:rPr>
              <a:t>Konsulten ska</a:t>
            </a:r>
          </a:p>
          <a:p>
            <a:pPr lvl="1"/>
            <a:r>
              <a:rPr lang="sv-SE" dirty="0">
                <a:cs typeface="Times New Roman"/>
              </a:rPr>
              <a:t>ha giltig ordinarie e-legitimation</a:t>
            </a:r>
          </a:p>
          <a:p>
            <a:pPr lvl="1"/>
            <a:r>
              <a:rPr lang="sv-SE" dirty="0">
                <a:cs typeface="Times New Roman"/>
              </a:rPr>
              <a:t>använda personlig förskrivarkod</a:t>
            </a:r>
          </a:p>
          <a:p>
            <a:pPr lvl="1"/>
            <a:r>
              <a:rPr lang="sv-SE" dirty="0">
                <a:cs typeface="Times New Roman"/>
              </a:rPr>
              <a:t>ha kunskap om och kunna använda journalsystem och aktuella digitala verktyg</a:t>
            </a:r>
          </a:p>
          <a:p>
            <a:pPr lvl="1"/>
            <a:r>
              <a:rPr lang="sv-SE" dirty="0">
                <a:cs typeface="Times New Roman"/>
              </a:rPr>
              <a:t>ha personlig lämplighet för aktuellt uppdrag</a:t>
            </a:r>
            <a:endParaRPr lang="sv-SE" dirty="0"/>
          </a:p>
          <a:p>
            <a:pPr lvl="1"/>
            <a:r>
              <a:rPr lang="sv-SE" dirty="0">
                <a:cs typeface="Times New Roman"/>
              </a:rPr>
              <a:t>ha ansvarskänsla och vara noggrann</a:t>
            </a:r>
            <a:endParaRPr lang="sv-SE" dirty="0">
              <a:ea typeface="Calibri" panose="020F0502020204030204"/>
              <a:cs typeface="Calibri" panose="020F0502020204030204"/>
            </a:endParaRPr>
          </a:p>
          <a:p>
            <a:pPr lvl="1"/>
            <a:r>
              <a:rPr lang="sv-SE" dirty="0">
                <a:cs typeface="Times New Roman"/>
              </a:rPr>
              <a:t>ha god samarbetsförmåga </a:t>
            </a:r>
            <a:endParaRPr lang="sv-SE" dirty="0">
              <a:cs typeface="Calibri"/>
            </a:endParaRPr>
          </a:p>
          <a:p>
            <a:endParaRPr lang="sv-SE" dirty="0"/>
          </a:p>
        </p:txBody>
      </p:sp>
      <p:sp>
        <p:nvSpPr>
          <p:cNvPr id="4" name="Platshållare för datum 3">
            <a:extLst>
              <a:ext uri="{FF2B5EF4-FFF2-40B4-BE49-F238E27FC236}">
                <a16:creationId xmlns:a16="http://schemas.microsoft.com/office/drawing/2014/main" id="{9BAE1C0A-D080-E109-E147-E2CE6B0746A4}"/>
              </a:ext>
            </a:extLst>
          </p:cNvPr>
          <p:cNvSpPr>
            <a:spLocks noGrp="1"/>
          </p:cNvSpPr>
          <p:nvPr>
            <p:ph type="dt" sz="half" idx="14"/>
          </p:nvPr>
        </p:nvSpPr>
        <p:spPr/>
        <p:txBody>
          <a:bodyPr/>
          <a:lstStyle/>
          <a:p>
            <a:fld id="{094EC4B8-68CD-44A3-B172-19A87347D395}" type="datetime1">
              <a:rPr lang="sv-SE" smtClean="0"/>
              <a:t>2023-12-12</a:t>
            </a:fld>
            <a:endParaRPr lang="sv-SE"/>
          </a:p>
        </p:txBody>
      </p:sp>
    </p:spTree>
    <p:extLst>
      <p:ext uri="{BB962C8B-B14F-4D97-AF65-F5344CB8AC3E}">
        <p14:creationId xmlns:p14="http://schemas.microsoft.com/office/powerpoint/2010/main" val="2911171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968ABA-2F0B-170C-422F-741B257F1286}"/>
              </a:ext>
            </a:extLst>
          </p:cNvPr>
          <p:cNvSpPr>
            <a:spLocks noGrp="1"/>
          </p:cNvSpPr>
          <p:nvPr>
            <p:ph type="title"/>
          </p:nvPr>
        </p:nvSpPr>
        <p:spPr/>
        <p:txBody>
          <a:bodyPr/>
          <a:lstStyle/>
          <a:p>
            <a:r>
              <a:rPr lang="sv-SE" sz="2800" dirty="0">
                <a:cs typeface="Arial"/>
              </a:rPr>
              <a:t>Krav på konsultens kompetens och erfarenhet - krav som gäller för samtliga konsulter </a:t>
            </a:r>
            <a:endParaRPr lang="sv-SE" sz="2800" dirty="0"/>
          </a:p>
        </p:txBody>
      </p:sp>
      <p:sp>
        <p:nvSpPr>
          <p:cNvPr id="3" name="Platshållare för innehåll 2">
            <a:extLst>
              <a:ext uri="{FF2B5EF4-FFF2-40B4-BE49-F238E27FC236}">
                <a16:creationId xmlns:a16="http://schemas.microsoft.com/office/drawing/2014/main" id="{9CC5FDD0-F56A-87FA-3C58-A15126B9F4DA}"/>
              </a:ext>
            </a:extLst>
          </p:cNvPr>
          <p:cNvSpPr>
            <a:spLocks noGrp="1"/>
          </p:cNvSpPr>
          <p:nvPr>
            <p:ph sz="quarter" idx="13"/>
          </p:nvPr>
        </p:nvSpPr>
        <p:spPr/>
        <p:txBody>
          <a:bodyPr/>
          <a:lstStyle/>
          <a:p>
            <a:pPr marL="0" indent="0">
              <a:buNone/>
            </a:pPr>
            <a:r>
              <a:rPr lang="sv-SE" sz="2000" dirty="0">
                <a:cs typeface="Times New Roman"/>
              </a:rPr>
              <a:t>Konsulten ska</a:t>
            </a:r>
          </a:p>
          <a:p>
            <a:pPr lvl="1"/>
            <a:r>
              <a:rPr lang="sv-SE" sz="1800" dirty="0">
                <a:cs typeface="Times New Roman"/>
              </a:rPr>
              <a:t>utföra sitt uppdrag utan reservationer till exempel för vissa typer av undersökningar, jour- och beredskap, hembesök eller antal patientbesök</a:t>
            </a:r>
            <a:endParaRPr lang="sv-SE" sz="1800" dirty="0">
              <a:cs typeface="Calibri"/>
            </a:endParaRPr>
          </a:p>
          <a:p>
            <a:pPr lvl="1"/>
            <a:r>
              <a:rPr lang="sv-SE" sz="1800" dirty="0">
                <a:cs typeface="Times New Roman"/>
              </a:rPr>
              <a:t>kunna handleda studenter, olegitimerad/legitimerad medarbetare.</a:t>
            </a:r>
          </a:p>
          <a:p>
            <a:pPr lvl="1"/>
            <a:r>
              <a:rPr lang="sv-SE" sz="1800" dirty="0">
                <a:cs typeface="Times New Roman"/>
              </a:rPr>
              <a:t>kunna ge ST-, AT- och BT-läkare och övriga medarbetare medicinsk instruktion</a:t>
            </a:r>
            <a:endParaRPr lang="sv-SE" sz="1800" dirty="0"/>
          </a:p>
          <a:p>
            <a:endParaRPr lang="sv-SE" dirty="0"/>
          </a:p>
        </p:txBody>
      </p:sp>
      <p:sp>
        <p:nvSpPr>
          <p:cNvPr id="4" name="Platshållare för datum 3">
            <a:extLst>
              <a:ext uri="{FF2B5EF4-FFF2-40B4-BE49-F238E27FC236}">
                <a16:creationId xmlns:a16="http://schemas.microsoft.com/office/drawing/2014/main" id="{9BAE1C0A-D080-E109-E147-E2CE6B0746A4}"/>
              </a:ext>
            </a:extLst>
          </p:cNvPr>
          <p:cNvSpPr>
            <a:spLocks noGrp="1"/>
          </p:cNvSpPr>
          <p:nvPr>
            <p:ph type="dt" sz="half" idx="14"/>
          </p:nvPr>
        </p:nvSpPr>
        <p:spPr/>
        <p:txBody>
          <a:bodyPr/>
          <a:lstStyle/>
          <a:p>
            <a:fld id="{094EC4B8-68CD-44A3-B172-19A87347D395}" type="datetime1">
              <a:rPr lang="sv-SE" smtClean="0"/>
              <a:t>2023-12-12</a:t>
            </a:fld>
            <a:endParaRPr lang="sv-SE"/>
          </a:p>
        </p:txBody>
      </p:sp>
    </p:spTree>
    <p:extLst>
      <p:ext uri="{BB962C8B-B14F-4D97-AF65-F5344CB8AC3E}">
        <p14:creationId xmlns:p14="http://schemas.microsoft.com/office/powerpoint/2010/main" val="1286946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968ABA-2F0B-170C-422F-741B257F1286}"/>
              </a:ext>
            </a:extLst>
          </p:cNvPr>
          <p:cNvSpPr>
            <a:spLocks noGrp="1"/>
          </p:cNvSpPr>
          <p:nvPr>
            <p:ph type="title"/>
          </p:nvPr>
        </p:nvSpPr>
        <p:spPr/>
        <p:txBody>
          <a:bodyPr/>
          <a:lstStyle/>
          <a:p>
            <a:r>
              <a:rPr lang="sv-SE" sz="2800" dirty="0">
                <a:cs typeface="Arial"/>
              </a:rPr>
              <a:t>Krav på konsultens kompetens och erfarenhet - krav som gäller för samtliga konsulter </a:t>
            </a:r>
            <a:endParaRPr lang="sv-SE" sz="2800" dirty="0"/>
          </a:p>
        </p:txBody>
      </p:sp>
      <p:sp>
        <p:nvSpPr>
          <p:cNvPr id="3" name="Platshållare för innehåll 2">
            <a:extLst>
              <a:ext uri="{FF2B5EF4-FFF2-40B4-BE49-F238E27FC236}">
                <a16:creationId xmlns:a16="http://schemas.microsoft.com/office/drawing/2014/main" id="{9CC5FDD0-F56A-87FA-3C58-A15126B9F4DA}"/>
              </a:ext>
            </a:extLst>
          </p:cNvPr>
          <p:cNvSpPr>
            <a:spLocks noGrp="1"/>
          </p:cNvSpPr>
          <p:nvPr>
            <p:ph sz="quarter" idx="13"/>
          </p:nvPr>
        </p:nvSpPr>
        <p:spPr/>
        <p:txBody>
          <a:bodyPr/>
          <a:lstStyle/>
          <a:p>
            <a:pPr marL="0" indent="0">
              <a:buNone/>
            </a:pPr>
            <a:r>
              <a:rPr lang="sv-SE" sz="2000" dirty="0">
                <a:cs typeface="Times New Roman"/>
              </a:rPr>
              <a:t>Konsulten ska utföra arbetet enligt:</a:t>
            </a:r>
          </a:p>
          <a:p>
            <a:pPr lvl="2"/>
            <a:r>
              <a:rPr lang="sv-SE" dirty="0">
                <a:cs typeface="Times New Roman"/>
              </a:rPr>
              <a:t>lagar och förordningar</a:t>
            </a:r>
            <a:endParaRPr lang="sv-SE" dirty="0">
              <a:ea typeface="Calibri" panose="020F0502020204030204"/>
              <a:cs typeface="Calibri" panose="020F0502020204030204"/>
            </a:endParaRPr>
          </a:p>
          <a:p>
            <a:pPr lvl="2"/>
            <a:r>
              <a:rPr lang="sv-SE" dirty="0">
                <a:cs typeface="Times New Roman"/>
              </a:rPr>
              <a:t>föreskrifter och vårdgivardirektiv</a:t>
            </a:r>
            <a:endParaRPr lang="sv-SE" dirty="0">
              <a:ea typeface="Calibri"/>
              <a:cs typeface="Calibri"/>
            </a:endParaRPr>
          </a:p>
          <a:p>
            <a:pPr lvl="2"/>
            <a:r>
              <a:rPr lang="sv-SE" dirty="0">
                <a:cs typeface="Times New Roman"/>
              </a:rPr>
              <a:t>nationella riktlinjer</a:t>
            </a:r>
            <a:endParaRPr lang="sv-SE" dirty="0">
              <a:ea typeface="Calibri"/>
              <a:cs typeface="Calibri"/>
            </a:endParaRPr>
          </a:p>
          <a:p>
            <a:pPr lvl="2"/>
            <a:r>
              <a:rPr lang="sv-SE" dirty="0">
                <a:cs typeface="Times New Roman"/>
              </a:rPr>
              <a:t>samverkansavtal</a:t>
            </a:r>
            <a:endParaRPr lang="sv-SE" dirty="0">
              <a:ea typeface="Calibri"/>
              <a:cs typeface="Calibri"/>
            </a:endParaRPr>
          </a:p>
          <a:p>
            <a:pPr lvl="2"/>
            <a:r>
              <a:rPr lang="sv-SE" dirty="0">
                <a:cs typeface="Times New Roman"/>
              </a:rPr>
              <a:t>överenskommelser</a:t>
            </a:r>
            <a:endParaRPr lang="sv-SE" dirty="0">
              <a:ea typeface="Calibri"/>
              <a:cs typeface="Calibri"/>
            </a:endParaRPr>
          </a:p>
          <a:p>
            <a:pPr lvl="2"/>
            <a:r>
              <a:rPr lang="sv-SE" dirty="0">
                <a:cs typeface="Times New Roman"/>
              </a:rPr>
              <a:t>regionens styrande verksamhetsdokument, rutiner, riktlinjer, instruktioner, terapirekommendationer och vårdprogram</a:t>
            </a:r>
            <a:endParaRPr lang="sv-SE" dirty="0">
              <a:ea typeface="Calibri"/>
              <a:cs typeface="Calibri"/>
            </a:endParaRPr>
          </a:p>
          <a:p>
            <a:endParaRPr lang="sv-SE" dirty="0"/>
          </a:p>
        </p:txBody>
      </p:sp>
      <p:sp>
        <p:nvSpPr>
          <p:cNvPr id="4" name="Platshållare för datum 3">
            <a:extLst>
              <a:ext uri="{FF2B5EF4-FFF2-40B4-BE49-F238E27FC236}">
                <a16:creationId xmlns:a16="http://schemas.microsoft.com/office/drawing/2014/main" id="{9BAE1C0A-D080-E109-E147-E2CE6B0746A4}"/>
              </a:ext>
            </a:extLst>
          </p:cNvPr>
          <p:cNvSpPr>
            <a:spLocks noGrp="1"/>
          </p:cNvSpPr>
          <p:nvPr>
            <p:ph type="dt" sz="half" idx="14"/>
          </p:nvPr>
        </p:nvSpPr>
        <p:spPr/>
        <p:txBody>
          <a:bodyPr/>
          <a:lstStyle/>
          <a:p>
            <a:fld id="{094EC4B8-68CD-44A3-B172-19A87347D395}" type="datetime1">
              <a:rPr lang="sv-SE" smtClean="0"/>
              <a:t>2023-12-12</a:t>
            </a:fld>
            <a:endParaRPr lang="sv-SE"/>
          </a:p>
        </p:txBody>
      </p:sp>
    </p:spTree>
    <p:extLst>
      <p:ext uri="{BB962C8B-B14F-4D97-AF65-F5344CB8AC3E}">
        <p14:creationId xmlns:p14="http://schemas.microsoft.com/office/powerpoint/2010/main" val="3243311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1">
            <a:extLst>
              <a:ext uri="{FF2B5EF4-FFF2-40B4-BE49-F238E27FC236}">
                <a16:creationId xmlns:a16="http://schemas.microsoft.com/office/drawing/2014/main" id="{0D2D3D57-B725-0DE0-A53C-AAACCA89022B}"/>
              </a:ext>
            </a:extLst>
          </p:cNvPr>
          <p:cNvSpPr>
            <a:spLocks noGrp="1"/>
          </p:cNvSpPr>
          <p:nvPr>
            <p:ph type="title"/>
          </p:nvPr>
        </p:nvSpPr>
        <p:spPr/>
        <p:txBody>
          <a:bodyPr/>
          <a:lstStyle/>
          <a:p>
            <a:r>
              <a:rPr lang="sv-SE" dirty="0"/>
              <a:t>Målgrupp för utbildning</a:t>
            </a:r>
          </a:p>
        </p:txBody>
      </p:sp>
      <p:sp>
        <p:nvSpPr>
          <p:cNvPr id="13" name="Platshållare för innehåll 12">
            <a:extLst>
              <a:ext uri="{FF2B5EF4-FFF2-40B4-BE49-F238E27FC236}">
                <a16:creationId xmlns:a16="http://schemas.microsoft.com/office/drawing/2014/main" id="{C8299AC6-32FE-B2DF-788B-DAA9F59436C0}"/>
              </a:ext>
            </a:extLst>
          </p:cNvPr>
          <p:cNvSpPr>
            <a:spLocks noGrp="1"/>
          </p:cNvSpPr>
          <p:nvPr>
            <p:ph sz="quarter" idx="13"/>
          </p:nvPr>
        </p:nvSpPr>
        <p:spPr/>
        <p:txBody>
          <a:bodyPr vert="horz" lIns="0" tIns="0" rIns="0" bIns="0" rtlCol="0" anchor="t">
            <a:noAutofit/>
          </a:bodyPr>
          <a:lstStyle/>
          <a:p>
            <a:r>
              <a:rPr lang="sv-SE" dirty="0"/>
              <a:t>Chefer i vårdverksamhet som har behov av hyrbemanning</a:t>
            </a:r>
            <a:endParaRPr lang="sv-SE" dirty="0">
              <a:cs typeface="Calibri"/>
            </a:endParaRPr>
          </a:p>
          <a:p>
            <a:r>
              <a:rPr lang="sv-SE" dirty="0"/>
              <a:t>Olika chefsnivåer: enhetschef, avdelningschef, verksamhetschef, gruppchefer och biträdande – chef som har mandat att hyra in medarbetare (externa konsulter)</a:t>
            </a:r>
            <a:endParaRPr lang="sv-SE" dirty="0">
              <a:cs typeface="Calibri"/>
            </a:endParaRPr>
          </a:p>
          <a:p>
            <a:r>
              <a:rPr lang="sv-SE" dirty="0"/>
              <a:t>Olika regioner har olika regler för hur och när hyrbemanning får tas in, respektive chef är ansvarig för att ta reda på vad som gäller inom den egna regionen</a:t>
            </a:r>
            <a:endParaRPr lang="sv-SE" dirty="0">
              <a:cs typeface="Calibri"/>
            </a:endParaRPr>
          </a:p>
          <a:p>
            <a:endParaRPr lang="sv-SE" dirty="0"/>
          </a:p>
        </p:txBody>
      </p:sp>
      <p:sp>
        <p:nvSpPr>
          <p:cNvPr id="4" name="Platshållare för datum 3">
            <a:extLst>
              <a:ext uri="{FF2B5EF4-FFF2-40B4-BE49-F238E27FC236}">
                <a16:creationId xmlns:a16="http://schemas.microsoft.com/office/drawing/2014/main" id="{B33AA480-2711-DBCC-034C-B030A6371ED2}"/>
              </a:ext>
            </a:extLst>
          </p:cNvPr>
          <p:cNvSpPr>
            <a:spLocks noGrp="1"/>
          </p:cNvSpPr>
          <p:nvPr>
            <p:ph type="dt" sz="half" idx="14"/>
          </p:nvPr>
        </p:nvSpPr>
        <p:spPr/>
        <p:txBody>
          <a:bodyPr/>
          <a:lstStyle/>
          <a:p>
            <a:fld id="{F473A47F-B58F-4D93-9095-9610950335C9}" type="datetime1">
              <a:rPr lang="sv-SE" smtClean="0"/>
              <a:t>2023-12-12</a:t>
            </a:fld>
            <a:endParaRPr lang="sv-SE" dirty="0"/>
          </a:p>
        </p:txBody>
      </p:sp>
    </p:spTree>
    <p:extLst>
      <p:ext uri="{BB962C8B-B14F-4D97-AF65-F5344CB8AC3E}">
        <p14:creationId xmlns:p14="http://schemas.microsoft.com/office/powerpoint/2010/main" val="6779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968ABA-2F0B-170C-422F-741B257F1286}"/>
              </a:ext>
            </a:extLst>
          </p:cNvPr>
          <p:cNvSpPr>
            <a:spLocks noGrp="1"/>
          </p:cNvSpPr>
          <p:nvPr>
            <p:ph type="title"/>
          </p:nvPr>
        </p:nvSpPr>
        <p:spPr/>
        <p:txBody>
          <a:bodyPr/>
          <a:lstStyle/>
          <a:p>
            <a:r>
              <a:rPr lang="sv-SE" sz="2800" dirty="0">
                <a:cs typeface="Arial"/>
              </a:rPr>
              <a:t>Krav på konsultens kompetens och erfarenhet - krav som gäller för samtliga konsulter </a:t>
            </a:r>
            <a:endParaRPr lang="sv-SE" sz="2800" dirty="0"/>
          </a:p>
        </p:txBody>
      </p:sp>
      <p:sp>
        <p:nvSpPr>
          <p:cNvPr id="3" name="Platshållare för innehåll 2">
            <a:extLst>
              <a:ext uri="{FF2B5EF4-FFF2-40B4-BE49-F238E27FC236}">
                <a16:creationId xmlns:a16="http://schemas.microsoft.com/office/drawing/2014/main" id="{9CC5FDD0-F56A-87FA-3C58-A15126B9F4DA}"/>
              </a:ext>
            </a:extLst>
          </p:cNvPr>
          <p:cNvSpPr>
            <a:spLocks noGrp="1"/>
          </p:cNvSpPr>
          <p:nvPr>
            <p:ph sz="quarter" idx="13"/>
          </p:nvPr>
        </p:nvSpPr>
        <p:spPr/>
        <p:txBody>
          <a:bodyPr vert="horz" lIns="0" tIns="0" rIns="0" bIns="0" rtlCol="0" anchor="t">
            <a:noAutofit/>
          </a:bodyPr>
          <a:lstStyle/>
          <a:p>
            <a:pPr marL="0" indent="0">
              <a:buNone/>
            </a:pPr>
            <a:r>
              <a:rPr lang="sv-SE" dirty="0"/>
              <a:t>Konsulten ska</a:t>
            </a:r>
          </a:p>
          <a:p>
            <a:pPr lvl="1"/>
            <a:r>
              <a:rPr lang="sv-SE" dirty="0"/>
              <a:t>ha den försäkringsmedicinska kompetens som krävs för uppdraget</a:t>
            </a:r>
          </a:p>
          <a:p>
            <a:pPr lvl="1"/>
            <a:r>
              <a:rPr lang="sv-SE" dirty="0"/>
              <a:t>utan svårighet kunna tala och förstå svenska språket för god kommunikation med patienter och medarbetare eller ha språkkunskaper i antigen svenska, norska eller danska i nivå med C1: Europarådets nivåskala för språkkunskaper</a:t>
            </a:r>
          </a:p>
          <a:p>
            <a:pPr lvl="1"/>
            <a:r>
              <a:rPr lang="sv-SE" dirty="0"/>
              <a:t>utföra tydliga journaldiktat samt skriftlig journal på svenska språket</a:t>
            </a:r>
          </a:p>
          <a:p>
            <a:endParaRPr lang="sv-SE" dirty="0"/>
          </a:p>
        </p:txBody>
      </p:sp>
      <p:sp>
        <p:nvSpPr>
          <p:cNvPr id="4" name="Platshållare för datum 3">
            <a:extLst>
              <a:ext uri="{FF2B5EF4-FFF2-40B4-BE49-F238E27FC236}">
                <a16:creationId xmlns:a16="http://schemas.microsoft.com/office/drawing/2014/main" id="{9BAE1C0A-D080-E109-E147-E2CE6B0746A4}"/>
              </a:ext>
            </a:extLst>
          </p:cNvPr>
          <p:cNvSpPr>
            <a:spLocks noGrp="1"/>
          </p:cNvSpPr>
          <p:nvPr>
            <p:ph type="dt" sz="half" idx="14"/>
          </p:nvPr>
        </p:nvSpPr>
        <p:spPr/>
        <p:txBody>
          <a:bodyPr/>
          <a:lstStyle/>
          <a:p>
            <a:fld id="{094EC4B8-68CD-44A3-B172-19A87347D395}" type="datetime1">
              <a:rPr lang="sv-SE" smtClean="0"/>
              <a:t>2023-12-12</a:t>
            </a:fld>
            <a:endParaRPr lang="sv-SE"/>
          </a:p>
        </p:txBody>
      </p:sp>
    </p:spTree>
    <p:extLst>
      <p:ext uri="{BB962C8B-B14F-4D97-AF65-F5344CB8AC3E}">
        <p14:creationId xmlns:p14="http://schemas.microsoft.com/office/powerpoint/2010/main" val="3759563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968ABA-2F0B-170C-422F-741B257F1286}"/>
              </a:ext>
            </a:extLst>
          </p:cNvPr>
          <p:cNvSpPr>
            <a:spLocks noGrp="1"/>
          </p:cNvSpPr>
          <p:nvPr>
            <p:ph type="title"/>
          </p:nvPr>
        </p:nvSpPr>
        <p:spPr/>
        <p:txBody>
          <a:bodyPr/>
          <a:lstStyle/>
          <a:p>
            <a:r>
              <a:rPr lang="sv-SE" sz="2800" dirty="0">
                <a:cs typeface="Arial"/>
              </a:rPr>
              <a:t>Krav på konsultens kompetens och erfarenhet - krav som gäller för samtliga konsulter </a:t>
            </a:r>
            <a:endParaRPr lang="sv-SE" sz="2800" dirty="0"/>
          </a:p>
        </p:txBody>
      </p:sp>
      <p:sp>
        <p:nvSpPr>
          <p:cNvPr id="3" name="Platshållare för innehåll 2">
            <a:extLst>
              <a:ext uri="{FF2B5EF4-FFF2-40B4-BE49-F238E27FC236}">
                <a16:creationId xmlns:a16="http://schemas.microsoft.com/office/drawing/2014/main" id="{9CC5FDD0-F56A-87FA-3C58-A15126B9F4DA}"/>
              </a:ext>
            </a:extLst>
          </p:cNvPr>
          <p:cNvSpPr>
            <a:spLocks noGrp="1"/>
          </p:cNvSpPr>
          <p:nvPr>
            <p:ph sz="quarter" idx="13"/>
          </p:nvPr>
        </p:nvSpPr>
        <p:spPr/>
        <p:txBody>
          <a:bodyPr/>
          <a:lstStyle/>
          <a:p>
            <a:pPr marL="0" indent="0">
              <a:buNone/>
            </a:pPr>
            <a:r>
              <a:rPr lang="sv-SE" dirty="0"/>
              <a:t>Konsulten ska</a:t>
            </a:r>
          </a:p>
          <a:p>
            <a:pPr lvl="1"/>
            <a:r>
              <a:rPr lang="sv-SE" dirty="0"/>
              <a:t>slutföra all medicinsk dokumentation innan uppdragets slut på så sätt att beställaren inte förorsakas merarbete</a:t>
            </a:r>
          </a:p>
          <a:p>
            <a:pPr lvl="1"/>
            <a:r>
              <a:rPr lang="sv-SE" dirty="0"/>
              <a:t>inte vara påverkad av alkohol och/eller droger under uppdragets genomförande</a:t>
            </a:r>
          </a:p>
          <a:p>
            <a:pPr lvl="1"/>
            <a:r>
              <a:rPr lang="sv-SE" dirty="0"/>
              <a:t>ha genomgått relevant HLR-utbildning enligt HLR-rådets rekommendationer under de senaste 12 månaderna före uppdragets start</a:t>
            </a:r>
          </a:p>
          <a:p>
            <a:endParaRPr lang="sv-SE" dirty="0"/>
          </a:p>
        </p:txBody>
      </p:sp>
      <p:sp>
        <p:nvSpPr>
          <p:cNvPr id="4" name="Platshållare för datum 3">
            <a:extLst>
              <a:ext uri="{FF2B5EF4-FFF2-40B4-BE49-F238E27FC236}">
                <a16:creationId xmlns:a16="http://schemas.microsoft.com/office/drawing/2014/main" id="{9BAE1C0A-D080-E109-E147-E2CE6B0746A4}"/>
              </a:ext>
            </a:extLst>
          </p:cNvPr>
          <p:cNvSpPr>
            <a:spLocks noGrp="1"/>
          </p:cNvSpPr>
          <p:nvPr>
            <p:ph type="dt" sz="half" idx="14"/>
          </p:nvPr>
        </p:nvSpPr>
        <p:spPr/>
        <p:txBody>
          <a:bodyPr/>
          <a:lstStyle/>
          <a:p>
            <a:fld id="{094EC4B8-68CD-44A3-B172-19A87347D395}" type="datetime1">
              <a:rPr lang="sv-SE" smtClean="0"/>
              <a:t>2023-12-12</a:t>
            </a:fld>
            <a:endParaRPr lang="sv-SE"/>
          </a:p>
        </p:txBody>
      </p:sp>
    </p:spTree>
    <p:extLst>
      <p:ext uri="{BB962C8B-B14F-4D97-AF65-F5344CB8AC3E}">
        <p14:creationId xmlns:p14="http://schemas.microsoft.com/office/powerpoint/2010/main" val="2114653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968ABA-2F0B-170C-422F-741B257F1286}"/>
              </a:ext>
            </a:extLst>
          </p:cNvPr>
          <p:cNvSpPr>
            <a:spLocks noGrp="1"/>
          </p:cNvSpPr>
          <p:nvPr>
            <p:ph type="title"/>
          </p:nvPr>
        </p:nvSpPr>
        <p:spPr/>
        <p:txBody>
          <a:bodyPr/>
          <a:lstStyle/>
          <a:p>
            <a:r>
              <a:rPr lang="sv-SE" sz="2800" dirty="0">
                <a:cs typeface="Arial"/>
              </a:rPr>
              <a:t>Krav på konsultens kompetens och erfarenhet - krav som gäller för samtliga konsulter </a:t>
            </a:r>
            <a:endParaRPr lang="sv-SE" sz="2800" dirty="0"/>
          </a:p>
        </p:txBody>
      </p:sp>
      <p:sp>
        <p:nvSpPr>
          <p:cNvPr id="3" name="Platshållare för innehåll 2">
            <a:extLst>
              <a:ext uri="{FF2B5EF4-FFF2-40B4-BE49-F238E27FC236}">
                <a16:creationId xmlns:a16="http://schemas.microsoft.com/office/drawing/2014/main" id="{9CC5FDD0-F56A-87FA-3C58-A15126B9F4DA}"/>
              </a:ext>
            </a:extLst>
          </p:cNvPr>
          <p:cNvSpPr>
            <a:spLocks noGrp="1"/>
          </p:cNvSpPr>
          <p:nvPr>
            <p:ph sz="quarter" idx="13"/>
          </p:nvPr>
        </p:nvSpPr>
        <p:spPr/>
        <p:txBody>
          <a:bodyPr/>
          <a:lstStyle/>
          <a:p>
            <a:pPr marL="0" indent="0">
              <a:buNone/>
            </a:pPr>
            <a:r>
              <a:rPr lang="sv-SE" dirty="0"/>
              <a:t>Konsulten ska</a:t>
            </a:r>
          </a:p>
          <a:p>
            <a:pPr lvl="1"/>
            <a:r>
              <a:rPr lang="sv-SE" dirty="0"/>
              <a:t>inte vara eller ha varit anställd i den region som avropet sker ifrån, under de senaste tolv månaderna före ett uppdrag. Detta gäller oavsett anställningsform eller tjänst. Vid timanställning gäller karensen från senast arbetat pass/timme.</a:t>
            </a:r>
          </a:p>
          <a:p>
            <a:endParaRPr lang="sv-SE" dirty="0"/>
          </a:p>
        </p:txBody>
      </p:sp>
      <p:sp>
        <p:nvSpPr>
          <p:cNvPr id="4" name="Platshållare för datum 3">
            <a:extLst>
              <a:ext uri="{FF2B5EF4-FFF2-40B4-BE49-F238E27FC236}">
                <a16:creationId xmlns:a16="http://schemas.microsoft.com/office/drawing/2014/main" id="{9BAE1C0A-D080-E109-E147-E2CE6B0746A4}"/>
              </a:ext>
            </a:extLst>
          </p:cNvPr>
          <p:cNvSpPr>
            <a:spLocks noGrp="1"/>
          </p:cNvSpPr>
          <p:nvPr>
            <p:ph type="dt" sz="half" idx="14"/>
          </p:nvPr>
        </p:nvSpPr>
        <p:spPr/>
        <p:txBody>
          <a:bodyPr/>
          <a:lstStyle/>
          <a:p>
            <a:fld id="{094EC4B8-68CD-44A3-B172-19A87347D395}" type="datetime1">
              <a:rPr lang="sv-SE" smtClean="0"/>
              <a:t>2023-12-12</a:t>
            </a:fld>
            <a:endParaRPr lang="sv-SE"/>
          </a:p>
        </p:txBody>
      </p:sp>
    </p:spTree>
    <p:extLst>
      <p:ext uri="{BB962C8B-B14F-4D97-AF65-F5344CB8AC3E}">
        <p14:creationId xmlns:p14="http://schemas.microsoft.com/office/powerpoint/2010/main" val="692938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2A3A29-0F0C-23F9-410E-6EC4F9B623FC}"/>
              </a:ext>
            </a:extLst>
          </p:cNvPr>
          <p:cNvSpPr>
            <a:spLocks noGrp="1"/>
          </p:cNvSpPr>
          <p:nvPr>
            <p:ph type="title"/>
          </p:nvPr>
        </p:nvSpPr>
        <p:spPr>
          <a:xfrm>
            <a:off x="1100667" y="425716"/>
            <a:ext cx="8642350" cy="1047750"/>
          </a:xfrm>
        </p:spPr>
        <p:txBody>
          <a:bodyPr anchor="b">
            <a:normAutofit/>
          </a:bodyPr>
          <a:lstStyle/>
          <a:p>
            <a:r>
              <a:rPr lang="sv-SE" dirty="0"/>
              <a:t>Inför uppdrag</a:t>
            </a:r>
          </a:p>
        </p:txBody>
      </p:sp>
      <p:sp>
        <p:nvSpPr>
          <p:cNvPr id="4" name="Platshållare för datum 3">
            <a:extLst>
              <a:ext uri="{FF2B5EF4-FFF2-40B4-BE49-F238E27FC236}">
                <a16:creationId xmlns:a16="http://schemas.microsoft.com/office/drawing/2014/main" id="{EE78A95E-A126-4152-3F75-9CD5F558ABE5}"/>
              </a:ext>
            </a:extLst>
          </p:cNvPr>
          <p:cNvSpPr>
            <a:spLocks noGrp="1"/>
          </p:cNvSpPr>
          <p:nvPr>
            <p:ph type="dt" sz="half" idx="14"/>
          </p:nvPr>
        </p:nvSpPr>
        <p:spPr>
          <a:xfrm>
            <a:off x="10901364" y="136525"/>
            <a:ext cx="900071" cy="141687"/>
          </a:xfrm>
        </p:spPr>
        <p:txBody>
          <a:bodyPr anchor="ctr">
            <a:normAutofit/>
          </a:bodyPr>
          <a:lstStyle/>
          <a:p>
            <a:pPr>
              <a:spcAft>
                <a:spcPts val="600"/>
              </a:spcAft>
            </a:pPr>
            <a:fld id="{094EC4B8-68CD-44A3-B172-19A87347D395}" type="datetime1">
              <a:rPr lang="sv-SE" smtClean="0"/>
              <a:pPr>
                <a:spcAft>
                  <a:spcPts val="600"/>
                </a:spcAft>
              </a:pPr>
              <a:t>2023-12-12</a:t>
            </a:fld>
            <a:endParaRPr lang="sv-SE"/>
          </a:p>
        </p:txBody>
      </p:sp>
      <p:graphicFrame>
        <p:nvGraphicFramePr>
          <p:cNvPr id="6" name="Platshållare för innehåll 2">
            <a:extLst>
              <a:ext uri="{FF2B5EF4-FFF2-40B4-BE49-F238E27FC236}">
                <a16:creationId xmlns:a16="http://schemas.microsoft.com/office/drawing/2014/main" id="{3E4D1200-FF16-34FA-9E8A-3B68FF58883A}"/>
              </a:ext>
            </a:extLst>
          </p:cNvPr>
          <p:cNvGraphicFramePr>
            <a:graphicFrameLocks noGrp="1"/>
          </p:cNvGraphicFramePr>
          <p:nvPr>
            <p:ph sz="quarter" idx="13"/>
            <p:extLst>
              <p:ext uri="{D42A27DB-BD31-4B8C-83A1-F6EECF244321}">
                <p14:modId xmlns:p14="http://schemas.microsoft.com/office/powerpoint/2010/main" val="748907284"/>
              </p:ext>
            </p:extLst>
          </p:nvPr>
        </p:nvGraphicFramePr>
        <p:xfrm>
          <a:off x="1092200" y="2113722"/>
          <a:ext cx="8650817" cy="3311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943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F6670D-3A8E-DB09-D5E7-C4F9428EB07C}"/>
              </a:ext>
            </a:extLst>
          </p:cNvPr>
          <p:cNvSpPr>
            <a:spLocks noGrp="1"/>
          </p:cNvSpPr>
          <p:nvPr>
            <p:ph type="title"/>
          </p:nvPr>
        </p:nvSpPr>
        <p:spPr/>
        <p:txBody>
          <a:bodyPr/>
          <a:lstStyle/>
          <a:p>
            <a:r>
              <a:rPr lang="sv-SE" dirty="0"/>
              <a:t>Poängsättning för kriteriet antal timmar</a:t>
            </a:r>
          </a:p>
        </p:txBody>
      </p:sp>
      <p:graphicFrame>
        <p:nvGraphicFramePr>
          <p:cNvPr id="5" name="Tabell 5">
            <a:extLst>
              <a:ext uri="{FF2B5EF4-FFF2-40B4-BE49-F238E27FC236}">
                <a16:creationId xmlns:a16="http://schemas.microsoft.com/office/drawing/2014/main" id="{72CE04A6-814B-9628-DA0B-56CFD89666D5}"/>
              </a:ext>
            </a:extLst>
          </p:cNvPr>
          <p:cNvGraphicFramePr>
            <a:graphicFrameLocks noGrp="1"/>
          </p:cNvGraphicFramePr>
          <p:nvPr>
            <p:ph sz="quarter" idx="13"/>
            <p:extLst>
              <p:ext uri="{D42A27DB-BD31-4B8C-83A1-F6EECF244321}">
                <p14:modId xmlns:p14="http://schemas.microsoft.com/office/powerpoint/2010/main" val="3100319579"/>
              </p:ext>
            </p:extLst>
          </p:nvPr>
        </p:nvGraphicFramePr>
        <p:xfrm>
          <a:off x="1092200" y="2112963"/>
          <a:ext cx="8650288" cy="2931160"/>
        </p:xfrm>
        <a:graphic>
          <a:graphicData uri="http://schemas.openxmlformats.org/drawingml/2006/table">
            <a:tbl>
              <a:tblPr firstRow="1" bandRow="1">
                <a:tableStyleId>{3B4B98B0-60AC-42C2-AFA5-B58CD77FA1E5}</a:tableStyleId>
              </a:tblPr>
              <a:tblGrid>
                <a:gridCol w="1626937">
                  <a:extLst>
                    <a:ext uri="{9D8B030D-6E8A-4147-A177-3AD203B41FA5}">
                      <a16:colId xmlns:a16="http://schemas.microsoft.com/office/drawing/2014/main" val="2479824828"/>
                    </a:ext>
                  </a:extLst>
                </a:gridCol>
                <a:gridCol w="7023351">
                  <a:extLst>
                    <a:ext uri="{9D8B030D-6E8A-4147-A177-3AD203B41FA5}">
                      <a16:colId xmlns:a16="http://schemas.microsoft.com/office/drawing/2014/main" val="4058220250"/>
                    </a:ext>
                  </a:extLst>
                </a:gridCol>
              </a:tblGrid>
              <a:tr h="370840">
                <a:tc>
                  <a:txBody>
                    <a:bodyPr/>
                    <a:lstStyle/>
                    <a:p>
                      <a:r>
                        <a:rPr lang="sv-SE" b="0" dirty="0"/>
                        <a:t>5 poäng</a:t>
                      </a:r>
                    </a:p>
                  </a:txBody>
                  <a:tcPr/>
                </a:tc>
                <a:tc>
                  <a:txBody>
                    <a:bodyPr/>
                    <a:lstStyle/>
                    <a:p>
                      <a:r>
                        <a:rPr lang="sv-SE" b="0" dirty="0"/>
                        <a:t>Täcker 100 procent av bemanningen för uppdraget (=100 %)</a:t>
                      </a:r>
                    </a:p>
                  </a:txBody>
                  <a:tcPr/>
                </a:tc>
                <a:extLst>
                  <a:ext uri="{0D108BD9-81ED-4DB2-BD59-A6C34878D82A}">
                    <a16:rowId xmlns:a16="http://schemas.microsoft.com/office/drawing/2014/main" val="2452425966"/>
                  </a:ext>
                </a:extLst>
              </a:tr>
              <a:tr h="370840">
                <a:tc>
                  <a:txBody>
                    <a:bodyPr/>
                    <a:lstStyle/>
                    <a:p>
                      <a:r>
                        <a:rPr lang="sv-SE" dirty="0"/>
                        <a:t>4 poäng</a:t>
                      </a:r>
                    </a:p>
                  </a:txBody>
                  <a:tcPr/>
                </a:tc>
                <a:tc>
                  <a:txBody>
                    <a:bodyPr/>
                    <a:lstStyle/>
                    <a:p>
                      <a:r>
                        <a:rPr lang="sv-SE" dirty="0"/>
                        <a:t>Täcker mer än 80 procent av bemanningen för uppdraget (&gt;81% till och med 99%) </a:t>
                      </a:r>
                    </a:p>
                  </a:txBody>
                  <a:tcPr/>
                </a:tc>
                <a:extLst>
                  <a:ext uri="{0D108BD9-81ED-4DB2-BD59-A6C34878D82A}">
                    <a16:rowId xmlns:a16="http://schemas.microsoft.com/office/drawing/2014/main" val="2389783065"/>
                  </a:ext>
                </a:extLst>
              </a:tr>
              <a:tr h="370840">
                <a:tc>
                  <a:txBody>
                    <a:bodyPr/>
                    <a:lstStyle/>
                    <a:p>
                      <a:r>
                        <a:rPr lang="sv-SE" dirty="0"/>
                        <a:t>3 poäng</a:t>
                      </a:r>
                    </a:p>
                  </a:txBody>
                  <a:tcPr/>
                </a:tc>
                <a:tc>
                  <a:txBody>
                    <a:bodyPr/>
                    <a:lstStyle/>
                    <a:p>
                      <a:r>
                        <a:rPr lang="sv-SE" dirty="0"/>
                        <a:t>Täcker minst 50 procent av bemanningen för uppdraget (&gt;50% till och med 80%)</a:t>
                      </a:r>
                    </a:p>
                  </a:txBody>
                  <a:tcPr/>
                </a:tc>
                <a:extLst>
                  <a:ext uri="{0D108BD9-81ED-4DB2-BD59-A6C34878D82A}">
                    <a16:rowId xmlns:a16="http://schemas.microsoft.com/office/drawing/2014/main" val="3861031369"/>
                  </a:ext>
                </a:extLst>
              </a:tr>
              <a:tr h="370840">
                <a:tc>
                  <a:txBody>
                    <a:bodyPr/>
                    <a:lstStyle/>
                    <a:p>
                      <a:r>
                        <a:rPr lang="sv-SE" dirty="0"/>
                        <a:t>2 poäng</a:t>
                      </a:r>
                    </a:p>
                  </a:txBody>
                  <a:tcPr/>
                </a:tc>
                <a:tc>
                  <a:txBody>
                    <a:bodyPr/>
                    <a:lstStyle/>
                    <a:p>
                      <a:r>
                        <a:rPr lang="sv-SE" dirty="0"/>
                        <a:t>Täcker minst 25 procent av bemanningen (&gt;25% till och med 49%)</a:t>
                      </a:r>
                    </a:p>
                  </a:txBody>
                  <a:tcPr/>
                </a:tc>
                <a:extLst>
                  <a:ext uri="{0D108BD9-81ED-4DB2-BD59-A6C34878D82A}">
                    <a16:rowId xmlns:a16="http://schemas.microsoft.com/office/drawing/2014/main" val="82296699"/>
                  </a:ext>
                </a:extLst>
              </a:tr>
              <a:tr h="370840">
                <a:tc>
                  <a:txBody>
                    <a:bodyPr/>
                    <a:lstStyle/>
                    <a:p>
                      <a:r>
                        <a:rPr lang="sv-SE" dirty="0"/>
                        <a:t>1 poäng</a:t>
                      </a:r>
                    </a:p>
                  </a:txBody>
                  <a:tcPr/>
                </a:tc>
                <a:tc>
                  <a:txBody>
                    <a:bodyPr/>
                    <a:lstStyle/>
                    <a:p>
                      <a:r>
                        <a:rPr lang="sv-SE" dirty="0"/>
                        <a:t>Täcker mindre än 25 procent av bemanningen (&gt;25%)</a:t>
                      </a:r>
                    </a:p>
                  </a:txBody>
                  <a:tcPr/>
                </a:tc>
                <a:extLst>
                  <a:ext uri="{0D108BD9-81ED-4DB2-BD59-A6C34878D82A}">
                    <a16:rowId xmlns:a16="http://schemas.microsoft.com/office/drawing/2014/main" val="2995926599"/>
                  </a:ext>
                </a:extLst>
              </a:tr>
            </a:tbl>
          </a:graphicData>
        </a:graphic>
      </p:graphicFrame>
      <p:sp>
        <p:nvSpPr>
          <p:cNvPr id="4" name="Platshållare för datum 3">
            <a:extLst>
              <a:ext uri="{FF2B5EF4-FFF2-40B4-BE49-F238E27FC236}">
                <a16:creationId xmlns:a16="http://schemas.microsoft.com/office/drawing/2014/main" id="{9C69498A-E278-5625-74EE-8223A61D0A7F}"/>
              </a:ext>
            </a:extLst>
          </p:cNvPr>
          <p:cNvSpPr>
            <a:spLocks noGrp="1"/>
          </p:cNvSpPr>
          <p:nvPr>
            <p:ph type="dt" sz="half" idx="14"/>
          </p:nvPr>
        </p:nvSpPr>
        <p:spPr/>
        <p:txBody>
          <a:bodyPr/>
          <a:lstStyle/>
          <a:p>
            <a:fld id="{094EC4B8-68CD-44A3-B172-19A87347D395}" type="datetime1">
              <a:rPr lang="sv-SE" smtClean="0"/>
              <a:t>2023-12-12</a:t>
            </a:fld>
            <a:endParaRPr lang="sv-SE"/>
          </a:p>
        </p:txBody>
      </p:sp>
    </p:spTree>
    <p:extLst>
      <p:ext uri="{BB962C8B-B14F-4D97-AF65-F5344CB8AC3E}">
        <p14:creationId xmlns:p14="http://schemas.microsoft.com/office/powerpoint/2010/main" val="3581781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F6670D-3A8E-DB09-D5E7-C4F9428EB07C}"/>
              </a:ext>
            </a:extLst>
          </p:cNvPr>
          <p:cNvSpPr>
            <a:spLocks noGrp="1"/>
          </p:cNvSpPr>
          <p:nvPr>
            <p:ph type="title"/>
          </p:nvPr>
        </p:nvSpPr>
        <p:spPr/>
        <p:txBody>
          <a:bodyPr/>
          <a:lstStyle/>
          <a:p>
            <a:r>
              <a:rPr lang="sv-SE" dirty="0"/>
              <a:t>Poängsättning för kriteriet kontinuitet</a:t>
            </a:r>
          </a:p>
        </p:txBody>
      </p:sp>
      <p:graphicFrame>
        <p:nvGraphicFramePr>
          <p:cNvPr id="5" name="Tabell 5">
            <a:extLst>
              <a:ext uri="{FF2B5EF4-FFF2-40B4-BE49-F238E27FC236}">
                <a16:creationId xmlns:a16="http://schemas.microsoft.com/office/drawing/2014/main" id="{72CE04A6-814B-9628-DA0B-56CFD89666D5}"/>
              </a:ext>
            </a:extLst>
          </p:cNvPr>
          <p:cNvGraphicFramePr>
            <a:graphicFrameLocks noGrp="1"/>
          </p:cNvGraphicFramePr>
          <p:nvPr>
            <p:ph sz="quarter" idx="13"/>
            <p:extLst>
              <p:ext uri="{D42A27DB-BD31-4B8C-83A1-F6EECF244321}">
                <p14:modId xmlns:p14="http://schemas.microsoft.com/office/powerpoint/2010/main" val="2227872112"/>
              </p:ext>
            </p:extLst>
          </p:nvPr>
        </p:nvGraphicFramePr>
        <p:xfrm>
          <a:off x="1092200" y="2112963"/>
          <a:ext cx="8650288" cy="3200400"/>
        </p:xfrm>
        <a:graphic>
          <a:graphicData uri="http://schemas.openxmlformats.org/drawingml/2006/table">
            <a:tbl>
              <a:tblPr firstRow="1" bandRow="1">
                <a:tableStyleId>{3B4B98B0-60AC-42C2-AFA5-B58CD77FA1E5}</a:tableStyleId>
              </a:tblPr>
              <a:tblGrid>
                <a:gridCol w="1626937">
                  <a:extLst>
                    <a:ext uri="{9D8B030D-6E8A-4147-A177-3AD203B41FA5}">
                      <a16:colId xmlns:a16="http://schemas.microsoft.com/office/drawing/2014/main" val="2479824828"/>
                    </a:ext>
                  </a:extLst>
                </a:gridCol>
                <a:gridCol w="7023351">
                  <a:extLst>
                    <a:ext uri="{9D8B030D-6E8A-4147-A177-3AD203B41FA5}">
                      <a16:colId xmlns:a16="http://schemas.microsoft.com/office/drawing/2014/main" val="4058220250"/>
                    </a:ext>
                  </a:extLst>
                </a:gridCol>
              </a:tblGrid>
              <a:tr h="370840">
                <a:tc>
                  <a:txBody>
                    <a:bodyPr/>
                    <a:lstStyle/>
                    <a:p>
                      <a:r>
                        <a:rPr lang="sv-SE" b="0" dirty="0"/>
                        <a:t>5 poäng</a:t>
                      </a:r>
                    </a:p>
                  </a:txBody>
                  <a:tcPr/>
                </a:tc>
                <a:tc>
                  <a:txBody>
                    <a:bodyPr/>
                    <a:lstStyle/>
                    <a:p>
                      <a:r>
                        <a:rPr lang="sv-SE" b="0" dirty="0"/>
                        <a:t>Erbjuden konsults tjänstgöring på avropande enhet/avdelning är minst 1000 timmar</a:t>
                      </a:r>
                    </a:p>
                  </a:txBody>
                  <a:tcPr/>
                </a:tc>
                <a:extLst>
                  <a:ext uri="{0D108BD9-81ED-4DB2-BD59-A6C34878D82A}">
                    <a16:rowId xmlns:a16="http://schemas.microsoft.com/office/drawing/2014/main" val="2452425966"/>
                  </a:ext>
                </a:extLst>
              </a:tr>
              <a:tr h="370840">
                <a:tc>
                  <a:txBody>
                    <a:bodyPr/>
                    <a:lstStyle/>
                    <a:p>
                      <a:r>
                        <a:rPr lang="sv-SE" dirty="0"/>
                        <a:t>4 poäng</a:t>
                      </a:r>
                    </a:p>
                  </a:txBody>
                  <a:tcPr/>
                </a:tc>
                <a:tc>
                  <a:txBody>
                    <a:bodyPr/>
                    <a:lstStyle/>
                    <a:p>
                      <a:r>
                        <a:rPr lang="sv-SE" b="0" dirty="0"/>
                        <a:t>Erbjuden konsults tjänstgöring på avropande enhet/avdelning är minst 700 timmar</a:t>
                      </a:r>
                    </a:p>
                  </a:txBody>
                  <a:tcPr/>
                </a:tc>
                <a:extLst>
                  <a:ext uri="{0D108BD9-81ED-4DB2-BD59-A6C34878D82A}">
                    <a16:rowId xmlns:a16="http://schemas.microsoft.com/office/drawing/2014/main" val="2389783065"/>
                  </a:ext>
                </a:extLst>
              </a:tr>
              <a:tr h="370840">
                <a:tc>
                  <a:txBody>
                    <a:bodyPr/>
                    <a:lstStyle/>
                    <a:p>
                      <a:r>
                        <a:rPr lang="sv-SE" dirty="0"/>
                        <a:t>3 poäng</a:t>
                      </a:r>
                    </a:p>
                  </a:txBody>
                  <a:tcPr/>
                </a:tc>
                <a:tc>
                  <a:txBody>
                    <a:bodyPr/>
                    <a:lstStyle/>
                    <a:p>
                      <a:r>
                        <a:rPr lang="sv-SE" b="0" dirty="0"/>
                        <a:t>Erbjuden konsults tjänstgöring på avropande enhet/avdelning är minst 400 timmar</a:t>
                      </a:r>
                    </a:p>
                  </a:txBody>
                  <a:tcPr/>
                </a:tc>
                <a:extLst>
                  <a:ext uri="{0D108BD9-81ED-4DB2-BD59-A6C34878D82A}">
                    <a16:rowId xmlns:a16="http://schemas.microsoft.com/office/drawing/2014/main" val="3861031369"/>
                  </a:ext>
                </a:extLst>
              </a:tr>
              <a:tr h="370840">
                <a:tc>
                  <a:txBody>
                    <a:bodyPr/>
                    <a:lstStyle/>
                    <a:p>
                      <a:r>
                        <a:rPr lang="sv-SE" dirty="0"/>
                        <a:t>2 poäng</a:t>
                      </a:r>
                    </a:p>
                  </a:txBody>
                  <a:tcPr/>
                </a:tc>
                <a:tc>
                  <a:txBody>
                    <a:bodyPr/>
                    <a:lstStyle/>
                    <a:p>
                      <a:r>
                        <a:rPr lang="sv-SE" b="0" dirty="0"/>
                        <a:t>Erbjuden konsults tjänstgöring på avropande enhet/avdelning är minst 40 timmar</a:t>
                      </a:r>
                    </a:p>
                  </a:txBody>
                  <a:tcPr/>
                </a:tc>
                <a:extLst>
                  <a:ext uri="{0D108BD9-81ED-4DB2-BD59-A6C34878D82A}">
                    <a16:rowId xmlns:a16="http://schemas.microsoft.com/office/drawing/2014/main" val="82296699"/>
                  </a:ext>
                </a:extLst>
              </a:tr>
              <a:tr h="370840">
                <a:tc>
                  <a:txBody>
                    <a:bodyPr/>
                    <a:lstStyle/>
                    <a:p>
                      <a:r>
                        <a:rPr lang="sv-SE" dirty="0"/>
                        <a:t>1 poäng</a:t>
                      </a:r>
                    </a:p>
                  </a:txBody>
                  <a:tcPr/>
                </a:tc>
                <a:tc>
                  <a:txBody>
                    <a:bodyPr/>
                    <a:lstStyle/>
                    <a:p>
                      <a:r>
                        <a:rPr lang="sv-SE" b="0" dirty="0"/>
                        <a:t>Erbjuden konsult har ej tjänstgjort på avropande enhet/avdelning, 0 timmar</a:t>
                      </a:r>
                    </a:p>
                  </a:txBody>
                  <a:tcPr/>
                </a:tc>
                <a:extLst>
                  <a:ext uri="{0D108BD9-81ED-4DB2-BD59-A6C34878D82A}">
                    <a16:rowId xmlns:a16="http://schemas.microsoft.com/office/drawing/2014/main" val="2995926599"/>
                  </a:ext>
                </a:extLst>
              </a:tr>
            </a:tbl>
          </a:graphicData>
        </a:graphic>
      </p:graphicFrame>
      <p:sp>
        <p:nvSpPr>
          <p:cNvPr id="4" name="Platshållare för datum 3">
            <a:extLst>
              <a:ext uri="{FF2B5EF4-FFF2-40B4-BE49-F238E27FC236}">
                <a16:creationId xmlns:a16="http://schemas.microsoft.com/office/drawing/2014/main" id="{9C69498A-E278-5625-74EE-8223A61D0A7F}"/>
              </a:ext>
            </a:extLst>
          </p:cNvPr>
          <p:cNvSpPr>
            <a:spLocks noGrp="1"/>
          </p:cNvSpPr>
          <p:nvPr>
            <p:ph type="dt" sz="half" idx="14"/>
          </p:nvPr>
        </p:nvSpPr>
        <p:spPr/>
        <p:txBody>
          <a:bodyPr/>
          <a:lstStyle/>
          <a:p>
            <a:fld id="{094EC4B8-68CD-44A3-B172-19A87347D395}" type="datetime1">
              <a:rPr lang="sv-SE" smtClean="0"/>
              <a:t>2023-12-12</a:t>
            </a:fld>
            <a:endParaRPr lang="sv-SE"/>
          </a:p>
        </p:txBody>
      </p:sp>
    </p:spTree>
    <p:extLst>
      <p:ext uri="{BB962C8B-B14F-4D97-AF65-F5344CB8AC3E}">
        <p14:creationId xmlns:p14="http://schemas.microsoft.com/office/powerpoint/2010/main" val="1543108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41A9AAF3-39E2-AB2A-7712-5297A7DE2427}"/>
              </a:ext>
            </a:extLst>
          </p:cNvPr>
          <p:cNvSpPr>
            <a:spLocks noGrp="1"/>
          </p:cNvSpPr>
          <p:nvPr>
            <p:ph type="dt" sz="half" idx="10"/>
          </p:nvPr>
        </p:nvSpPr>
        <p:spPr/>
        <p:txBody>
          <a:bodyPr/>
          <a:lstStyle/>
          <a:p>
            <a:fld id="{094EC4B8-68CD-44A3-B172-19A87347D395}" type="datetime1">
              <a:rPr lang="sv-SE" smtClean="0"/>
              <a:t>2023-12-12</a:t>
            </a:fld>
            <a:endParaRPr lang="sv-SE"/>
          </a:p>
        </p:txBody>
      </p:sp>
      <p:sp>
        <p:nvSpPr>
          <p:cNvPr id="2" name="Rubrik 1">
            <a:extLst>
              <a:ext uri="{FF2B5EF4-FFF2-40B4-BE49-F238E27FC236}">
                <a16:creationId xmlns:a16="http://schemas.microsoft.com/office/drawing/2014/main" id="{6513F3DC-787F-E856-1743-1A0FBB201674}"/>
              </a:ext>
            </a:extLst>
          </p:cNvPr>
          <p:cNvSpPr>
            <a:spLocks noGrp="1"/>
          </p:cNvSpPr>
          <p:nvPr>
            <p:ph type="title" idx="4294967295"/>
          </p:nvPr>
        </p:nvSpPr>
        <p:spPr>
          <a:xfrm>
            <a:off x="613611" y="562501"/>
            <a:ext cx="8642350" cy="1047750"/>
          </a:xfrm>
        </p:spPr>
        <p:txBody>
          <a:bodyPr/>
          <a:lstStyle/>
          <a:p>
            <a:r>
              <a:rPr lang="sv-SE" dirty="0">
                <a:cs typeface="Calibri Light"/>
              </a:rPr>
              <a:t>Viktning av utvärderingskriterier, exempel antal timmar</a:t>
            </a:r>
            <a:endParaRPr lang="sv-SE" dirty="0"/>
          </a:p>
        </p:txBody>
      </p:sp>
      <p:pic>
        <p:nvPicPr>
          <p:cNvPr id="5" name="Platshållare för innehåll 3" descr="En bild som visar text, skärmbild, nummer, Teckensnitt&#10;&#10;Automatiskt genererad beskrivning">
            <a:extLst>
              <a:ext uri="{FF2B5EF4-FFF2-40B4-BE49-F238E27FC236}">
                <a16:creationId xmlns:a16="http://schemas.microsoft.com/office/drawing/2014/main" id="{D3CDCA2F-1A08-09FB-C846-BBC2E93AAF0D}"/>
              </a:ext>
            </a:extLst>
          </p:cNvPr>
          <p:cNvPicPr>
            <a:picLocks noGrp="1" noChangeAspect="1"/>
          </p:cNvPicPr>
          <p:nvPr>
            <p:ph sz="quarter" idx="4294967295"/>
          </p:nvPr>
        </p:nvPicPr>
        <p:blipFill>
          <a:blip r:embed="rId3"/>
          <a:stretch>
            <a:fillRect/>
          </a:stretch>
        </p:blipFill>
        <p:spPr>
          <a:xfrm>
            <a:off x="613611" y="2623152"/>
            <a:ext cx="11322829" cy="2538395"/>
          </a:xfrm>
        </p:spPr>
      </p:pic>
      <p:sp>
        <p:nvSpPr>
          <p:cNvPr id="6" name="textruta 5">
            <a:extLst>
              <a:ext uri="{FF2B5EF4-FFF2-40B4-BE49-F238E27FC236}">
                <a16:creationId xmlns:a16="http://schemas.microsoft.com/office/drawing/2014/main" id="{6A79B2A9-C1C7-6914-A06E-DE13210C245E}"/>
              </a:ext>
            </a:extLst>
          </p:cNvPr>
          <p:cNvSpPr txBox="1"/>
          <p:nvPr/>
        </p:nvSpPr>
        <p:spPr>
          <a:xfrm>
            <a:off x="613611" y="5649168"/>
            <a:ext cx="10645804" cy="646331"/>
          </a:xfrm>
          <a:prstGeom prst="rect">
            <a:avLst/>
          </a:prstGeom>
          <a:noFill/>
        </p:spPr>
        <p:txBody>
          <a:bodyPr wrap="square">
            <a:spAutoFit/>
          </a:bodyPr>
          <a:lstStyle/>
          <a:p>
            <a:r>
              <a:rPr lang="sv-SE" dirty="0">
                <a:cs typeface="Calibri"/>
              </a:rPr>
              <a:t>I det här exemplet har kriteriet </a:t>
            </a:r>
            <a:r>
              <a:rPr lang="sv-SE" i="1" dirty="0">
                <a:cs typeface="Calibri"/>
              </a:rPr>
              <a:t>antal timmar</a:t>
            </a:r>
            <a:r>
              <a:rPr lang="sv-SE" dirty="0">
                <a:cs typeface="Calibri"/>
              </a:rPr>
              <a:t> viktats till 30% och kriteriet </a:t>
            </a:r>
            <a:r>
              <a:rPr lang="sv-SE" i="1" dirty="0">
                <a:cs typeface="Calibri"/>
              </a:rPr>
              <a:t>kontinuitet </a:t>
            </a:r>
            <a:r>
              <a:rPr lang="sv-SE" dirty="0">
                <a:cs typeface="Calibri"/>
              </a:rPr>
              <a:t>viktats till 70%. Leverantör A får högst totalpoäng och tilldelas uppdraget.</a:t>
            </a:r>
          </a:p>
        </p:txBody>
      </p:sp>
    </p:spTree>
    <p:extLst>
      <p:ext uri="{BB962C8B-B14F-4D97-AF65-F5344CB8AC3E}">
        <p14:creationId xmlns:p14="http://schemas.microsoft.com/office/powerpoint/2010/main" val="3524088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41A9AAF3-39E2-AB2A-7712-5297A7DE2427}"/>
              </a:ext>
            </a:extLst>
          </p:cNvPr>
          <p:cNvSpPr>
            <a:spLocks noGrp="1"/>
          </p:cNvSpPr>
          <p:nvPr>
            <p:ph type="dt" sz="half" idx="10"/>
          </p:nvPr>
        </p:nvSpPr>
        <p:spPr/>
        <p:txBody>
          <a:bodyPr/>
          <a:lstStyle/>
          <a:p>
            <a:fld id="{094EC4B8-68CD-44A3-B172-19A87347D395}" type="datetime1">
              <a:rPr lang="sv-SE" smtClean="0"/>
              <a:t>2023-12-12</a:t>
            </a:fld>
            <a:endParaRPr lang="sv-SE"/>
          </a:p>
        </p:txBody>
      </p:sp>
      <p:sp>
        <p:nvSpPr>
          <p:cNvPr id="2" name="Rubrik 1">
            <a:extLst>
              <a:ext uri="{FF2B5EF4-FFF2-40B4-BE49-F238E27FC236}">
                <a16:creationId xmlns:a16="http://schemas.microsoft.com/office/drawing/2014/main" id="{6513F3DC-787F-E856-1743-1A0FBB201674}"/>
              </a:ext>
            </a:extLst>
          </p:cNvPr>
          <p:cNvSpPr>
            <a:spLocks noGrp="1"/>
          </p:cNvSpPr>
          <p:nvPr>
            <p:ph type="title" idx="4294967295"/>
          </p:nvPr>
        </p:nvSpPr>
        <p:spPr>
          <a:xfrm>
            <a:off x="613611" y="562501"/>
            <a:ext cx="8642350" cy="1047750"/>
          </a:xfrm>
        </p:spPr>
        <p:txBody>
          <a:bodyPr/>
          <a:lstStyle/>
          <a:p>
            <a:r>
              <a:rPr lang="sv-SE" dirty="0">
                <a:cs typeface="Calibri Light"/>
              </a:rPr>
              <a:t>Viktning av utvärderingskriterier, exempel kontinuitet</a:t>
            </a:r>
            <a:endParaRPr lang="sv-SE" dirty="0"/>
          </a:p>
        </p:txBody>
      </p:sp>
      <p:sp>
        <p:nvSpPr>
          <p:cNvPr id="6" name="textruta 5">
            <a:extLst>
              <a:ext uri="{FF2B5EF4-FFF2-40B4-BE49-F238E27FC236}">
                <a16:creationId xmlns:a16="http://schemas.microsoft.com/office/drawing/2014/main" id="{6A79B2A9-C1C7-6914-A06E-DE13210C245E}"/>
              </a:ext>
            </a:extLst>
          </p:cNvPr>
          <p:cNvSpPr txBox="1"/>
          <p:nvPr/>
        </p:nvSpPr>
        <p:spPr>
          <a:xfrm>
            <a:off x="613611" y="5649168"/>
            <a:ext cx="10645804" cy="646331"/>
          </a:xfrm>
          <a:prstGeom prst="rect">
            <a:avLst/>
          </a:prstGeom>
          <a:noFill/>
        </p:spPr>
        <p:txBody>
          <a:bodyPr wrap="square">
            <a:spAutoFit/>
          </a:bodyPr>
          <a:lstStyle/>
          <a:p>
            <a:r>
              <a:rPr lang="sv-SE" dirty="0">
                <a:cs typeface="Calibri"/>
              </a:rPr>
              <a:t>I det här exemplet har kriteriet </a:t>
            </a:r>
            <a:r>
              <a:rPr lang="sv-SE" i="1" dirty="0">
                <a:cs typeface="Calibri"/>
              </a:rPr>
              <a:t>antal timmar </a:t>
            </a:r>
            <a:r>
              <a:rPr lang="sv-SE" dirty="0">
                <a:cs typeface="Calibri"/>
              </a:rPr>
              <a:t>viktats till 70% och kriteriet </a:t>
            </a:r>
            <a:r>
              <a:rPr lang="sv-SE" i="1" dirty="0">
                <a:cs typeface="Calibri"/>
              </a:rPr>
              <a:t>kontinuitet </a:t>
            </a:r>
            <a:r>
              <a:rPr lang="sv-SE" dirty="0">
                <a:cs typeface="Calibri"/>
              </a:rPr>
              <a:t>viktats till 30%. Leverantör D får högst totalpoäng och tilldelas uppdraget.</a:t>
            </a:r>
            <a:endParaRPr lang="sv-SE" dirty="0"/>
          </a:p>
        </p:txBody>
      </p:sp>
      <p:pic>
        <p:nvPicPr>
          <p:cNvPr id="3" name="Bildobjekt 2" descr="En bild som visar text, skärmbild, nummer, Teckensnitt&#10;&#10;Automatiskt genererad beskrivning">
            <a:extLst>
              <a:ext uri="{FF2B5EF4-FFF2-40B4-BE49-F238E27FC236}">
                <a16:creationId xmlns:a16="http://schemas.microsoft.com/office/drawing/2014/main" id="{2826C6EC-7FAB-9228-963F-B97A7E6B1AA6}"/>
              </a:ext>
            </a:extLst>
          </p:cNvPr>
          <p:cNvPicPr>
            <a:picLocks noChangeAspect="1"/>
          </p:cNvPicPr>
          <p:nvPr/>
        </p:nvPicPr>
        <p:blipFill>
          <a:blip r:embed="rId3"/>
          <a:stretch>
            <a:fillRect/>
          </a:stretch>
        </p:blipFill>
        <p:spPr>
          <a:xfrm>
            <a:off x="613611" y="2421722"/>
            <a:ext cx="10999207" cy="2487162"/>
          </a:xfrm>
          <a:prstGeom prst="rect">
            <a:avLst/>
          </a:prstGeom>
        </p:spPr>
      </p:pic>
    </p:spTree>
    <p:extLst>
      <p:ext uri="{BB962C8B-B14F-4D97-AF65-F5344CB8AC3E}">
        <p14:creationId xmlns:p14="http://schemas.microsoft.com/office/powerpoint/2010/main" val="1531957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2A3A29-0F0C-23F9-410E-6EC4F9B623FC}"/>
              </a:ext>
            </a:extLst>
          </p:cNvPr>
          <p:cNvSpPr>
            <a:spLocks noGrp="1"/>
          </p:cNvSpPr>
          <p:nvPr>
            <p:ph type="title"/>
          </p:nvPr>
        </p:nvSpPr>
        <p:spPr/>
        <p:txBody>
          <a:bodyPr/>
          <a:lstStyle/>
          <a:p>
            <a:r>
              <a:rPr lang="sv-SE" dirty="0"/>
              <a:t>Inför uppdrag</a:t>
            </a:r>
          </a:p>
        </p:txBody>
      </p:sp>
      <p:sp>
        <p:nvSpPr>
          <p:cNvPr id="3" name="Platshållare för innehåll 2">
            <a:extLst>
              <a:ext uri="{FF2B5EF4-FFF2-40B4-BE49-F238E27FC236}">
                <a16:creationId xmlns:a16="http://schemas.microsoft.com/office/drawing/2014/main" id="{DC4F7926-6D28-9E7C-DCF8-14055AEF216B}"/>
              </a:ext>
            </a:extLst>
          </p:cNvPr>
          <p:cNvSpPr>
            <a:spLocks noGrp="1"/>
          </p:cNvSpPr>
          <p:nvPr>
            <p:ph sz="quarter" idx="13"/>
          </p:nvPr>
        </p:nvSpPr>
        <p:spPr/>
        <p:txBody>
          <a:bodyPr vert="horz" lIns="0" tIns="0" rIns="0" bIns="0" rtlCol="0" anchor="t">
            <a:noAutofit/>
          </a:bodyPr>
          <a:lstStyle/>
          <a:p>
            <a:r>
              <a:rPr lang="sv-SE" sz="2000" dirty="0"/>
              <a:t>Behörig beställare genomför avropet mot leverantörerna</a:t>
            </a:r>
          </a:p>
          <a:p>
            <a:r>
              <a:rPr lang="sv-SE" sz="2000" dirty="0"/>
              <a:t>Kontrollera, bedöm och godkänn/avslå presentationer av erbjudna konsulter</a:t>
            </a:r>
          </a:p>
          <a:p>
            <a:r>
              <a:rPr lang="sv-SE" sz="2000" dirty="0"/>
              <a:t>Om behovet ej täcks till 100 procent kan kvarstående behov behöva avropas på nytt, alternativt ligga kvar som ej tillsatta pass</a:t>
            </a:r>
          </a:p>
          <a:p>
            <a:r>
              <a:rPr lang="sv-SE" sz="2000" dirty="0"/>
              <a:t>Eventuell justering av schema utifrån täckningsgrad i avropssvar</a:t>
            </a:r>
          </a:p>
          <a:p>
            <a:r>
              <a:rPr lang="sv-SE" sz="2000" dirty="0"/>
              <a:t>Förbered dig och avdelningen för att ta emot konsulten</a:t>
            </a:r>
            <a:endParaRPr lang="sv-SE" sz="2000" dirty="0">
              <a:ea typeface="Verdana"/>
            </a:endParaRPr>
          </a:p>
          <a:p>
            <a:endParaRPr lang="sv-SE" dirty="0"/>
          </a:p>
        </p:txBody>
      </p:sp>
      <p:sp>
        <p:nvSpPr>
          <p:cNvPr id="4" name="Platshållare för datum 3">
            <a:extLst>
              <a:ext uri="{FF2B5EF4-FFF2-40B4-BE49-F238E27FC236}">
                <a16:creationId xmlns:a16="http://schemas.microsoft.com/office/drawing/2014/main" id="{EE78A95E-A126-4152-3F75-9CD5F558ABE5}"/>
              </a:ext>
            </a:extLst>
          </p:cNvPr>
          <p:cNvSpPr>
            <a:spLocks noGrp="1"/>
          </p:cNvSpPr>
          <p:nvPr>
            <p:ph type="dt" sz="half" idx="14"/>
          </p:nvPr>
        </p:nvSpPr>
        <p:spPr/>
        <p:txBody>
          <a:bodyPr/>
          <a:lstStyle/>
          <a:p>
            <a:fld id="{094EC4B8-68CD-44A3-B172-19A87347D395}" type="datetime1">
              <a:rPr lang="sv-SE" smtClean="0"/>
              <a:t>2023-12-12</a:t>
            </a:fld>
            <a:endParaRPr lang="sv-SE"/>
          </a:p>
        </p:txBody>
      </p:sp>
    </p:spTree>
    <p:extLst>
      <p:ext uri="{BB962C8B-B14F-4D97-AF65-F5344CB8AC3E}">
        <p14:creationId xmlns:p14="http://schemas.microsoft.com/office/powerpoint/2010/main" val="202410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44FE48-2DC7-419B-D48B-B6B8986386CE}"/>
              </a:ext>
            </a:extLst>
          </p:cNvPr>
          <p:cNvSpPr>
            <a:spLocks noGrp="1"/>
          </p:cNvSpPr>
          <p:nvPr>
            <p:ph type="title"/>
          </p:nvPr>
        </p:nvSpPr>
        <p:spPr>
          <a:xfrm>
            <a:off x="1092200" y="1752600"/>
            <a:ext cx="10007600" cy="1614312"/>
          </a:xfrm>
        </p:spPr>
        <p:txBody>
          <a:bodyPr anchor="b">
            <a:normAutofit/>
          </a:bodyPr>
          <a:lstStyle/>
          <a:p>
            <a:r>
              <a:rPr lang="sv-SE" dirty="0"/>
              <a:t>Under uppdraget</a:t>
            </a:r>
          </a:p>
        </p:txBody>
      </p:sp>
      <p:sp>
        <p:nvSpPr>
          <p:cNvPr id="4" name="Platshållare för datum 3">
            <a:extLst>
              <a:ext uri="{FF2B5EF4-FFF2-40B4-BE49-F238E27FC236}">
                <a16:creationId xmlns:a16="http://schemas.microsoft.com/office/drawing/2014/main" id="{EC24BFA7-CF50-36D6-F5E3-6677B0495118}"/>
              </a:ext>
            </a:extLst>
          </p:cNvPr>
          <p:cNvSpPr>
            <a:spLocks noGrp="1"/>
          </p:cNvSpPr>
          <p:nvPr>
            <p:ph type="dt" sz="half" idx="10"/>
          </p:nvPr>
        </p:nvSpPr>
        <p:spPr>
          <a:xfrm>
            <a:off x="10901364" y="136525"/>
            <a:ext cx="900071" cy="141687"/>
          </a:xfrm>
        </p:spPr>
        <p:txBody>
          <a:bodyPr anchor="ctr">
            <a:normAutofit/>
          </a:bodyPr>
          <a:lstStyle/>
          <a:p>
            <a:pPr>
              <a:spcAft>
                <a:spcPts val="600"/>
              </a:spcAft>
            </a:pPr>
            <a:fld id="{5A1A9ECC-DD52-4BAE-8436-3D4B0CE1438D}" type="datetime1">
              <a:rPr lang="sv-SE" smtClean="0"/>
              <a:pPr>
                <a:spcAft>
                  <a:spcPts val="600"/>
                </a:spcAft>
              </a:pPr>
              <a:t>2023-12-12</a:t>
            </a:fld>
            <a:endParaRPr lang="sv-SE"/>
          </a:p>
        </p:txBody>
      </p:sp>
    </p:spTree>
    <p:extLst>
      <p:ext uri="{BB962C8B-B14F-4D97-AF65-F5344CB8AC3E}">
        <p14:creationId xmlns:p14="http://schemas.microsoft.com/office/powerpoint/2010/main" val="1604529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9A59DA-D4AF-53B2-BE3B-532B1124430B}"/>
              </a:ext>
            </a:extLst>
          </p:cNvPr>
          <p:cNvSpPr>
            <a:spLocks noGrp="1"/>
          </p:cNvSpPr>
          <p:nvPr>
            <p:ph type="title"/>
          </p:nvPr>
        </p:nvSpPr>
        <p:spPr>
          <a:xfrm>
            <a:off x="1100667" y="425716"/>
            <a:ext cx="8642350" cy="1047750"/>
          </a:xfrm>
        </p:spPr>
        <p:txBody>
          <a:bodyPr anchor="b">
            <a:normAutofit/>
          </a:bodyPr>
          <a:lstStyle/>
          <a:p>
            <a:r>
              <a:rPr lang="sv-SE" dirty="0"/>
              <a:t>Introduktion</a:t>
            </a:r>
          </a:p>
        </p:txBody>
      </p:sp>
      <p:sp>
        <p:nvSpPr>
          <p:cNvPr id="4" name="Platshållare för datum 3">
            <a:extLst>
              <a:ext uri="{FF2B5EF4-FFF2-40B4-BE49-F238E27FC236}">
                <a16:creationId xmlns:a16="http://schemas.microsoft.com/office/drawing/2014/main" id="{47EF4A08-1E69-A9CC-211B-4812CE1E3002}"/>
              </a:ext>
            </a:extLst>
          </p:cNvPr>
          <p:cNvSpPr>
            <a:spLocks noGrp="1"/>
          </p:cNvSpPr>
          <p:nvPr>
            <p:ph type="dt" sz="half" idx="10"/>
          </p:nvPr>
        </p:nvSpPr>
        <p:spPr>
          <a:xfrm>
            <a:off x="10901364" y="136525"/>
            <a:ext cx="900071" cy="141687"/>
          </a:xfrm>
        </p:spPr>
        <p:txBody>
          <a:bodyPr anchor="ctr">
            <a:normAutofit/>
          </a:bodyPr>
          <a:lstStyle/>
          <a:p>
            <a:pPr>
              <a:spcAft>
                <a:spcPts val="600"/>
              </a:spcAft>
            </a:pPr>
            <a:fld id="{094EC4B8-68CD-44A3-B172-19A87347D395}" type="datetime1">
              <a:rPr lang="sv-SE" smtClean="0"/>
              <a:pPr>
                <a:spcAft>
                  <a:spcPts val="600"/>
                </a:spcAft>
              </a:pPr>
              <a:t>2023-12-12</a:t>
            </a:fld>
            <a:endParaRPr lang="sv-SE"/>
          </a:p>
        </p:txBody>
      </p:sp>
      <p:graphicFrame>
        <p:nvGraphicFramePr>
          <p:cNvPr id="8" name="Platshållare för innehåll 2">
            <a:extLst>
              <a:ext uri="{FF2B5EF4-FFF2-40B4-BE49-F238E27FC236}">
                <a16:creationId xmlns:a16="http://schemas.microsoft.com/office/drawing/2014/main" id="{CF0537EA-D513-8B99-3DAD-FCF31F5B917F}"/>
              </a:ext>
            </a:extLst>
          </p:cNvPr>
          <p:cNvGraphicFramePr>
            <a:graphicFrameLocks noGrp="1"/>
          </p:cNvGraphicFramePr>
          <p:nvPr>
            <p:ph idx="1"/>
            <p:extLst>
              <p:ext uri="{D42A27DB-BD31-4B8C-83A1-F6EECF244321}">
                <p14:modId xmlns:p14="http://schemas.microsoft.com/office/powerpoint/2010/main" val="1048185937"/>
              </p:ext>
            </p:extLst>
          </p:nvPr>
        </p:nvGraphicFramePr>
        <p:xfrm>
          <a:off x="1111250" y="2044700"/>
          <a:ext cx="8642350" cy="3311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6375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CA9A9D-D0EB-BCCC-F0B2-3878847F5A9A}"/>
              </a:ext>
            </a:extLst>
          </p:cNvPr>
          <p:cNvSpPr>
            <a:spLocks noGrp="1"/>
          </p:cNvSpPr>
          <p:nvPr>
            <p:ph type="title"/>
          </p:nvPr>
        </p:nvSpPr>
        <p:spPr/>
        <p:txBody>
          <a:bodyPr/>
          <a:lstStyle/>
          <a:p>
            <a:r>
              <a:rPr lang="sv-SE" dirty="0"/>
              <a:t>Under uppdrag – SITHS-kort</a:t>
            </a:r>
          </a:p>
        </p:txBody>
      </p:sp>
      <p:sp>
        <p:nvSpPr>
          <p:cNvPr id="3" name="Platshållare för innehåll 2">
            <a:extLst>
              <a:ext uri="{FF2B5EF4-FFF2-40B4-BE49-F238E27FC236}">
                <a16:creationId xmlns:a16="http://schemas.microsoft.com/office/drawing/2014/main" id="{F7A34F72-2E3B-69A1-E868-337BFE9F0256}"/>
              </a:ext>
            </a:extLst>
          </p:cNvPr>
          <p:cNvSpPr>
            <a:spLocks noGrp="1"/>
          </p:cNvSpPr>
          <p:nvPr>
            <p:ph sz="quarter" idx="13"/>
          </p:nvPr>
        </p:nvSpPr>
        <p:spPr/>
        <p:txBody>
          <a:bodyPr vert="horz" lIns="91440" tIns="45720" rIns="91440" bIns="45720" rtlCol="0" anchor="t">
            <a:normAutofit fontScale="40000" lnSpcReduction="20000"/>
          </a:bodyPr>
          <a:lstStyle/>
          <a:p>
            <a:pPr>
              <a:buFont typeface="Arial" panose="020B0604020202020204" pitchFamily="34" charset="0"/>
              <a:buChar char="•"/>
            </a:pPr>
            <a:r>
              <a:rPr lang="sv-SE" sz="5000" dirty="0"/>
              <a:t>Konsulten ska ha ett giltigt SITHS-kort när hen kommer till avdelningen</a:t>
            </a:r>
            <a:endParaRPr lang="sv-SE" sz="5000" dirty="0">
              <a:cs typeface="Calibri"/>
            </a:endParaRPr>
          </a:p>
          <a:p>
            <a:pPr>
              <a:buFont typeface="Arial" panose="020B0604020202020204" pitchFamily="34" charset="0"/>
              <a:buChar char="•"/>
            </a:pPr>
            <a:r>
              <a:rPr lang="sv-SE" sz="5000" dirty="0"/>
              <a:t>Konsult som saknar giltigt SITHS-kort: </a:t>
            </a:r>
            <a:endParaRPr lang="sv-SE" sz="5000" dirty="0">
              <a:cs typeface="Calibri"/>
            </a:endParaRPr>
          </a:p>
          <a:p>
            <a:pPr lvl="1">
              <a:buFont typeface="Courier New" panose="02070309020205020404" pitchFamily="49" charset="0"/>
              <a:buChar char="o"/>
            </a:pPr>
            <a:r>
              <a:rPr lang="sv-SE" sz="4000" dirty="0"/>
              <a:t>Leverantören får en administrativ avgift om 2 000 kronor</a:t>
            </a:r>
            <a:endParaRPr lang="sv-SE" sz="4000" dirty="0">
              <a:cs typeface="Calibri"/>
            </a:endParaRPr>
          </a:p>
          <a:p>
            <a:pPr lvl="1">
              <a:buFont typeface="Courier New" panose="02070309020205020404" pitchFamily="49" charset="0"/>
              <a:buChar char="o"/>
            </a:pPr>
            <a:r>
              <a:rPr lang="sv-SE" sz="4000" dirty="0"/>
              <a:t>Utfärdas reservkort ska leverantören faktureras kostnaden, 1 500-3 500 kronor</a:t>
            </a:r>
            <a:endParaRPr lang="sv-SE" sz="4000" dirty="0">
              <a:cs typeface="Calibri"/>
            </a:endParaRPr>
          </a:p>
          <a:p>
            <a:pPr lvl="1">
              <a:buFont typeface="Courier New" panose="02070309020205020404" pitchFamily="49" charset="0"/>
              <a:buChar char="o"/>
            </a:pPr>
            <a:r>
              <a:rPr lang="sv-SE" sz="4000" err="1">
                <a:cs typeface="Calibri"/>
              </a:rPr>
              <a:t>Tidsåtgånen</a:t>
            </a:r>
            <a:r>
              <a:rPr lang="sv-SE" sz="4000" dirty="0">
                <a:cs typeface="Calibri"/>
              </a:rPr>
              <a:t> för att anskaffa reservkort ska inte faktureras regionen</a:t>
            </a:r>
          </a:p>
          <a:p>
            <a:pPr lvl="1">
              <a:buFont typeface="Courier New" panose="02070309020205020404" pitchFamily="49" charset="0"/>
              <a:buChar char="o"/>
            </a:pPr>
            <a:r>
              <a:rPr lang="sv-SE" sz="4000" dirty="0">
                <a:ea typeface="Calibri" panose="020F0502020204030204"/>
                <a:cs typeface="Calibri"/>
              </a:rPr>
              <a:t>Om konsulten inte kan tjänstgöra på grund av avsaknad av SITHS-kort innebär det utebliven leverans och vite utgår</a:t>
            </a:r>
          </a:p>
          <a:p>
            <a:pPr lvl="2">
              <a:buFont typeface="Arial" panose="020B0604020202020204" pitchFamily="34" charset="0"/>
              <a:buChar char="•"/>
            </a:pPr>
            <a:endParaRPr lang="sv-SE" dirty="0">
              <a:cs typeface="Calibri"/>
            </a:endParaRPr>
          </a:p>
          <a:p>
            <a:pPr lvl="2"/>
            <a:endParaRPr lang="sv-SE" dirty="0">
              <a:ea typeface="Calibri" panose="020F0502020204030204"/>
              <a:cs typeface="Calibri"/>
            </a:endParaRPr>
          </a:p>
          <a:p>
            <a:endParaRPr lang="sv-SE" dirty="0">
              <a:cs typeface="Calibri" panose="020F0502020204030204"/>
            </a:endParaRPr>
          </a:p>
          <a:p>
            <a:endParaRPr lang="sv-SE" dirty="0">
              <a:ea typeface="Calibri" panose="020F0502020204030204"/>
              <a:cs typeface="Calibri" panose="020F0502020204030204"/>
            </a:endParaRPr>
          </a:p>
          <a:p>
            <a:pPr lvl="1"/>
            <a:endParaRPr lang="sv-SE" dirty="0">
              <a:ea typeface="Calibri" panose="020F0502020204030204"/>
              <a:cs typeface="Calibri" panose="020F0502020204030204"/>
            </a:endParaRPr>
          </a:p>
          <a:p>
            <a:endParaRPr lang="sv-SE" dirty="0">
              <a:ea typeface="Calibri" panose="020F0502020204030204"/>
              <a:cs typeface="Calibri" panose="020F0502020204030204"/>
            </a:endParaRPr>
          </a:p>
        </p:txBody>
      </p:sp>
    </p:spTree>
    <p:extLst>
      <p:ext uri="{BB962C8B-B14F-4D97-AF65-F5344CB8AC3E}">
        <p14:creationId xmlns:p14="http://schemas.microsoft.com/office/powerpoint/2010/main" val="2368666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CA9A9D-D0EB-BCCC-F0B2-3878847F5A9A}"/>
              </a:ext>
            </a:extLst>
          </p:cNvPr>
          <p:cNvSpPr>
            <a:spLocks noGrp="1"/>
          </p:cNvSpPr>
          <p:nvPr>
            <p:ph type="title"/>
          </p:nvPr>
        </p:nvSpPr>
        <p:spPr/>
        <p:txBody>
          <a:bodyPr/>
          <a:lstStyle/>
          <a:p>
            <a:r>
              <a:rPr lang="sv-SE" dirty="0"/>
              <a:t>Under uppdrag - arbetsplatsintroduktion</a:t>
            </a:r>
          </a:p>
        </p:txBody>
      </p:sp>
      <p:sp>
        <p:nvSpPr>
          <p:cNvPr id="3" name="Platshållare för innehåll 2">
            <a:extLst>
              <a:ext uri="{FF2B5EF4-FFF2-40B4-BE49-F238E27FC236}">
                <a16:creationId xmlns:a16="http://schemas.microsoft.com/office/drawing/2014/main" id="{F7A34F72-2E3B-69A1-E868-337BFE9F0256}"/>
              </a:ext>
            </a:extLst>
          </p:cNvPr>
          <p:cNvSpPr>
            <a:spLocks noGrp="1"/>
          </p:cNvSpPr>
          <p:nvPr>
            <p:ph sz="quarter" idx="13"/>
          </p:nvPr>
        </p:nvSpPr>
        <p:spPr>
          <a:xfrm>
            <a:off x="1092200" y="2113722"/>
            <a:ext cx="8650817" cy="2698910"/>
          </a:xfrm>
        </p:spPr>
        <p:txBody>
          <a:bodyPr vert="horz" lIns="91440" tIns="45720" rIns="91440" bIns="45720" rtlCol="0" anchor="t">
            <a:normAutofit fontScale="62500" lnSpcReduction="20000"/>
          </a:bodyPr>
          <a:lstStyle/>
          <a:p>
            <a:pPr marL="0" indent="0">
              <a:buNone/>
            </a:pPr>
            <a:r>
              <a:rPr lang="sv-SE" sz="3600" dirty="0">
                <a:cs typeface="Calibri"/>
              </a:rPr>
              <a:t>Arbetsplatsintroduktion ska minst omfatta</a:t>
            </a:r>
          </a:p>
          <a:p>
            <a:pPr marL="720725" lvl="1" indent="-457200"/>
            <a:r>
              <a:rPr lang="sv-SE" sz="3600" dirty="0">
                <a:cs typeface="Calibri"/>
              </a:rPr>
              <a:t>visning av lokaler, hjärtstartare, akutvagn etc.</a:t>
            </a:r>
          </a:p>
          <a:p>
            <a:pPr marL="720725" lvl="1" indent="-457200"/>
            <a:r>
              <a:rPr lang="sv-SE" sz="3600" dirty="0">
                <a:cs typeface="Calibri"/>
              </a:rPr>
              <a:t>genomgång av medicinska och verksamhetens riktlinjer för uppdraget</a:t>
            </a:r>
          </a:p>
          <a:p>
            <a:pPr marL="720725" lvl="1" indent="-457200"/>
            <a:r>
              <a:rPr lang="sv-SE" sz="3600" dirty="0">
                <a:cs typeface="Calibri"/>
              </a:rPr>
              <a:t>genomgång av avvikelse- och kvalitetssystem</a:t>
            </a:r>
          </a:p>
          <a:p>
            <a:pPr marL="720725" lvl="1" indent="-457200"/>
            <a:r>
              <a:rPr lang="sv-SE" sz="3600" dirty="0">
                <a:cs typeface="Calibri"/>
              </a:rPr>
              <a:t>genomgång av brandsäkerhet och utrymningsplan</a:t>
            </a:r>
          </a:p>
          <a:p>
            <a:pPr marL="457200" indent="-457200"/>
            <a:endParaRPr lang="sv-SE" dirty="0">
              <a:cs typeface="Calibri"/>
            </a:endParaRPr>
          </a:p>
        </p:txBody>
      </p:sp>
    </p:spTree>
    <p:extLst>
      <p:ext uri="{BB962C8B-B14F-4D97-AF65-F5344CB8AC3E}">
        <p14:creationId xmlns:p14="http://schemas.microsoft.com/office/powerpoint/2010/main" val="943577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CA9A9D-D0EB-BCCC-F0B2-3878847F5A9A}"/>
              </a:ext>
            </a:extLst>
          </p:cNvPr>
          <p:cNvSpPr>
            <a:spLocks noGrp="1"/>
          </p:cNvSpPr>
          <p:nvPr>
            <p:ph type="title"/>
          </p:nvPr>
        </p:nvSpPr>
        <p:spPr/>
        <p:txBody>
          <a:bodyPr/>
          <a:lstStyle/>
          <a:p>
            <a:r>
              <a:rPr lang="sv-SE" dirty="0"/>
              <a:t>Under uppdrag – introduktion och utbildning</a:t>
            </a:r>
          </a:p>
        </p:txBody>
      </p:sp>
      <p:sp>
        <p:nvSpPr>
          <p:cNvPr id="3" name="Platshållare för innehåll 2">
            <a:extLst>
              <a:ext uri="{FF2B5EF4-FFF2-40B4-BE49-F238E27FC236}">
                <a16:creationId xmlns:a16="http://schemas.microsoft.com/office/drawing/2014/main" id="{F7A34F72-2E3B-69A1-E868-337BFE9F0256}"/>
              </a:ext>
            </a:extLst>
          </p:cNvPr>
          <p:cNvSpPr>
            <a:spLocks noGrp="1"/>
          </p:cNvSpPr>
          <p:nvPr>
            <p:ph sz="quarter" idx="13"/>
          </p:nvPr>
        </p:nvSpPr>
        <p:spPr>
          <a:xfrm>
            <a:off x="1092200" y="2113721"/>
            <a:ext cx="8650817" cy="3721595"/>
          </a:xfrm>
        </p:spPr>
        <p:txBody>
          <a:bodyPr vert="horz" lIns="91440" tIns="45720" rIns="91440" bIns="45720" rtlCol="0" anchor="t">
            <a:normAutofit fontScale="62500" lnSpcReduction="20000"/>
          </a:bodyPr>
          <a:lstStyle/>
          <a:p>
            <a:pPr marL="0" indent="0">
              <a:buNone/>
            </a:pPr>
            <a:r>
              <a:rPr lang="sv-SE" sz="3600">
                <a:cs typeface="Calibri"/>
              </a:rPr>
              <a:t>Klinisk introduktion</a:t>
            </a:r>
          </a:p>
          <a:p>
            <a:pPr marL="720725" lvl="1" indent="-457200"/>
            <a:r>
              <a:rPr lang="sv-SE" sz="3600">
                <a:cs typeface="Calibri"/>
              </a:rPr>
              <a:t>introduktion av det kliniska arbetet (vid behov)</a:t>
            </a:r>
          </a:p>
          <a:p>
            <a:pPr marL="720725" lvl="1" indent="-457200"/>
            <a:r>
              <a:rPr lang="sv-SE" sz="3600">
                <a:cs typeface="Calibri"/>
              </a:rPr>
              <a:t>om faktiskt behov av klinisk introduktion överstiger 16 timmar innebär det en felaktig leverans*</a:t>
            </a:r>
          </a:p>
          <a:p>
            <a:pPr marL="0" indent="0">
              <a:buNone/>
            </a:pPr>
            <a:r>
              <a:rPr lang="sv-SE" sz="3600">
                <a:cs typeface="Calibri"/>
              </a:rPr>
              <a:t>Utbildning i journal- och IT-system</a:t>
            </a:r>
          </a:p>
          <a:p>
            <a:pPr marL="720725" lvl="1" indent="-457200"/>
            <a:r>
              <a:rPr lang="sv-SE" sz="3600">
                <a:cs typeface="Calibri"/>
              </a:rPr>
              <a:t>ska vid behov möjliggöras via fysisk eller digital utbildning - avräknas på fakturan utöver ordinarie introduktion</a:t>
            </a:r>
          </a:p>
          <a:p>
            <a:pPr marL="457200" indent="-457200"/>
            <a:endParaRPr lang="sv-SE" dirty="0">
              <a:cs typeface="Calibri"/>
            </a:endParaRPr>
          </a:p>
        </p:txBody>
      </p:sp>
    </p:spTree>
    <p:extLst>
      <p:ext uri="{BB962C8B-B14F-4D97-AF65-F5344CB8AC3E}">
        <p14:creationId xmlns:p14="http://schemas.microsoft.com/office/powerpoint/2010/main" val="4014795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6D9D62-0365-ED5F-D1CB-9141B0B182E0}"/>
              </a:ext>
            </a:extLst>
          </p:cNvPr>
          <p:cNvSpPr>
            <a:spLocks noGrp="1"/>
          </p:cNvSpPr>
          <p:nvPr>
            <p:ph type="title"/>
          </p:nvPr>
        </p:nvSpPr>
        <p:spPr/>
        <p:txBody>
          <a:bodyPr/>
          <a:lstStyle/>
          <a:p>
            <a:r>
              <a:rPr lang="sv-SE" dirty="0">
                <a:cs typeface="Calibri Light"/>
              </a:rPr>
              <a:t>Under uppdrag- arbetsgivaransvar, arbetsledning och arbetsmiljöarbete</a:t>
            </a:r>
            <a:endParaRPr lang="sv-SE" dirty="0"/>
          </a:p>
        </p:txBody>
      </p:sp>
      <p:sp>
        <p:nvSpPr>
          <p:cNvPr id="3" name="Platshållare för innehåll 2">
            <a:extLst>
              <a:ext uri="{FF2B5EF4-FFF2-40B4-BE49-F238E27FC236}">
                <a16:creationId xmlns:a16="http://schemas.microsoft.com/office/drawing/2014/main" id="{D08E7A08-66CC-D0FC-139B-2478003B6340}"/>
              </a:ext>
            </a:extLst>
          </p:cNvPr>
          <p:cNvSpPr>
            <a:spLocks noGrp="1"/>
          </p:cNvSpPr>
          <p:nvPr>
            <p:ph sz="quarter" idx="13"/>
          </p:nvPr>
        </p:nvSpPr>
        <p:spPr>
          <a:xfrm>
            <a:off x="1092200" y="1666780"/>
            <a:ext cx="8650817" cy="3311526"/>
          </a:xfrm>
        </p:spPr>
        <p:txBody>
          <a:bodyPr vert="horz" lIns="91440" tIns="45720" rIns="91440" bIns="45720" rtlCol="0" anchor="t">
            <a:noAutofit/>
          </a:bodyPr>
          <a:lstStyle/>
          <a:p>
            <a:r>
              <a:rPr lang="sv-SE" sz="2000" dirty="0">
                <a:cs typeface="Times New Roman"/>
              </a:rPr>
              <a:t>Leverantören har arbetsgivaransvar för konsult. Det innebär bland annat att leverantören ansvarar för att konsult följer arbetstidslagstiftningen och tillgodogör sig erforderlig veckovila/dygnsvila.</a:t>
            </a:r>
          </a:p>
          <a:p>
            <a:r>
              <a:rPr lang="sv-SE" sz="2000" dirty="0">
                <a:cs typeface="Times New Roman"/>
              </a:rPr>
              <a:t>Regionens ansvar är att inte schemalägga en konsult på ett sätt som strider mot arbetstidslagen.</a:t>
            </a:r>
          </a:p>
          <a:p>
            <a:r>
              <a:rPr lang="sv-SE" sz="2000" dirty="0">
                <a:cs typeface="Times New Roman"/>
              </a:rPr>
              <a:t>Under den tid konsulten tjänstgör hos enhet/avdelning ansvarar chef för att leda och fördela arbetet.</a:t>
            </a:r>
          </a:p>
          <a:p>
            <a:r>
              <a:rPr lang="sv-SE" sz="2000" dirty="0">
                <a:cs typeface="Times New Roman"/>
              </a:rPr>
              <a:t>Under tjänstgöringen omfattas konsulten av enhet/avdelnings arbetsmiljöarbete*</a:t>
            </a:r>
          </a:p>
          <a:p>
            <a:endParaRPr lang="sv-SE" sz="1200" dirty="0">
              <a:latin typeface="Times New Roman"/>
              <a:cs typeface="Times New Roman"/>
            </a:endParaRPr>
          </a:p>
        </p:txBody>
      </p:sp>
    </p:spTree>
    <p:extLst>
      <p:ext uri="{BB962C8B-B14F-4D97-AF65-F5344CB8AC3E}">
        <p14:creationId xmlns:p14="http://schemas.microsoft.com/office/powerpoint/2010/main" val="2691065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FCC9BE-6B2B-63D3-5F37-D5B4C545AFE4}"/>
              </a:ext>
            </a:extLst>
          </p:cNvPr>
          <p:cNvSpPr>
            <a:spLocks noGrp="1"/>
          </p:cNvSpPr>
          <p:nvPr>
            <p:ph type="title"/>
          </p:nvPr>
        </p:nvSpPr>
        <p:spPr/>
        <p:txBody>
          <a:bodyPr/>
          <a:lstStyle/>
          <a:p>
            <a:r>
              <a:rPr lang="sv-SE" dirty="0">
                <a:cs typeface="Calibri Light"/>
              </a:rPr>
              <a:t>Under uppdrag - patientsäkerhet</a:t>
            </a:r>
            <a:endParaRPr lang="sv-SE" dirty="0"/>
          </a:p>
        </p:txBody>
      </p:sp>
      <p:sp>
        <p:nvSpPr>
          <p:cNvPr id="3" name="Platshållare för innehåll 2">
            <a:extLst>
              <a:ext uri="{FF2B5EF4-FFF2-40B4-BE49-F238E27FC236}">
                <a16:creationId xmlns:a16="http://schemas.microsoft.com/office/drawing/2014/main" id="{52AA90C9-AF47-A79D-6440-77A988A80CF0}"/>
              </a:ext>
            </a:extLst>
          </p:cNvPr>
          <p:cNvSpPr>
            <a:spLocks noGrp="1"/>
          </p:cNvSpPr>
          <p:nvPr>
            <p:ph sz="quarter" idx="13"/>
          </p:nvPr>
        </p:nvSpPr>
        <p:spPr/>
        <p:txBody>
          <a:bodyPr/>
          <a:lstStyle/>
          <a:p>
            <a:r>
              <a:rPr lang="sv-SE" dirty="0"/>
              <a:t>Leverantören är fullt arbetsgivaransvarig i Lex Maria ärenden, i anmälningar till Inspektionen för Vård och Omsorg (IVO) och Hälso- och sjukvårdens ansvarsnämnd (HSAN) samt till beställarens patientnämnd eller motsvarande. Beställaren ska snarast informera berörd leverantör om det ärende som föranleder anmälan.</a:t>
            </a:r>
          </a:p>
          <a:p>
            <a:r>
              <a:rPr lang="sv-SE" dirty="0"/>
              <a:t>Vid uppkomst av anmälningar från beställares patientnämnd liksom vid påpekande från IVO eller HSAN, äger beställaren rätt att avbryta konsultens uppdrag.</a:t>
            </a:r>
          </a:p>
          <a:p>
            <a:endParaRPr lang="sv-SE" dirty="0"/>
          </a:p>
        </p:txBody>
      </p:sp>
      <p:sp>
        <p:nvSpPr>
          <p:cNvPr id="4" name="Platshållare för datum 3">
            <a:extLst>
              <a:ext uri="{FF2B5EF4-FFF2-40B4-BE49-F238E27FC236}">
                <a16:creationId xmlns:a16="http://schemas.microsoft.com/office/drawing/2014/main" id="{C595518B-50DA-2F08-5A9E-60A2615D377F}"/>
              </a:ext>
            </a:extLst>
          </p:cNvPr>
          <p:cNvSpPr>
            <a:spLocks noGrp="1"/>
          </p:cNvSpPr>
          <p:nvPr>
            <p:ph type="dt" sz="half" idx="14"/>
          </p:nvPr>
        </p:nvSpPr>
        <p:spPr/>
        <p:txBody>
          <a:bodyPr/>
          <a:lstStyle/>
          <a:p>
            <a:fld id="{094EC4B8-68CD-44A3-B172-19A87347D395}" type="datetime1">
              <a:rPr lang="sv-SE" smtClean="0"/>
              <a:t>2023-12-12</a:t>
            </a:fld>
            <a:endParaRPr lang="sv-SE"/>
          </a:p>
        </p:txBody>
      </p:sp>
    </p:spTree>
    <p:extLst>
      <p:ext uri="{BB962C8B-B14F-4D97-AF65-F5344CB8AC3E}">
        <p14:creationId xmlns:p14="http://schemas.microsoft.com/office/powerpoint/2010/main" val="1508278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15A4A7-F9A0-83D6-BE78-EEE0769483E6}"/>
              </a:ext>
            </a:extLst>
          </p:cNvPr>
          <p:cNvSpPr>
            <a:spLocks noGrp="1"/>
          </p:cNvSpPr>
          <p:nvPr>
            <p:ph type="title"/>
          </p:nvPr>
        </p:nvSpPr>
        <p:spPr/>
        <p:txBody>
          <a:bodyPr/>
          <a:lstStyle/>
          <a:p>
            <a:r>
              <a:rPr lang="sv-SE" dirty="0">
                <a:cs typeface="Calibri Light"/>
              </a:rPr>
              <a:t>Under uppdrag - fel, avvikelser och dess påföljder</a:t>
            </a:r>
            <a:endParaRPr lang="sv-SE" dirty="0"/>
          </a:p>
        </p:txBody>
      </p:sp>
      <p:sp>
        <p:nvSpPr>
          <p:cNvPr id="3" name="Platshållare för innehåll 2">
            <a:extLst>
              <a:ext uri="{FF2B5EF4-FFF2-40B4-BE49-F238E27FC236}">
                <a16:creationId xmlns:a16="http://schemas.microsoft.com/office/drawing/2014/main" id="{9CA515BA-84DC-1C3F-A0C8-65EDCD7F7265}"/>
              </a:ext>
            </a:extLst>
          </p:cNvPr>
          <p:cNvSpPr>
            <a:spLocks noGrp="1"/>
          </p:cNvSpPr>
          <p:nvPr>
            <p:ph sz="quarter" idx="13"/>
          </p:nvPr>
        </p:nvSpPr>
        <p:spPr/>
        <p:txBody>
          <a:bodyPr/>
          <a:lstStyle/>
          <a:p>
            <a:pPr marL="0" indent="0">
              <a:lnSpc>
                <a:spcPct val="100000"/>
              </a:lnSpc>
              <a:spcBef>
                <a:spcPts val="750"/>
              </a:spcBef>
              <a:buNone/>
            </a:pPr>
            <a:r>
              <a:rPr lang="sv-SE" sz="2100" dirty="0">
                <a:cs typeface="Calibri"/>
              </a:rPr>
              <a:t>Fel och avvikelser enligt avtalet:</a:t>
            </a:r>
            <a:endParaRPr lang="sv-SE" dirty="0"/>
          </a:p>
          <a:p>
            <a:pPr marL="0" indent="0">
              <a:lnSpc>
                <a:spcPct val="100000"/>
              </a:lnSpc>
              <a:spcBef>
                <a:spcPts val="750"/>
              </a:spcBef>
              <a:buNone/>
            </a:pPr>
            <a:endParaRPr lang="sv-SE" sz="2100" dirty="0">
              <a:cs typeface="Calibri"/>
            </a:endParaRPr>
          </a:p>
          <a:p>
            <a:pPr marL="457200" indent="-457200">
              <a:lnSpc>
                <a:spcPct val="100000"/>
              </a:lnSpc>
              <a:spcBef>
                <a:spcPts val="750"/>
              </a:spcBef>
              <a:buAutoNum type="arabicPeriod"/>
            </a:pPr>
            <a:r>
              <a:rPr lang="sv-SE" sz="2100" dirty="0">
                <a:cs typeface="Calibri"/>
              </a:rPr>
              <a:t>Utebliven leverans, kompetensbrist, samarbetssvårigheter, patientsäkerhetsrisker</a:t>
            </a:r>
          </a:p>
          <a:p>
            <a:pPr marL="457200" lvl="1" indent="0">
              <a:lnSpc>
                <a:spcPct val="100000"/>
              </a:lnSpc>
              <a:spcBef>
                <a:spcPts val="375"/>
              </a:spcBef>
              <a:buNone/>
            </a:pPr>
            <a:endParaRPr lang="sv-SE" sz="1800" dirty="0">
              <a:cs typeface="Calibri"/>
            </a:endParaRPr>
          </a:p>
          <a:p>
            <a:pPr marL="457200" indent="-457200">
              <a:lnSpc>
                <a:spcPct val="100000"/>
              </a:lnSpc>
              <a:spcBef>
                <a:spcPts val="750"/>
              </a:spcBef>
              <a:buAutoNum type="arabicPeriod"/>
            </a:pPr>
            <a:r>
              <a:rPr lang="sv-SE" sz="2100" dirty="0">
                <a:cs typeface="Calibri"/>
              </a:rPr>
              <a:t>Leverantörsrelaterade avvikelser </a:t>
            </a:r>
            <a:endParaRPr lang="en-US" sz="2100" dirty="0">
              <a:cs typeface="Calibri"/>
            </a:endParaRPr>
          </a:p>
          <a:p>
            <a:pPr lvl="1">
              <a:lnSpc>
                <a:spcPct val="100000"/>
              </a:lnSpc>
              <a:spcBef>
                <a:spcPts val="375"/>
              </a:spcBef>
            </a:pPr>
            <a:endParaRPr lang="sv-SE" sz="1800" dirty="0">
              <a:cs typeface="Calibri"/>
            </a:endParaRPr>
          </a:p>
          <a:p>
            <a:pPr marL="457200" indent="-457200">
              <a:lnSpc>
                <a:spcPct val="100000"/>
              </a:lnSpc>
              <a:spcBef>
                <a:spcPts val="750"/>
              </a:spcBef>
              <a:buAutoNum type="arabicPeriod"/>
            </a:pPr>
            <a:r>
              <a:rPr lang="sv-SE" sz="2100" dirty="0">
                <a:cs typeface="Calibri"/>
              </a:rPr>
              <a:t>Administrativa fel</a:t>
            </a:r>
          </a:p>
          <a:p>
            <a:endParaRPr lang="sv-SE" dirty="0"/>
          </a:p>
        </p:txBody>
      </p:sp>
      <p:sp>
        <p:nvSpPr>
          <p:cNvPr id="4" name="Platshållare för datum 3">
            <a:extLst>
              <a:ext uri="{FF2B5EF4-FFF2-40B4-BE49-F238E27FC236}">
                <a16:creationId xmlns:a16="http://schemas.microsoft.com/office/drawing/2014/main" id="{750A24D9-1D7E-9AF5-C289-EDDA3A997BD4}"/>
              </a:ext>
            </a:extLst>
          </p:cNvPr>
          <p:cNvSpPr>
            <a:spLocks noGrp="1"/>
          </p:cNvSpPr>
          <p:nvPr>
            <p:ph type="dt" sz="half" idx="14"/>
          </p:nvPr>
        </p:nvSpPr>
        <p:spPr/>
        <p:txBody>
          <a:bodyPr/>
          <a:lstStyle/>
          <a:p>
            <a:fld id="{094EC4B8-68CD-44A3-B172-19A87347D395}" type="datetime1">
              <a:rPr lang="sv-SE" smtClean="0"/>
              <a:t>2023-12-12</a:t>
            </a:fld>
            <a:endParaRPr lang="sv-SE"/>
          </a:p>
        </p:txBody>
      </p:sp>
    </p:spTree>
    <p:extLst>
      <p:ext uri="{BB962C8B-B14F-4D97-AF65-F5344CB8AC3E}">
        <p14:creationId xmlns:p14="http://schemas.microsoft.com/office/powerpoint/2010/main" val="4093682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40E291-7CAE-C235-D537-7EBBA399C797}"/>
              </a:ext>
            </a:extLst>
          </p:cNvPr>
          <p:cNvSpPr>
            <a:spLocks noGrp="1"/>
          </p:cNvSpPr>
          <p:nvPr>
            <p:ph type="title"/>
          </p:nvPr>
        </p:nvSpPr>
        <p:spPr/>
        <p:txBody>
          <a:bodyPr/>
          <a:lstStyle/>
          <a:p>
            <a:r>
              <a:rPr lang="sv-SE" dirty="0">
                <a:cs typeface="Calibri"/>
              </a:rPr>
              <a:t>Utebliven leverans</a:t>
            </a:r>
            <a:endParaRPr lang="sv-SE" dirty="0"/>
          </a:p>
        </p:txBody>
      </p:sp>
      <p:sp>
        <p:nvSpPr>
          <p:cNvPr id="3" name="Platshållare för innehåll 2">
            <a:extLst>
              <a:ext uri="{FF2B5EF4-FFF2-40B4-BE49-F238E27FC236}">
                <a16:creationId xmlns:a16="http://schemas.microsoft.com/office/drawing/2014/main" id="{AF7840C0-E005-2CF3-E7C6-CC090C437791}"/>
              </a:ext>
            </a:extLst>
          </p:cNvPr>
          <p:cNvSpPr>
            <a:spLocks noGrp="1"/>
          </p:cNvSpPr>
          <p:nvPr>
            <p:ph sz="quarter" idx="13"/>
          </p:nvPr>
        </p:nvSpPr>
        <p:spPr/>
        <p:txBody>
          <a:bodyPr/>
          <a:lstStyle/>
          <a:p>
            <a:r>
              <a:rPr lang="sv-SE" sz="2000" dirty="0">
                <a:cs typeface="Calibri"/>
              </a:rPr>
              <a:t>Leverantören är skyldig att bemanna uppdraget enligt överenskommelse i avrop</a:t>
            </a:r>
          </a:p>
          <a:p>
            <a:pPr lvl="1"/>
            <a:r>
              <a:rPr lang="sv-SE" sz="1600" dirty="0">
                <a:cs typeface="Calibri"/>
              </a:rPr>
              <a:t>Vid planerad eller oplanerad frånvaro är leverantören skyldig att presentera en ersättningskonsult med likvärdig kompetens</a:t>
            </a:r>
          </a:p>
          <a:p>
            <a:r>
              <a:rPr lang="sv-SE" sz="2000" dirty="0">
                <a:cs typeface="Calibri"/>
              </a:rPr>
              <a:t>Vite utgår om godkänd ersättningskonsult inte erhålls från uppdragets starttid</a:t>
            </a:r>
          </a:p>
          <a:p>
            <a:pPr lvl="1"/>
            <a:r>
              <a:rPr lang="sv-SE" sz="1600" dirty="0">
                <a:cs typeface="Calibri"/>
              </a:rPr>
              <a:t>Vid utebliven leverans utgår vite per timme, omedelbart från och med den tid då leveransen uteblir</a:t>
            </a:r>
          </a:p>
          <a:p>
            <a:r>
              <a:rPr lang="sv-SE" sz="2000" dirty="0">
                <a:cs typeface="Calibri"/>
              </a:rPr>
              <a:t>Vid försening upp till en timme utgår inget vite</a:t>
            </a:r>
          </a:p>
          <a:p>
            <a:r>
              <a:rPr lang="sv-SE" sz="2000" dirty="0">
                <a:cs typeface="Calibri"/>
              </a:rPr>
              <a:t>Dokumentera frånvaron: datum, tid och orsak</a:t>
            </a:r>
          </a:p>
          <a:p>
            <a:endParaRPr lang="sv-SE" sz="2000" dirty="0">
              <a:latin typeface="Calibri"/>
              <a:cs typeface="Calibri"/>
            </a:endParaRPr>
          </a:p>
          <a:p>
            <a:endParaRPr lang="sv-SE" dirty="0"/>
          </a:p>
        </p:txBody>
      </p:sp>
      <p:sp>
        <p:nvSpPr>
          <p:cNvPr id="4" name="Platshållare för datum 3">
            <a:extLst>
              <a:ext uri="{FF2B5EF4-FFF2-40B4-BE49-F238E27FC236}">
                <a16:creationId xmlns:a16="http://schemas.microsoft.com/office/drawing/2014/main" id="{CA56FF20-3815-185E-FDAB-A89C4E51C935}"/>
              </a:ext>
            </a:extLst>
          </p:cNvPr>
          <p:cNvSpPr>
            <a:spLocks noGrp="1"/>
          </p:cNvSpPr>
          <p:nvPr>
            <p:ph type="dt" sz="half" idx="14"/>
          </p:nvPr>
        </p:nvSpPr>
        <p:spPr/>
        <p:txBody>
          <a:bodyPr/>
          <a:lstStyle/>
          <a:p>
            <a:fld id="{094EC4B8-68CD-44A3-B172-19A87347D395}" type="datetime1">
              <a:rPr lang="sv-SE" smtClean="0"/>
              <a:t>2023-12-12</a:t>
            </a:fld>
            <a:endParaRPr lang="sv-SE"/>
          </a:p>
        </p:txBody>
      </p:sp>
    </p:spTree>
    <p:extLst>
      <p:ext uri="{BB962C8B-B14F-4D97-AF65-F5344CB8AC3E}">
        <p14:creationId xmlns:p14="http://schemas.microsoft.com/office/powerpoint/2010/main" val="3391861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5A986D-1F6D-9C69-AD10-8C196B0B27BF}"/>
              </a:ext>
            </a:extLst>
          </p:cNvPr>
          <p:cNvSpPr>
            <a:spLocks noGrp="1"/>
          </p:cNvSpPr>
          <p:nvPr>
            <p:ph type="title"/>
          </p:nvPr>
        </p:nvSpPr>
        <p:spPr/>
        <p:txBody>
          <a:bodyPr/>
          <a:lstStyle/>
          <a:p>
            <a:r>
              <a:rPr lang="sv-SE" sz="3200" dirty="0">
                <a:cs typeface="Calibri"/>
              </a:rPr>
              <a:t>Kompetensbrist, samarbetssvårigheter, patientsäkerhetsrisker</a:t>
            </a:r>
            <a:endParaRPr lang="sv-SE" sz="3200" dirty="0"/>
          </a:p>
        </p:txBody>
      </p:sp>
      <p:sp>
        <p:nvSpPr>
          <p:cNvPr id="3" name="Platshållare för innehåll 2">
            <a:extLst>
              <a:ext uri="{FF2B5EF4-FFF2-40B4-BE49-F238E27FC236}">
                <a16:creationId xmlns:a16="http://schemas.microsoft.com/office/drawing/2014/main" id="{DC20BD7D-C8BA-DE94-6ABC-1204FE4025A3}"/>
              </a:ext>
            </a:extLst>
          </p:cNvPr>
          <p:cNvSpPr>
            <a:spLocks noGrp="1"/>
          </p:cNvSpPr>
          <p:nvPr>
            <p:ph sz="quarter" idx="13"/>
          </p:nvPr>
        </p:nvSpPr>
        <p:spPr/>
        <p:txBody>
          <a:bodyPr/>
          <a:lstStyle/>
          <a:p>
            <a:pPr marL="342900" indent="-342900"/>
            <a:r>
              <a:rPr lang="sv-SE" sz="2000" dirty="0">
                <a:cs typeface="Calibri"/>
              </a:rPr>
              <a:t>Beställaren har rätt att kräva utbyte av en konsult </a:t>
            </a:r>
          </a:p>
          <a:p>
            <a:pPr marL="800100" lvl="1" indent="-342900"/>
            <a:r>
              <a:rPr lang="sv-SE" dirty="0">
                <a:cs typeface="Calibri"/>
              </a:rPr>
              <a:t>som beställaren anser sakna erforderlig kompetens  </a:t>
            </a:r>
          </a:p>
          <a:p>
            <a:pPr marL="800100" lvl="1" indent="-342900"/>
            <a:r>
              <a:rPr lang="sv-SE" dirty="0">
                <a:cs typeface="Calibri"/>
              </a:rPr>
              <a:t>med vilken beställaren anser sig ha stora samarbetssvårigheter</a:t>
            </a:r>
          </a:p>
          <a:p>
            <a:pPr marL="800100" lvl="1" indent="-342900"/>
            <a:r>
              <a:rPr lang="sv-SE" dirty="0">
                <a:cs typeface="Calibri"/>
              </a:rPr>
              <a:t>när patientsäkerheten anses vara i fara</a:t>
            </a:r>
          </a:p>
          <a:p>
            <a:pPr marL="342900" indent="-342900"/>
            <a:r>
              <a:rPr lang="sv-SE" sz="2000" dirty="0">
                <a:cs typeface="Calibri"/>
              </a:rPr>
              <a:t>Vid reklamation som beror på att konsult innebär en patientrisk utgår ej ersättning för den tid konsulten tjänstgjort</a:t>
            </a:r>
          </a:p>
          <a:p>
            <a:pPr marL="342900" indent="-342900"/>
            <a:r>
              <a:rPr lang="sv-SE" sz="2000" dirty="0">
                <a:cs typeface="Calibri"/>
              </a:rPr>
              <a:t>Beställaren ska informera leverantören varför utbyte krävs och när det senast ska ske</a:t>
            </a:r>
          </a:p>
          <a:p>
            <a:pPr marL="0" indent="0">
              <a:buNone/>
            </a:pPr>
            <a:endParaRPr lang="sv-SE" dirty="0"/>
          </a:p>
        </p:txBody>
      </p:sp>
      <p:sp>
        <p:nvSpPr>
          <p:cNvPr id="4" name="Platshållare för datum 3">
            <a:extLst>
              <a:ext uri="{FF2B5EF4-FFF2-40B4-BE49-F238E27FC236}">
                <a16:creationId xmlns:a16="http://schemas.microsoft.com/office/drawing/2014/main" id="{522A5734-588F-1F36-1510-E8A8D002295E}"/>
              </a:ext>
            </a:extLst>
          </p:cNvPr>
          <p:cNvSpPr>
            <a:spLocks noGrp="1"/>
          </p:cNvSpPr>
          <p:nvPr>
            <p:ph type="dt" sz="half" idx="14"/>
          </p:nvPr>
        </p:nvSpPr>
        <p:spPr/>
        <p:txBody>
          <a:bodyPr/>
          <a:lstStyle/>
          <a:p>
            <a:fld id="{094EC4B8-68CD-44A3-B172-19A87347D395}" type="datetime1">
              <a:rPr lang="sv-SE" smtClean="0"/>
              <a:t>2023-12-12</a:t>
            </a:fld>
            <a:endParaRPr lang="sv-SE"/>
          </a:p>
        </p:txBody>
      </p:sp>
    </p:spTree>
    <p:extLst>
      <p:ext uri="{BB962C8B-B14F-4D97-AF65-F5344CB8AC3E}">
        <p14:creationId xmlns:p14="http://schemas.microsoft.com/office/powerpoint/2010/main" val="1984818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5A986D-1F6D-9C69-AD10-8C196B0B27BF}"/>
              </a:ext>
            </a:extLst>
          </p:cNvPr>
          <p:cNvSpPr>
            <a:spLocks noGrp="1"/>
          </p:cNvSpPr>
          <p:nvPr>
            <p:ph type="title"/>
          </p:nvPr>
        </p:nvSpPr>
        <p:spPr/>
        <p:txBody>
          <a:bodyPr/>
          <a:lstStyle/>
          <a:p>
            <a:r>
              <a:rPr lang="sv-SE" sz="3200" dirty="0">
                <a:cs typeface="Calibri"/>
              </a:rPr>
              <a:t>Kompetensbrist, samarbetssvårigheter, patientsäkerhetsrisker</a:t>
            </a:r>
            <a:endParaRPr lang="sv-SE" sz="3200" dirty="0"/>
          </a:p>
        </p:txBody>
      </p:sp>
      <p:sp>
        <p:nvSpPr>
          <p:cNvPr id="3" name="Platshållare för innehåll 2">
            <a:extLst>
              <a:ext uri="{FF2B5EF4-FFF2-40B4-BE49-F238E27FC236}">
                <a16:creationId xmlns:a16="http://schemas.microsoft.com/office/drawing/2014/main" id="{DC20BD7D-C8BA-DE94-6ABC-1204FE4025A3}"/>
              </a:ext>
            </a:extLst>
          </p:cNvPr>
          <p:cNvSpPr>
            <a:spLocks noGrp="1"/>
          </p:cNvSpPr>
          <p:nvPr>
            <p:ph sz="quarter" idx="13"/>
          </p:nvPr>
        </p:nvSpPr>
        <p:spPr/>
        <p:txBody>
          <a:bodyPr/>
          <a:lstStyle/>
          <a:p>
            <a:r>
              <a:rPr lang="sv-SE" sz="2000" dirty="0">
                <a:cs typeface="Calibri"/>
              </a:rPr>
              <a:t>Vite utgår om godkänd ersättningskonsult inte erhålls från uppdragets starttid</a:t>
            </a:r>
            <a:endParaRPr lang="en-US" sz="2000" dirty="0">
              <a:cs typeface="Calibri"/>
            </a:endParaRPr>
          </a:p>
          <a:p>
            <a:pPr lvl="1"/>
            <a:r>
              <a:rPr lang="sv-SE" dirty="0">
                <a:cs typeface="Calibri"/>
              </a:rPr>
              <a:t>Vid utebliven leverans utgår vite per timme, omedelbart från och med den tid då leveransen uteblir</a:t>
            </a:r>
            <a:endParaRPr lang="sv-SE" dirty="0"/>
          </a:p>
          <a:p>
            <a:r>
              <a:rPr lang="sv-SE" sz="2000" dirty="0">
                <a:cs typeface="Calibri"/>
              </a:rPr>
              <a:t>Dokumentera det inträffade samt datum och tid</a:t>
            </a:r>
          </a:p>
          <a:p>
            <a:r>
              <a:rPr lang="sv-SE" sz="2000" dirty="0">
                <a:cs typeface="Calibri"/>
              </a:rPr>
              <a:t>Beställaren har rätt till ersättning för merkostnader när konsult inte fullgjort sitt uppdrag på ett tillfredställande sätt, till exempel om beställaren får kalla tillbaka patienter för nytt besök</a:t>
            </a:r>
          </a:p>
          <a:p>
            <a:endParaRPr lang="sv-SE" dirty="0"/>
          </a:p>
        </p:txBody>
      </p:sp>
      <p:sp>
        <p:nvSpPr>
          <p:cNvPr id="4" name="Platshållare för datum 3">
            <a:extLst>
              <a:ext uri="{FF2B5EF4-FFF2-40B4-BE49-F238E27FC236}">
                <a16:creationId xmlns:a16="http://schemas.microsoft.com/office/drawing/2014/main" id="{522A5734-588F-1F36-1510-E8A8D002295E}"/>
              </a:ext>
            </a:extLst>
          </p:cNvPr>
          <p:cNvSpPr>
            <a:spLocks noGrp="1"/>
          </p:cNvSpPr>
          <p:nvPr>
            <p:ph type="dt" sz="half" idx="14"/>
          </p:nvPr>
        </p:nvSpPr>
        <p:spPr/>
        <p:txBody>
          <a:bodyPr/>
          <a:lstStyle/>
          <a:p>
            <a:fld id="{094EC4B8-68CD-44A3-B172-19A87347D395}" type="datetime1">
              <a:rPr lang="sv-SE" smtClean="0"/>
              <a:t>2023-12-12</a:t>
            </a:fld>
            <a:endParaRPr lang="sv-SE"/>
          </a:p>
        </p:txBody>
      </p:sp>
    </p:spTree>
    <p:extLst>
      <p:ext uri="{BB962C8B-B14F-4D97-AF65-F5344CB8AC3E}">
        <p14:creationId xmlns:p14="http://schemas.microsoft.com/office/powerpoint/2010/main" val="4218147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A859F-668A-5E7E-D8BE-93623269F301}"/>
              </a:ext>
            </a:extLst>
          </p:cNvPr>
          <p:cNvSpPr>
            <a:spLocks noGrp="1"/>
          </p:cNvSpPr>
          <p:nvPr>
            <p:ph type="title"/>
          </p:nvPr>
        </p:nvSpPr>
        <p:spPr/>
        <p:txBody>
          <a:bodyPr/>
          <a:lstStyle/>
          <a:p>
            <a:r>
              <a:rPr lang="sv-SE" dirty="0"/>
              <a:t>Vitesnivåer</a:t>
            </a:r>
          </a:p>
        </p:txBody>
      </p:sp>
      <p:sp>
        <p:nvSpPr>
          <p:cNvPr id="3" name="Platshållare för innehåll 2">
            <a:extLst>
              <a:ext uri="{FF2B5EF4-FFF2-40B4-BE49-F238E27FC236}">
                <a16:creationId xmlns:a16="http://schemas.microsoft.com/office/drawing/2014/main" id="{D22F6861-7BAD-408F-F5A5-3E1DA08FD71A}"/>
              </a:ext>
            </a:extLst>
          </p:cNvPr>
          <p:cNvSpPr>
            <a:spLocks noGrp="1"/>
          </p:cNvSpPr>
          <p:nvPr>
            <p:ph sz="quarter" idx="13"/>
          </p:nvPr>
        </p:nvSpPr>
        <p:spPr/>
        <p:txBody>
          <a:bodyPr/>
          <a:lstStyle/>
          <a:p>
            <a:r>
              <a:rPr lang="sv-SE" sz="2000" dirty="0">
                <a:cs typeface="Times New Roman"/>
              </a:rPr>
              <a:t>Vite utgår per timme leveransen uteblir, from uppdragets starttid och maximalt under 40 timmar</a:t>
            </a:r>
            <a:endParaRPr lang="en-US" sz="2000" dirty="0">
              <a:cs typeface="Times New Roman"/>
            </a:endParaRPr>
          </a:p>
          <a:p>
            <a:r>
              <a:rPr lang="sv-SE" sz="2000" dirty="0">
                <a:solidFill>
                  <a:srgbClr val="000000"/>
                </a:solidFill>
                <a:cs typeface="Times New Roman"/>
              </a:rPr>
              <a:t>Vitesfaktura ska utfärdas snarast, dock senast sex månader efter händelsen</a:t>
            </a:r>
          </a:p>
          <a:p>
            <a:endParaRPr lang="sv-SE" dirty="0"/>
          </a:p>
        </p:txBody>
      </p:sp>
      <p:sp>
        <p:nvSpPr>
          <p:cNvPr id="4" name="Platshållare för datum 3">
            <a:extLst>
              <a:ext uri="{FF2B5EF4-FFF2-40B4-BE49-F238E27FC236}">
                <a16:creationId xmlns:a16="http://schemas.microsoft.com/office/drawing/2014/main" id="{9CE2895A-39E0-D1A0-367C-7D9783427EB5}"/>
              </a:ext>
            </a:extLst>
          </p:cNvPr>
          <p:cNvSpPr>
            <a:spLocks noGrp="1"/>
          </p:cNvSpPr>
          <p:nvPr>
            <p:ph type="dt" sz="half" idx="14"/>
          </p:nvPr>
        </p:nvSpPr>
        <p:spPr/>
        <p:txBody>
          <a:bodyPr/>
          <a:lstStyle/>
          <a:p>
            <a:fld id="{094EC4B8-68CD-44A3-B172-19A87347D395}" type="datetime1">
              <a:rPr lang="sv-SE" smtClean="0"/>
              <a:t>2023-12-12</a:t>
            </a:fld>
            <a:endParaRPr lang="sv-SE"/>
          </a:p>
        </p:txBody>
      </p:sp>
    </p:spTree>
    <p:extLst>
      <p:ext uri="{BB962C8B-B14F-4D97-AF65-F5344CB8AC3E}">
        <p14:creationId xmlns:p14="http://schemas.microsoft.com/office/powerpoint/2010/main" val="3539880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03DB0C6-5D20-E318-2188-F952ACC9035A}"/>
              </a:ext>
            </a:extLst>
          </p:cNvPr>
          <p:cNvSpPr>
            <a:spLocks noGrp="1"/>
          </p:cNvSpPr>
          <p:nvPr>
            <p:ph type="title"/>
          </p:nvPr>
        </p:nvSpPr>
        <p:spPr>
          <a:xfrm>
            <a:off x="1092200" y="1752600"/>
            <a:ext cx="10007600" cy="1614312"/>
          </a:xfrm>
        </p:spPr>
        <p:txBody>
          <a:bodyPr anchor="b">
            <a:normAutofit/>
          </a:bodyPr>
          <a:lstStyle/>
          <a:p>
            <a:r>
              <a:rPr lang="sv-SE" dirty="0"/>
              <a:t>Inför uppdrag</a:t>
            </a:r>
          </a:p>
        </p:txBody>
      </p:sp>
      <p:sp>
        <p:nvSpPr>
          <p:cNvPr id="4" name="Platshållare för datum 3">
            <a:extLst>
              <a:ext uri="{FF2B5EF4-FFF2-40B4-BE49-F238E27FC236}">
                <a16:creationId xmlns:a16="http://schemas.microsoft.com/office/drawing/2014/main" id="{1022AB6A-3D72-F368-02B5-1909486836D6}"/>
              </a:ext>
            </a:extLst>
          </p:cNvPr>
          <p:cNvSpPr>
            <a:spLocks noGrp="1"/>
          </p:cNvSpPr>
          <p:nvPr>
            <p:ph type="dt" sz="half" idx="10"/>
          </p:nvPr>
        </p:nvSpPr>
        <p:spPr>
          <a:xfrm>
            <a:off x="10901364" y="136525"/>
            <a:ext cx="900071" cy="141687"/>
          </a:xfrm>
        </p:spPr>
        <p:txBody>
          <a:bodyPr anchor="ctr">
            <a:normAutofit/>
          </a:bodyPr>
          <a:lstStyle/>
          <a:p>
            <a:pPr>
              <a:spcAft>
                <a:spcPts val="600"/>
              </a:spcAft>
            </a:pPr>
            <a:fld id="{094EC4B8-68CD-44A3-B172-19A87347D395}" type="datetime1">
              <a:rPr lang="sv-SE" smtClean="0"/>
              <a:pPr>
                <a:spcAft>
                  <a:spcPts val="600"/>
                </a:spcAft>
              </a:pPr>
              <a:t>2023-12-12</a:t>
            </a:fld>
            <a:endParaRPr lang="sv-SE"/>
          </a:p>
        </p:txBody>
      </p:sp>
    </p:spTree>
    <p:extLst>
      <p:ext uri="{BB962C8B-B14F-4D97-AF65-F5344CB8AC3E}">
        <p14:creationId xmlns:p14="http://schemas.microsoft.com/office/powerpoint/2010/main" val="2505444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som visar text, skärmbild, Teckensnitt, linje&#10;&#10;Automatiskt genererad beskrivning">
            <a:extLst>
              <a:ext uri="{FF2B5EF4-FFF2-40B4-BE49-F238E27FC236}">
                <a16:creationId xmlns:a16="http://schemas.microsoft.com/office/drawing/2014/main" id="{AADD0C13-DC6F-47B5-FF3B-3E4895AA783F}"/>
              </a:ext>
            </a:extLst>
          </p:cNvPr>
          <p:cNvPicPr>
            <a:picLocks noGrp="1" noChangeAspect="1"/>
          </p:cNvPicPr>
          <p:nvPr>
            <p:ph sz="quarter" idx="13"/>
          </p:nvPr>
        </p:nvPicPr>
        <p:blipFill>
          <a:blip r:embed="rId3"/>
          <a:stretch>
            <a:fillRect/>
          </a:stretch>
        </p:blipFill>
        <p:spPr>
          <a:xfrm>
            <a:off x="1100666" y="2509863"/>
            <a:ext cx="6564085" cy="1683924"/>
          </a:xfrm>
          <a:prstGeom prst="rect">
            <a:avLst/>
          </a:prstGeom>
        </p:spPr>
      </p:pic>
      <p:sp>
        <p:nvSpPr>
          <p:cNvPr id="2" name="Rubrik 1">
            <a:extLst>
              <a:ext uri="{FF2B5EF4-FFF2-40B4-BE49-F238E27FC236}">
                <a16:creationId xmlns:a16="http://schemas.microsoft.com/office/drawing/2014/main" id="{E64FE6C5-63E1-8E0B-7AD9-5104769FC38A}"/>
              </a:ext>
            </a:extLst>
          </p:cNvPr>
          <p:cNvSpPr>
            <a:spLocks noGrp="1"/>
          </p:cNvSpPr>
          <p:nvPr>
            <p:ph type="title"/>
          </p:nvPr>
        </p:nvSpPr>
        <p:spPr/>
        <p:txBody>
          <a:bodyPr/>
          <a:lstStyle/>
          <a:p>
            <a:r>
              <a:rPr lang="sv-SE" dirty="0"/>
              <a:t>Vitesnivåer</a:t>
            </a:r>
          </a:p>
        </p:txBody>
      </p:sp>
      <p:sp>
        <p:nvSpPr>
          <p:cNvPr id="4" name="Platshållare för datum 3">
            <a:extLst>
              <a:ext uri="{FF2B5EF4-FFF2-40B4-BE49-F238E27FC236}">
                <a16:creationId xmlns:a16="http://schemas.microsoft.com/office/drawing/2014/main" id="{10C4B63B-4059-46E7-4DC1-1F3A6694072A}"/>
              </a:ext>
            </a:extLst>
          </p:cNvPr>
          <p:cNvSpPr>
            <a:spLocks noGrp="1"/>
          </p:cNvSpPr>
          <p:nvPr>
            <p:ph type="dt" sz="half" idx="14"/>
          </p:nvPr>
        </p:nvSpPr>
        <p:spPr/>
        <p:txBody>
          <a:bodyPr/>
          <a:lstStyle/>
          <a:p>
            <a:fld id="{094EC4B8-68CD-44A3-B172-19A87347D395}" type="datetime1">
              <a:rPr lang="sv-SE" smtClean="0"/>
              <a:t>2023-12-12</a:t>
            </a:fld>
            <a:endParaRPr lang="sv-SE"/>
          </a:p>
        </p:txBody>
      </p:sp>
      <p:pic>
        <p:nvPicPr>
          <p:cNvPr id="6" name="Bildobjekt 5" descr="En bild som visar text, skärmbild, Teckensnitt, nummer&#10;&#10;Automatiskt genererad beskrivning">
            <a:extLst>
              <a:ext uri="{FF2B5EF4-FFF2-40B4-BE49-F238E27FC236}">
                <a16:creationId xmlns:a16="http://schemas.microsoft.com/office/drawing/2014/main" id="{F4D71547-D8A3-515E-6002-0E1A3D70BF25}"/>
              </a:ext>
            </a:extLst>
          </p:cNvPr>
          <p:cNvPicPr>
            <a:picLocks noChangeAspect="1"/>
          </p:cNvPicPr>
          <p:nvPr/>
        </p:nvPicPr>
        <p:blipFill>
          <a:blip r:embed="rId4"/>
          <a:stretch>
            <a:fillRect/>
          </a:stretch>
        </p:blipFill>
        <p:spPr>
          <a:xfrm>
            <a:off x="1100667" y="4728865"/>
            <a:ext cx="6564085" cy="1564341"/>
          </a:xfrm>
          <a:prstGeom prst="rect">
            <a:avLst/>
          </a:prstGeom>
        </p:spPr>
      </p:pic>
    </p:spTree>
    <p:extLst>
      <p:ext uri="{BB962C8B-B14F-4D97-AF65-F5344CB8AC3E}">
        <p14:creationId xmlns:p14="http://schemas.microsoft.com/office/powerpoint/2010/main" val="28389266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CA9A9D-D0EB-BCCC-F0B2-3878847F5A9A}"/>
              </a:ext>
            </a:extLst>
          </p:cNvPr>
          <p:cNvSpPr>
            <a:spLocks noGrp="1"/>
          </p:cNvSpPr>
          <p:nvPr>
            <p:ph type="title"/>
          </p:nvPr>
        </p:nvSpPr>
        <p:spPr>
          <a:xfrm>
            <a:off x="1100667" y="425716"/>
            <a:ext cx="8642350" cy="1047750"/>
          </a:xfrm>
        </p:spPr>
        <p:txBody>
          <a:bodyPr anchor="b">
            <a:normAutofit/>
          </a:bodyPr>
          <a:lstStyle/>
          <a:p>
            <a:r>
              <a:rPr lang="sv-SE" dirty="0"/>
              <a:t>Leverantörsrelaterade avvikelser</a:t>
            </a:r>
          </a:p>
        </p:txBody>
      </p:sp>
      <p:sp>
        <p:nvSpPr>
          <p:cNvPr id="9" name="Date Placeholder 3">
            <a:extLst>
              <a:ext uri="{FF2B5EF4-FFF2-40B4-BE49-F238E27FC236}">
                <a16:creationId xmlns:a16="http://schemas.microsoft.com/office/drawing/2014/main" id="{B690341C-80BF-4ED3-509A-32896E2ED9C7}"/>
              </a:ext>
            </a:extLst>
          </p:cNvPr>
          <p:cNvSpPr>
            <a:spLocks noGrp="1"/>
          </p:cNvSpPr>
          <p:nvPr>
            <p:ph type="dt" sz="half" idx="14"/>
          </p:nvPr>
        </p:nvSpPr>
        <p:spPr>
          <a:xfrm>
            <a:off x="10901364" y="136525"/>
            <a:ext cx="900071" cy="141687"/>
          </a:xfrm>
        </p:spPr>
        <p:txBody>
          <a:bodyPr/>
          <a:lstStyle/>
          <a:p>
            <a:pPr>
              <a:spcAft>
                <a:spcPts val="600"/>
              </a:spcAft>
            </a:pPr>
            <a:fld id="{094EC4B8-68CD-44A3-B172-19A87347D395}" type="datetime1">
              <a:rPr lang="sv-SE" smtClean="0"/>
              <a:pPr>
                <a:spcAft>
                  <a:spcPts val="600"/>
                </a:spcAft>
              </a:pPr>
              <a:t>2023-12-12</a:t>
            </a:fld>
            <a:endParaRPr lang="sv-SE"/>
          </a:p>
        </p:txBody>
      </p:sp>
      <p:graphicFrame>
        <p:nvGraphicFramePr>
          <p:cNvPr id="5" name="Platshållare för innehåll 2">
            <a:extLst>
              <a:ext uri="{FF2B5EF4-FFF2-40B4-BE49-F238E27FC236}">
                <a16:creationId xmlns:a16="http://schemas.microsoft.com/office/drawing/2014/main" id="{AB87691A-FA95-4844-071D-1AF19DFA171A}"/>
              </a:ext>
            </a:extLst>
          </p:cNvPr>
          <p:cNvGraphicFramePr>
            <a:graphicFrameLocks noGrp="1"/>
          </p:cNvGraphicFramePr>
          <p:nvPr>
            <p:ph sz="quarter" idx="13"/>
            <p:extLst>
              <p:ext uri="{D42A27DB-BD31-4B8C-83A1-F6EECF244321}">
                <p14:modId xmlns:p14="http://schemas.microsoft.com/office/powerpoint/2010/main" val="4291006609"/>
              </p:ext>
            </p:extLst>
          </p:nvPr>
        </p:nvGraphicFramePr>
        <p:xfrm>
          <a:off x="1092200" y="2113722"/>
          <a:ext cx="8650817" cy="3311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1247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432221-E2E1-5779-34B9-507E98FAA8A4}"/>
              </a:ext>
            </a:extLst>
          </p:cNvPr>
          <p:cNvSpPr>
            <a:spLocks noGrp="1"/>
          </p:cNvSpPr>
          <p:nvPr>
            <p:ph type="title"/>
          </p:nvPr>
        </p:nvSpPr>
        <p:spPr/>
        <p:txBody>
          <a:bodyPr/>
          <a:lstStyle/>
          <a:p>
            <a:r>
              <a:rPr lang="sv-SE" dirty="0">
                <a:cs typeface="Calibri Light"/>
              </a:rPr>
              <a:t>Administrativa fel</a:t>
            </a:r>
            <a:endParaRPr lang="sv-SE" dirty="0"/>
          </a:p>
        </p:txBody>
      </p:sp>
      <p:sp>
        <p:nvSpPr>
          <p:cNvPr id="3" name="Platshållare för innehåll 2">
            <a:extLst>
              <a:ext uri="{FF2B5EF4-FFF2-40B4-BE49-F238E27FC236}">
                <a16:creationId xmlns:a16="http://schemas.microsoft.com/office/drawing/2014/main" id="{E07A1BC1-1619-8E00-1136-183BFFC44A6A}"/>
              </a:ext>
            </a:extLst>
          </p:cNvPr>
          <p:cNvSpPr>
            <a:spLocks noGrp="1"/>
          </p:cNvSpPr>
          <p:nvPr>
            <p:ph sz="quarter" idx="13"/>
          </p:nvPr>
        </p:nvSpPr>
        <p:spPr/>
        <p:txBody>
          <a:bodyPr vert="horz" lIns="91440" tIns="45720" rIns="91440" bIns="45720" rtlCol="0" anchor="t">
            <a:normAutofit/>
          </a:bodyPr>
          <a:lstStyle/>
          <a:p>
            <a:r>
              <a:rPr lang="sv-SE" dirty="0">
                <a:cs typeface="Calibri"/>
              </a:rPr>
              <a:t>Fakturering</a:t>
            </a:r>
          </a:p>
          <a:p>
            <a:pPr lvl="1"/>
            <a:r>
              <a:rPr lang="sv-SE" dirty="0">
                <a:cs typeface="Calibri"/>
              </a:rPr>
              <a:t>Faktureringsuppgifterna stämmer inte</a:t>
            </a:r>
          </a:p>
          <a:p>
            <a:pPr lvl="1"/>
            <a:r>
              <a:rPr lang="sv-SE" dirty="0">
                <a:cs typeface="Calibri"/>
              </a:rPr>
              <a:t>2 000 kronor avgift</a:t>
            </a:r>
          </a:p>
          <a:p>
            <a:r>
              <a:rPr lang="sv-SE" dirty="0">
                <a:cs typeface="Calibri"/>
              </a:rPr>
              <a:t>E-legitimation (SITHS-kort)</a:t>
            </a:r>
          </a:p>
          <a:p>
            <a:pPr lvl="1"/>
            <a:r>
              <a:rPr lang="sv-SE" dirty="0">
                <a:cs typeface="Calibri"/>
              </a:rPr>
              <a:t>Konsult saknar fungerande e-legitimation vid uppdragsstart </a:t>
            </a:r>
          </a:p>
          <a:p>
            <a:pPr lvl="1"/>
            <a:r>
              <a:rPr lang="sv-SE" dirty="0">
                <a:cs typeface="Calibri"/>
              </a:rPr>
              <a:t>2 000 kronor avgift</a:t>
            </a:r>
          </a:p>
        </p:txBody>
      </p:sp>
    </p:spTree>
    <p:extLst>
      <p:ext uri="{BB962C8B-B14F-4D97-AF65-F5344CB8AC3E}">
        <p14:creationId xmlns:p14="http://schemas.microsoft.com/office/powerpoint/2010/main" val="32456410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CA9A9D-D0EB-BCCC-F0B2-3878847F5A9A}"/>
              </a:ext>
            </a:extLst>
          </p:cNvPr>
          <p:cNvSpPr>
            <a:spLocks noGrp="1"/>
          </p:cNvSpPr>
          <p:nvPr>
            <p:ph type="title"/>
          </p:nvPr>
        </p:nvSpPr>
        <p:spPr>
          <a:xfrm>
            <a:off x="1100667" y="425716"/>
            <a:ext cx="8642350" cy="1047750"/>
          </a:xfrm>
        </p:spPr>
        <p:txBody>
          <a:bodyPr anchor="b">
            <a:normAutofit/>
          </a:bodyPr>
          <a:lstStyle/>
          <a:p>
            <a:r>
              <a:rPr lang="sv-SE"/>
              <a:t>Avbokning</a:t>
            </a:r>
          </a:p>
        </p:txBody>
      </p:sp>
      <p:sp>
        <p:nvSpPr>
          <p:cNvPr id="9" name="Date Placeholder 3">
            <a:extLst>
              <a:ext uri="{FF2B5EF4-FFF2-40B4-BE49-F238E27FC236}">
                <a16:creationId xmlns:a16="http://schemas.microsoft.com/office/drawing/2014/main" id="{FD13B436-20E5-D1B0-ED69-2D8E05D86F87}"/>
              </a:ext>
            </a:extLst>
          </p:cNvPr>
          <p:cNvSpPr>
            <a:spLocks noGrp="1"/>
          </p:cNvSpPr>
          <p:nvPr>
            <p:ph type="dt" sz="half" idx="14"/>
          </p:nvPr>
        </p:nvSpPr>
        <p:spPr>
          <a:xfrm>
            <a:off x="10901364" y="136525"/>
            <a:ext cx="900071" cy="141687"/>
          </a:xfrm>
        </p:spPr>
        <p:txBody>
          <a:bodyPr/>
          <a:lstStyle/>
          <a:p>
            <a:pPr>
              <a:spcAft>
                <a:spcPts val="600"/>
              </a:spcAft>
            </a:pPr>
            <a:fld id="{094EC4B8-68CD-44A3-B172-19A87347D395}" type="datetime1">
              <a:rPr lang="sv-SE" smtClean="0"/>
              <a:pPr>
                <a:spcAft>
                  <a:spcPts val="600"/>
                </a:spcAft>
              </a:pPr>
              <a:t>2023-12-12</a:t>
            </a:fld>
            <a:endParaRPr lang="sv-SE"/>
          </a:p>
        </p:txBody>
      </p:sp>
      <p:graphicFrame>
        <p:nvGraphicFramePr>
          <p:cNvPr id="5" name="Platshållare för innehåll 2">
            <a:extLst>
              <a:ext uri="{FF2B5EF4-FFF2-40B4-BE49-F238E27FC236}">
                <a16:creationId xmlns:a16="http://schemas.microsoft.com/office/drawing/2014/main" id="{6F5471FE-3889-5300-D74C-08558E14B7CE}"/>
              </a:ext>
            </a:extLst>
          </p:cNvPr>
          <p:cNvGraphicFramePr>
            <a:graphicFrameLocks noGrp="1"/>
          </p:cNvGraphicFramePr>
          <p:nvPr>
            <p:ph sz="quarter" idx="13"/>
            <p:extLst>
              <p:ext uri="{D42A27DB-BD31-4B8C-83A1-F6EECF244321}">
                <p14:modId xmlns:p14="http://schemas.microsoft.com/office/powerpoint/2010/main" val="195469441"/>
              </p:ext>
            </p:extLst>
          </p:nvPr>
        </p:nvGraphicFramePr>
        <p:xfrm>
          <a:off x="1092200" y="2113722"/>
          <a:ext cx="8650817" cy="3311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9508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CA9A9D-D0EB-BCCC-F0B2-3878847F5A9A}"/>
              </a:ext>
            </a:extLst>
          </p:cNvPr>
          <p:cNvSpPr>
            <a:spLocks noGrp="1"/>
          </p:cNvSpPr>
          <p:nvPr>
            <p:ph type="title"/>
          </p:nvPr>
        </p:nvSpPr>
        <p:spPr>
          <a:xfrm>
            <a:off x="1100667" y="425716"/>
            <a:ext cx="8642350" cy="1047750"/>
          </a:xfrm>
        </p:spPr>
        <p:txBody>
          <a:bodyPr anchor="b">
            <a:normAutofit/>
          </a:bodyPr>
          <a:lstStyle/>
          <a:p>
            <a:r>
              <a:rPr lang="sv-SE"/>
              <a:t>Omdisponering/flytt av konsult</a:t>
            </a:r>
          </a:p>
        </p:txBody>
      </p:sp>
      <p:sp>
        <p:nvSpPr>
          <p:cNvPr id="3" name="Platshållare för innehåll 2">
            <a:extLst>
              <a:ext uri="{FF2B5EF4-FFF2-40B4-BE49-F238E27FC236}">
                <a16:creationId xmlns:a16="http://schemas.microsoft.com/office/drawing/2014/main" id="{F7A34F72-2E3B-69A1-E868-337BFE9F0256}"/>
              </a:ext>
            </a:extLst>
          </p:cNvPr>
          <p:cNvSpPr>
            <a:spLocks noGrp="1"/>
          </p:cNvSpPr>
          <p:nvPr>
            <p:ph sz="quarter" idx="13"/>
          </p:nvPr>
        </p:nvSpPr>
        <p:spPr>
          <a:xfrm>
            <a:off x="1092200" y="2113722"/>
            <a:ext cx="8650817" cy="3311526"/>
          </a:xfrm>
        </p:spPr>
        <p:txBody>
          <a:bodyPr vert="horz" lIns="91440" tIns="45720" rIns="91440" bIns="45720" rtlCol="0">
            <a:normAutofit/>
          </a:bodyPr>
          <a:lstStyle/>
          <a:p>
            <a:pPr marL="0" indent="0">
              <a:lnSpc>
                <a:spcPct val="120000"/>
              </a:lnSpc>
              <a:buNone/>
            </a:pPr>
            <a:r>
              <a:rPr lang="sv-SE" sz="1900" dirty="0"/>
              <a:t>Konsult kan om behov uppstår flyttas till annan enhet/avdelning om:</a:t>
            </a:r>
          </a:p>
          <a:p>
            <a:pPr>
              <a:lnSpc>
                <a:spcPct val="120000"/>
              </a:lnSpc>
            </a:pPr>
            <a:r>
              <a:rPr lang="sv-SE" sz="1900" dirty="0"/>
              <a:t>leverantören godkänner omdisponeringen</a:t>
            </a:r>
          </a:p>
          <a:p>
            <a:pPr>
              <a:lnSpc>
                <a:spcPct val="120000"/>
              </a:lnSpc>
            </a:pPr>
            <a:r>
              <a:rPr lang="sv-SE" sz="1900" dirty="0"/>
              <a:t>konsultens kompetens anses tillräcklig för det nya uppdraget</a:t>
            </a:r>
          </a:p>
          <a:p>
            <a:pPr>
              <a:lnSpc>
                <a:spcPct val="120000"/>
              </a:lnSpc>
            </a:pPr>
            <a:r>
              <a:rPr lang="sv-SE" sz="1900" dirty="0"/>
              <a:t>nya uppdraget ligger maximalt 50 kilometer från det ursprungliga uppdragets geografiska placering (om inget annat angetts i avropet)</a:t>
            </a:r>
          </a:p>
          <a:p>
            <a:pPr marL="171450" indent="-171450">
              <a:lnSpc>
                <a:spcPct val="120000"/>
              </a:lnSpc>
            </a:pPr>
            <a:endParaRPr lang="sv-SE" sz="1900" dirty="0"/>
          </a:p>
        </p:txBody>
      </p:sp>
      <p:sp>
        <p:nvSpPr>
          <p:cNvPr id="8" name="Date Placeholder 3">
            <a:extLst>
              <a:ext uri="{FF2B5EF4-FFF2-40B4-BE49-F238E27FC236}">
                <a16:creationId xmlns:a16="http://schemas.microsoft.com/office/drawing/2014/main" id="{A4541C2A-82AA-8820-5AA1-2AC1B71017FB}"/>
              </a:ext>
            </a:extLst>
          </p:cNvPr>
          <p:cNvSpPr>
            <a:spLocks noGrp="1"/>
          </p:cNvSpPr>
          <p:nvPr>
            <p:ph type="dt" sz="half" idx="14"/>
          </p:nvPr>
        </p:nvSpPr>
        <p:spPr>
          <a:xfrm>
            <a:off x="10901364" y="136525"/>
            <a:ext cx="900071" cy="141687"/>
          </a:xfrm>
        </p:spPr>
        <p:txBody>
          <a:bodyPr/>
          <a:lstStyle/>
          <a:p>
            <a:pPr>
              <a:spcAft>
                <a:spcPts val="600"/>
              </a:spcAft>
            </a:pPr>
            <a:fld id="{094EC4B8-68CD-44A3-B172-19A87347D395}" type="datetime1">
              <a:rPr lang="sv-SE" smtClean="0"/>
              <a:pPr>
                <a:spcAft>
                  <a:spcPts val="600"/>
                </a:spcAft>
              </a:pPr>
              <a:t>2023-12-12</a:t>
            </a:fld>
            <a:endParaRPr lang="sv-SE"/>
          </a:p>
        </p:txBody>
      </p:sp>
    </p:spTree>
    <p:extLst>
      <p:ext uri="{BB962C8B-B14F-4D97-AF65-F5344CB8AC3E}">
        <p14:creationId xmlns:p14="http://schemas.microsoft.com/office/powerpoint/2010/main" val="36421220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CA9A9D-D0EB-BCCC-F0B2-3878847F5A9A}"/>
              </a:ext>
            </a:extLst>
          </p:cNvPr>
          <p:cNvSpPr>
            <a:spLocks noGrp="1"/>
          </p:cNvSpPr>
          <p:nvPr>
            <p:ph type="title"/>
          </p:nvPr>
        </p:nvSpPr>
        <p:spPr>
          <a:xfrm>
            <a:off x="1100667" y="425716"/>
            <a:ext cx="8642350" cy="1047750"/>
          </a:xfrm>
        </p:spPr>
        <p:txBody>
          <a:bodyPr anchor="b">
            <a:normAutofit/>
          </a:bodyPr>
          <a:lstStyle/>
          <a:p>
            <a:r>
              <a:rPr lang="sv-SE"/>
              <a:t>Förlängning av pågående uppdrag</a:t>
            </a:r>
          </a:p>
        </p:txBody>
      </p:sp>
      <p:sp>
        <p:nvSpPr>
          <p:cNvPr id="3" name="Platshållare för innehåll 2">
            <a:extLst>
              <a:ext uri="{FF2B5EF4-FFF2-40B4-BE49-F238E27FC236}">
                <a16:creationId xmlns:a16="http://schemas.microsoft.com/office/drawing/2014/main" id="{F7A34F72-2E3B-69A1-E868-337BFE9F0256}"/>
              </a:ext>
            </a:extLst>
          </p:cNvPr>
          <p:cNvSpPr>
            <a:spLocks noGrp="1"/>
          </p:cNvSpPr>
          <p:nvPr>
            <p:ph sz="quarter" idx="13"/>
          </p:nvPr>
        </p:nvSpPr>
        <p:spPr>
          <a:xfrm>
            <a:off x="1092200" y="2113722"/>
            <a:ext cx="8650817" cy="3311526"/>
          </a:xfrm>
        </p:spPr>
        <p:txBody>
          <a:bodyPr vert="horz" lIns="91440" tIns="45720" rIns="91440" bIns="45720" rtlCol="0">
            <a:normAutofit/>
          </a:bodyPr>
          <a:lstStyle/>
          <a:p>
            <a:pPr marL="342900" indent="-342900"/>
            <a:r>
              <a:rPr lang="sv-SE" dirty="0"/>
              <a:t>Uppdrag får förlängas i syfte att upprätthålla god kontinuitet och hög patientsäkerhet</a:t>
            </a:r>
          </a:p>
          <a:p>
            <a:pPr marL="342900" indent="-342900"/>
            <a:r>
              <a:rPr lang="sv-SE" dirty="0"/>
              <a:t>Förlängning får ske maximalt en gång och får inte överskrida tidsperiod för det pågående uppdraget</a:t>
            </a:r>
          </a:p>
        </p:txBody>
      </p:sp>
      <p:sp>
        <p:nvSpPr>
          <p:cNvPr id="8" name="Date Placeholder 3">
            <a:extLst>
              <a:ext uri="{FF2B5EF4-FFF2-40B4-BE49-F238E27FC236}">
                <a16:creationId xmlns:a16="http://schemas.microsoft.com/office/drawing/2014/main" id="{9AE39F23-A0CB-21F8-C4D3-E12982268337}"/>
              </a:ext>
            </a:extLst>
          </p:cNvPr>
          <p:cNvSpPr>
            <a:spLocks noGrp="1"/>
          </p:cNvSpPr>
          <p:nvPr>
            <p:ph type="dt" sz="half" idx="14"/>
          </p:nvPr>
        </p:nvSpPr>
        <p:spPr>
          <a:xfrm>
            <a:off x="10901364" y="136525"/>
            <a:ext cx="900071" cy="141687"/>
          </a:xfrm>
        </p:spPr>
        <p:txBody>
          <a:bodyPr/>
          <a:lstStyle/>
          <a:p>
            <a:pPr>
              <a:spcAft>
                <a:spcPts val="600"/>
              </a:spcAft>
            </a:pPr>
            <a:fld id="{094EC4B8-68CD-44A3-B172-19A87347D395}" type="datetime1">
              <a:rPr lang="sv-SE" smtClean="0"/>
              <a:pPr>
                <a:spcAft>
                  <a:spcPts val="600"/>
                </a:spcAft>
              </a:pPr>
              <a:t>2023-12-12</a:t>
            </a:fld>
            <a:endParaRPr lang="sv-SE"/>
          </a:p>
        </p:txBody>
      </p:sp>
    </p:spTree>
    <p:extLst>
      <p:ext uri="{BB962C8B-B14F-4D97-AF65-F5344CB8AC3E}">
        <p14:creationId xmlns:p14="http://schemas.microsoft.com/office/powerpoint/2010/main" val="26725500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E0F8BC-1761-C045-B5A7-E784C9809A49}"/>
              </a:ext>
            </a:extLst>
          </p:cNvPr>
          <p:cNvSpPr>
            <a:spLocks noGrp="1"/>
          </p:cNvSpPr>
          <p:nvPr>
            <p:ph type="title"/>
          </p:nvPr>
        </p:nvSpPr>
        <p:spPr/>
        <p:txBody>
          <a:bodyPr/>
          <a:lstStyle/>
          <a:p>
            <a:r>
              <a:rPr lang="sv-SE" dirty="0"/>
              <a:t>Efter uppdraget</a:t>
            </a:r>
          </a:p>
        </p:txBody>
      </p:sp>
      <p:sp>
        <p:nvSpPr>
          <p:cNvPr id="4" name="Platshållare för datum 3">
            <a:extLst>
              <a:ext uri="{FF2B5EF4-FFF2-40B4-BE49-F238E27FC236}">
                <a16:creationId xmlns:a16="http://schemas.microsoft.com/office/drawing/2014/main" id="{B8D1A996-E60C-4D6A-08B1-88926806088F}"/>
              </a:ext>
            </a:extLst>
          </p:cNvPr>
          <p:cNvSpPr>
            <a:spLocks noGrp="1"/>
          </p:cNvSpPr>
          <p:nvPr>
            <p:ph type="dt" sz="half" idx="10"/>
          </p:nvPr>
        </p:nvSpPr>
        <p:spPr/>
        <p:txBody>
          <a:bodyPr/>
          <a:lstStyle/>
          <a:p>
            <a:fld id="{5A1A9ECC-DD52-4BAE-8436-3D4B0CE1438D}" type="datetime1">
              <a:rPr lang="sv-SE" smtClean="0"/>
              <a:t>2023-12-12</a:t>
            </a:fld>
            <a:endParaRPr lang="sv-SE"/>
          </a:p>
        </p:txBody>
      </p:sp>
    </p:spTree>
    <p:extLst>
      <p:ext uri="{BB962C8B-B14F-4D97-AF65-F5344CB8AC3E}">
        <p14:creationId xmlns:p14="http://schemas.microsoft.com/office/powerpoint/2010/main" val="14534807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CA9A9D-D0EB-BCCC-F0B2-3878847F5A9A}"/>
              </a:ext>
            </a:extLst>
          </p:cNvPr>
          <p:cNvSpPr>
            <a:spLocks noGrp="1"/>
          </p:cNvSpPr>
          <p:nvPr>
            <p:ph type="title"/>
          </p:nvPr>
        </p:nvSpPr>
        <p:spPr/>
        <p:txBody>
          <a:bodyPr/>
          <a:lstStyle/>
          <a:p>
            <a:r>
              <a:rPr lang="sv-SE" dirty="0"/>
              <a:t>Efter uppdrag - fakturering</a:t>
            </a:r>
          </a:p>
        </p:txBody>
      </p:sp>
      <p:sp>
        <p:nvSpPr>
          <p:cNvPr id="3" name="Platshållare för innehåll 2">
            <a:extLst>
              <a:ext uri="{FF2B5EF4-FFF2-40B4-BE49-F238E27FC236}">
                <a16:creationId xmlns:a16="http://schemas.microsoft.com/office/drawing/2014/main" id="{F7A34F72-2E3B-69A1-E868-337BFE9F0256}"/>
              </a:ext>
            </a:extLst>
          </p:cNvPr>
          <p:cNvSpPr>
            <a:spLocks noGrp="1"/>
          </p:cNvSpPr>
          <p:nvPr>
            <p:ph sz="quarter" idx="13"/>
          </p:nvPr>
        </p:nvSpPr>
        <p:spPr>
          <a:xfrm>
            <a:off x="1092200" y="2113722"/>
            <a:ext cx="8650817" cy="4318562"/>
          </a:xfrm>
        </p:spPr>
        <p:txBody>
          <a:bodyPr vert="horz" lIns="91440" tIns="45720" rIns="91440" bIns="45720" rtlCol="0" anchor="t">
            <a:normAutofit fontScale="62500" lnSpcReduction="20000"/>
          </a:bodyPr>
          <a:lstStyle/>
          <a:p>
            <a:r>
              <a:rPr lang="sv-SE" sz="3200" dirty="0">
                <a:cs typeface="Times New Roman"/>
              </a:rPr>
              <a:t>Fakturering sker per månad i efterskott, senast 14 kalenderdagar efter månadens slut.</a:t>
            </a:r>
          </a:p>
          <a:p>
            <a:r>
              <a:rPr lang="sv-SE" sz="3200" dirty="0">
                <a:cs typeface="Times New Roman"/>
              </a:rPr>
              <a:t>Beställaren ska erhålla slutfaktura senast en månad efter det att konsulttjänsten slutförts. </a:t>
            </a:r>
          </a:p>
          <a:p>
            <a:r>
              <a:rPr lang="sv-SE" sz="3200" dirty="0">
                <a:cs typeface="Times New Roman"/>
              </a:rPr>
              <a:t>Inga samlingsfakturor accepteras.</a:t>
            </a:r>
          </a:p>
          <a:p>
            <a:r>
              <a:rPr lang="sv-SE" sz="3200" dirty="0">
                <a:cs typeface="Times New Roman"/>
              </a:rPr>
              <a:t>Leverantören ersätts endast för den tid då konsulten fullgjort det aktuella uppdraget. </a:t>
            </a:r>
            <a:endParaRPr lang="sv-SE" sz="3200" i="1" dirty="0">
              <a:cs typeface="Times New Roman"/>
            </a:endParaRPr>
          </a:p>
          <a:p>
            <a:r>
              <a:rPr lang="sv-SE" sz="3200" dirty="0">
                <a:cs typeface="Times New Roman"/>
              </a:rPr>
              <a:t>Ingen ersättning utgår för restid eller övriga omkostnader*</a:t>
            </a:r>
            <a:endParaRPr lang="sv-SE" sz="3200" i="1" dirty="0">
              <a:cs typeface="Times New Roman"/>
            </a:endParaRPr>
          </a:p>
          <a:p>
            <a:r>
              <a:rPr lang="sv-SE" sz="3200" dirty="0">
                <a:cs typeface="Times New Roman"/>
              </a:rPr>
              <a:t>Ofullständig eller felaktig faktura ska krediteras inom sju (7) arbetsdagar efter påpekande av beställaren.</a:t>
            </a:r>
          </a:p>
          <a:p>
            <a:pPr marL="171450" indent="-171450"/>
            <a:endParaRPr lang="sv-SE" sz="1400" dirty="0">
              <a:latin typeface="Times New Roman"/>
              <a:cs typeface="Times New Roman"/>
            </a:endParaRPr>
          </a:p>
          <a:p>
            <a:endParaRPr lang="sv-SE" sz="1200" dirty="0">
              <a:latin typeface="Times New Roman"/>
              <a:cs typeface="Times New Roman"/>
            </a:endParaRPr>
          </a:p>
          <a:p>
            <a:pPr marL="171450" indent="-171450"/>
            <a:endParaRPr lang="sv-SE" sz="1200" dirty="0">
              <a:latin typeface="Times New Roman"/>
              <a:cs typeface="Times New Roman"/>
            </a:endParaRPr>
          </a:p>
        </p:txBody>
      </p:sp>
      <p:sp>
        <p:nvSpPr>
          <p:cNvPr id="4" name="textruta 3">
            <a:extLst>
              <a:ext uri="{FF2B5EF4-FFF2-40B4-BE49-F238E27FC236}">
                <a16:creationId xmlns:a16="http://schemas.microsoft.com/office/drawing/2014/main" id="{3AE4B1B6-60D4-77FE-68FF-C779565BD585}"/>
              </a:ext>
            </a:extLst>
          </p:cNvPr>
          <p:cNvSpPr txBox="1"/>
          <p:nvPr/>
        </p:nvSpPr>
        <p:spPr>
          <a:xfrm>
            <a:off x="5654634" y="1310244"/>
            <a:ext cx="622662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sv-SE" dirty="0">
              <a:latin typeface="Times New Roman"/>
              <a:cs typeface="Arial"/>
            </a:endParaRPr>
          </a:p>
          <a:p>
            <a:endParaRPr lang="sv-SE" dirty="0">
              <a:latin typeface="Times New Roman"/>
              <a:cs typeface="Segoe UI"/>
            </a:endParaRPr>
          </a:p>
        </p:txBody>
      </p:sp>
    </p:spTree>
    <p:extLst>
      <p:ext uri="{BB962C8B-B14F-4D97-AF65-F5344CB8AC3E}">
        <p14:creationId xmlns:p14="http://schemas.microsoft.com/office/powerpoint/2010/main" val="33244653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93962D-7D5F-399A-E0FD-A522E30EFFED}"/>
              </a:ext>
            </a:extLst>
          </p:cNvPr>
          <p:cNvSpPr>
            <a:spLocks noGrp="1"/>
          </p:cNvSpPr>
          <p:nvPr>
            <p:ph type="title"/>
          </p:nvPr>
        </p:nvSpPr>
        <p:spPr/>
        <p:txBody>
          <a:bodyPr/>
          <a:lstStyle/>
          <a:p>
            <a:r>
              <a:rPr lang="sv-SE" dirty="0"/>
              <a:t>Efter uppdrag - fakturering</a:t>
            </a:r>
          </a:p>
        </p:txBody>
      </p:sp>
      <p:sp>
        <p:nvSpPr>
          <p:cNvPr id="3" name="Platshållare för innehåll 2">
            <a:extLst>
              <a:ext uri="{FF2B5EF4-FFF2-40B4-BE49-F238E27FC236}">
                <a16:creationId xmlns:a16="http://schemas.microsoft.com/office/drawing/2014/main" id="{00F74083-39F1-0843-20B7-A1F18D9F5F01}"/>
              </a:ext>
            </a:extLst>
          </p:cNvPr>
          <p:cNvSpPr>
            <a:spLocks noGrp="1"/>
          </p:cNvSpPr>
          <p:nvPr>
            <p:ph sz="quarter" idx="13"/>
          </p:nvPr>
        </p:nvSpPr>
        <p:spPr>
          <a:xfrm>
            <a:off x="1100667" y="1773237"/>
            <a:ext cx="8650817" cy="3311526"/>
          </a:xfrm>
        </p:spPr>
        <p:txBody>
          <a:bodyPr/>
          <a:lstStyle/>
          <a:p>
            <a:pPr marL="0" indent="0">
              <a:buNone/>
            </a:pPr>
            <a:r>
              <a:rPr lang="sv-SE" sz="2000" b="1" dirty="0">
                <a:cs typeface="Times New Roman"/>
              </a:rPr>
              <a:t>Fakturan ska minst innehålla:</a:t>
            </a:r>
          </a:p>
          <a:p>
            <a:pPr marL="606425" lvl="1" indent="-342900">
              <a:buFont typeface="Arial" panose="020B0604020202020204" pitchFamily="34" charset="0"/>
              <a:buChar char="•"/>
            </a:pPr>
            <a:r>
              <a:rPr lang="sv-SE" sz="1600" dirty="0">
                <a:cs typeface="Arial"/>
              </a:rPr>
              <a:t>Avtalsnummer</a:t>
            </a:r>
            <a:r>
              <a:rPr lang="en-US" sz="1600" dirty="0">
                <a:cs typeface="Arial"/>
              </a:rPr>
              <a:t>​</a:t>
            </a:r>
            <a:endParaRPr lang="sv-SE" sz="1600" dirty="0">
              <a:cs typeface="Calibri"/>
            </a:endParaRPr>
          </a:p>
          <a:p>
            <a:pPr marL="606425" lvl="1" indent="-342900">
              <a:buFont typeface="Arial" panose="020B0604020202020204" pitchFamily="34" charset="0"/>
              <a:buChar char="•"/>
            </a:pPr>
            <a:r>
              <a:rPr lang="sv-SE" sz="1600" dirty="0">
                <a:cs typeface="Arial"/>
              </a:rPr>
              <a:t>Behörig beställare</a:t>
            </a:r>
            <a:r>
              <a:rPr lang="en-US" sz="1600" dirty="0">
                <a:cs typeface="Arial"/>
              </a:rPr>
              <a:t>​</a:t>
            </a:r>
          </a:p>
          <a:p>
            <a:pPr marL="606425" lvl="1" indent="-342900">
              <a:buFont typeface="Arial" panose="020B0604020202020204" pitchFamily="34" charset="0"/>
              <a:buChar char="•"/>
            </a:pPr>
            <a:r>
              <a:rPr lang="sv-SE" sz="1600" dirty="0">
                <a:cs typeface="Arial"/>
              </a:rPr>
              <a:t>Beställarens ID-nr (fakturareferens)</a:t>
            </a:r>
            <a:r>
              <a:rPr lang="en-US" sz="1600" dirty="0">
                <a:cs typeface="Arial"/>
              </a:rPr>
              <a:t>​</a:t>
            </a:r>
          </a:p>
          <a:p>
            <a:pPr marL="606425" lvl="1" indent="-342900">
              <a:buFont typeface="Arial" panose="020B0604020202020204" pitchFamily="34" charset="0"/>
              <a:buChar char="•"/>
            </a:pPr>
            <a:r>
              <a:rPr lang="sv-SE" sz="1600" dirty="0">
                <a:cs typeface="Arial"/>
              </a:rPr>
              <a:t>Uppdragsgivare - enhet/avdelning</a:t>
            </a:r>
            <a:r>
              <a:rPr lang="en-US" sz="1600" dirty="0">
                <a:cs typeface="Arial"/>
              </a:rPr>
              <a:t>​</a:t>
            </a:r>
          </a:p>
          <a:p>
            <a:pPr marL="606425" lvl="1" indent="-342900">
              <a:buFont typeface="Arial" panose="020B0604020202020204" pitchFamily="34" charset="0"/>
              <a:buChar char="•"/>
            </a:pPr>
            <a:r>
              <a:rPr lang="sv-SE" sz="1600" dirty="0">
                <a:cs typeface="Arial"/>
              </a:rPr>
              <a:t>Datum och tid då uppdraget genomfördes</a:t>
            </a:r>
            <a:r>
              <a:rPr lang="en-US" sz="1600" dirty="0">
                <a:cs typeface="Arial"/>
              </a:rPr>
              <a:t>​</a:t>
            </a:r>
          </a:p>
          <a:p>
            <a:pPr marL="606425" lvl="1" indent="-342900">
              <a:buFont typeface="Arial" panose="020B0604020202020204" pitchFamily="34" charset="0"/>
              <a:buChar char="•"/>
            </a:pPr>
            <a:r>
              <a:rPr lang="sv-SE" sz="1600" dirty="0">
                <a:cs typeface="Arial"/>
              </a:rPr>
              <a:t>Konsultens namn</a:t>
            </a:r>
            <a:r>
              <a:rPr lang="en-US" sz="1600" dirty="0">
                <a:cs typeface="Arial"/>
              </a:rPr>
              <a:t>​</a:t>
            </a:r>
          </a:p>
          <a:p>
            <a:pPr marL="606425" lvl="1" indent="-342900">
              <a:buFont typeface="Arial" panose="020B0604020202020204" pitchFamily="34" charset="0"/>
              <a:buChar char="•"/>
            </a:pPr>
            <a:r>
              <a:rPr lang="sv-SE" sz="1600" dirty="0">
                <a:cs typeface="Arial"/>
              </a:rPr>
              <a:t>Konsultens yrkeskategori</a:t>
            </a:r>
            <a:r>
              <a:rPr lang="en-US" sz="1600" dirty="0">
                <a:cs typeface="Arial"/>
              </a:rPr>
              <a:t>​</a:t>
            </a:r>
          </a:p>
          <a:p>
            <a:pPr marL="606425" lvl="1" indent="-342900">
              <a:buFont typeface="Arial" panose="020B0604020202020204" pitchFamily="34" charset="0"/>
              <a:buChar char="•"/>
            </a:pPr>
            <a:r>
              <a:rPr lang="sv-SE" sz="1600" dirty="0">
                <a:cs typeface="Arial"/>
              </a:rPr>
              <a:t>Antal timmar (ska specificeras med aktuellt timpris)</a:t>
            </a:r>
            <a:r>
              <a:rPr lang="en-US" sz="1600" dirty="0">
                <a:cs typeface="Arial"/>
              </a:rPr>
              <a:t>​</a:t>
            </a:r>
          </a:p>
          <a:p>
            <a:pPr marL="606425" lvl="1" indent="-342900">
              <a:buFont typeface="Arial" panose="020B0604020202020204" pitchFamily="34" charset="0"/>
              <a:buChar char="•"/>
            </a:pPr>
            <a:r>
              <a:rPr lang="sv-SE" sz="1600" dirty="0">
                <a:cs typeface="Arial"/>
              </a:rPr>
              <a:t>Avdrag för eventuell introduktion (ska specificeras med antal timmar)</a:t>
            </a:r>
            <a:r>
              <a:rPr lang="en-US" sz="1600" dirty="0">
                <a:cs typeface="Arial"/>
              </a:rPr>
              <a:t>​</a:t>
            </a:r>
          </a:p>
          <a:p>
            <a:pPr marL="606425" lvl="1" indent="-342900">
              <a:buFont typeface="Arial" panose="020B0604020202020204" pitchFamily="34" charset="0"/>
              <a:buChar char="•"/>
            </a:pPr>
            <a:r>
              <a:rPr lang="sv-SE" sz="1600" dirty="0">
                <a:cs typeface="Arial"/>
              </a:rPr>
              <a:t>Avdrag för eventuella raster under uppdraget </a:t>
            </a:r>
            <a:r>
              <a:rPr lang="en-US" sz="1600" dirty="0">
                <a:cs typeface="Arial"/>
              </a:rPr>
              <a:t>​</a:t>
            </a:r>
          </a:p>
          <a:p>
            <a:pPr marL="606425" lvl="1" indent="-342900">
              <a:buFont typeface="Arial" panose="020B0604020202020204" pitchFamily="34" charset="0"/>
              <a:buChar char="•"/>
            </a:pPr>
            <a:r>
              <a:rPr lang="sv-SE" sz="1600" dirty="0">
                <a:cs typeface="Arial"/>
              </a:rPr>
              <a:t>Konsultens tidrapport eller annan närvaroregistrering (utifrån vad som gäller i den specifika regionen)</a:t>
            </a:r>
            <a:r>
              <a:rPr lang="en-US" sz="1600" dirty="0">
                <a:cs typeface="Arial"/>
              </a:rPr>
              <a:t>​</a:t>
            </a:r>
          </a:p>
          <a:p>
            <a:pPr>
              <a:buFont typeface="Arial" panose="020B0604020202020204" pitchFamily="34" charset="0"/>
              <a:buChar char="•"/>
            </a:pPr>
            <a:endParaRPr lang="sv-SE" dirty="0">
              <a:cs typeface="Arial"/>
            </a:endParaRPr>
          </a:p>
          <a:p>
            <a:endParaRPr lang="sv-SE" dirty="0"/>
          </a:p>
        </p:txBody>
      </p:sp>
      <p:sp>
        <p:nvSpPr>
          <p:cNvPr id="4" name="Platshållare för datum 3">
            <a:extLst>
              <a:ext uri="{FF2B5EF4-FFF2-40B4-BE49-F238E27FC236}">
                <a16:creationId xmlns:a16="http://schemas.microsoft.com/office/drawing/2014/main" id="{5F329ACF-B6EF-8C7D-1FBF-A2EA5FD8DE9C}"/>
              </a:ext>
            </a:extLst>
          </p:cNvPr>
          <p:cNvSpPr>
            <a:spLocks noGrp="1"/>
          </p:cNvSpPr>
          <p:nvPr>
            <p:ph type="dt" sz="half" idx="14"/>
          </p:nvPr>
        </p:nvSpPr>
        <p:spPr/>
        <p:txBody>
          <a:bodyPr/>
          <a:lstStyle/>
          <a:p>
            <a:fld id="{094EC4B8-68CD-44A3-B172-19A87347D395}" type="datetime1">
              <a:rPr lang="sv-SE" smtClean="0"/>
              <a:t>2023-12-12</a:t>
            </a:fld>
            <a:endParaRPr lang="sv-SE"/>
          </a:p>
        </p:txBody>
      </p:sp>
    </p:spTree>
    <p:extLst>
      <p:ext uri="{BB962C8B-B14F-4D97-AF65-F5344CB8AC3E}">
        <p14:creationId xmlns:p14="http://schemas.microsoft.com/office/powerpoint/2010/main" val="38927101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80D3025-C9FB-1672-95A2-D199E252BE2F}"/>
              </a:ext>
            </a:extLst>
          </p:cNvPr>
          <p:cNvSpPr>
            <a:spLocks noGrp="1"/>
          </p:cNvSpPr>
          <p:nvPr>
            <p:ph type="dt" sz="half" idx="10"/>
          </p:nvPr>
        </p:nvSpPr>
        <p:spPr/>
        <p:txBody>
          <a:bodyPr/>
          <a:lstStyle/>
          <a:p>
            <a:fld id="{F51BC1AE-12BE-46AC-9A20-CE9C845E4E47}" type="datetime1">
              <a:rPr lang="sv-SE" smtClean="0"/>
              <a:t>2023-12-12</a:t>
            </a:fld>
            <a:endParaRPr lang="sv-SE" dirty="0"/>
          </a:p>
        </p:txBody>
      </p:sp>
    </p:spTree>
    <p:extLst>
      <p:ext uri="{BB962C8B-B14F-4D97-AF65-F5344CB8AC3E}">
        <p14:creationId xmlns:p14="http://schemas.microsoft.com/office/powerpoint/2010/main" val="3801270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622D68-A5AA-507C-5FA8-FC75430D36C8}"/>
              </a:ext>
            </a:extLst>
          </p:cNvPr>
          <p:cNvSpPr>
            <a:spLocks noGrp="1"/>
          </p:cNvSpPr>
          <p:nvPr>
            <p:ph type="title"/>
          </p:nvPr>
        </p:nvSpPr>
        <p:spPr/>
        <p:txBody>
          <a:bodyPr/>
          <a:lstStyle/>
          <a:p>
            <a:r>
              <a:rPr lang="sv-SE" dirty="0"/>
              <a:t>Inför uppdrag (1)</a:t>
            </a:r>
          </a:p>
        </p:txBody>
      </p:sp>
      <p:sp>
        <p:nvSpPr>
          <p:cNvPr id="3" name="Platshållare för innehåll 2">
            <a:extLst>
              <a:ext uri="{FF2B5EF4-FFF2-40B4-BE49-F238E27FC236}">
                <a16:creationId xmlns:a16="http://schemas.microsoft.com/office/drawing/2014/main" id="{CC12FFB9-AD55-CA79-49EF-57F2BE88EEBB}"/>
              </a:ext>
            </a:extLst>
          </p:cNvPr>
          <p:cNvSpPr>
            <a:spLocks noGrp="1"/>
          </p:cNvSpPr>
          <p:nvPr>
            <p:ph sz="quarter" idx="13"/>
          </p:nvPr>
        </p:nvSpPr>
        <p:spPr/>
        <p:txBody>
          <a:bodyPr/>
          <a:lstStyle/>
          <a:p>
            <a:r>
              <a:rPr lang="sv-SE" dirty="0"/>
              <a:t>Vilken kompetens kan jag hyra in?</a:t>
            </a:r>
          </a:p>
          <a:p>
            <a:r>
              <a:rPr lang="sv-SE" dirty="0"/>
              <a:t>Vilka ersättningsnivåer gäller?</a:t>
            </a:r>
            <a:endParaRPr lang="sv-SE" dirty="0">
              <a:cs typeface="Calibri"/>
            </a:endParaRPr>
          </a:p>
          <a:p>
            <a:r>
              <a:rPr lang="sv-SE" dirty="0"/>
              <a:t>Tidsperiod/schema för inhyrning? </a:t>
            </a:r>
            <a:endParaRPr lang="sv-SE" dirty="0">
              <a:cs typeface="Calibri" panose="020F0502020204030204"/>
            </a:endParaRPr>
          </a:p>
          <a:p>
            <a:endParaRPr lang="sv-SE" dirty="0"/>
          </a:p>
        </p:txBody>
      </p:sp>
      <p:sp>
        <p:nvSpPr>
          <p:cNvPr id="4" name="Platshållare för datum 3">
            <a:extLst>
              <a:ext uri="{FF2B5EF4-FFF2-40B4-BE49-F238E27FC236}">
                <a16:creationId xmlns:a16="http://schemas.microsoft.com/office/drawing/2014/main" id="{79BF9A15-28D9-E1B8-E81A-8621405E464B}"/>
              </a:ext>
            </a:extLst>
          </p:cNvPr>
          <p:cNvSpPr>
            <a:spLocks noGrp="1"/>
          </p:cNvSpPr>
          <p:nvPr>
            <p:ph type="dt" sz="half" idx="14"/>
          </p:nvPr>
        </p:nvSpPr>
        <p:spPr/>
        <p:txBody>
          <a:bodyPr/>
          <a:lstStyle/>
          <a:p>
            <a:fld id="{094EC4B8-68CD-44A3-B172-19A87347D395}" type="datetime1">
              <a:rPr lang="sv-SE" smtClean="0"/>
              <a:t>2023-12-12</a:t>
            </a:fld>
            <a:endParaRPr lang="sv-SE"/>
          </a:p>
        </p:txBody>
      </p:sp>
    </p:spTree>
    <p:extLst>
      <p:ext uri="{BB962C8B-B14F-4D97-AF65-F5344CB8AC3E}">
        <p14:creationId xmlns:p14="http://schemas.microsoft.com/office/powerpoint/2010/main" val="402490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96C5CE-C00A-7D6A-1B2C-F6EDDB243C9B}"/>
              </a:ext>
            </a:extLst>
          </p:cNvPr>
          <p:cNvSpPr>
            <a:spLocks noGrp="1"/>
          </p:cNvSpPr>
          <p:nvPr>
            <p:ph type="title"/>
          </p:nvPr>
        </p:nvSpPr>
        <p:spPr/>
        <p:txBody>
          <a:bodyPr/>
          <a:lstStyle/>
          <a:p>
            <a:r>
              <a:rPr lang="sv-SE" dirty="0">
                <a:ea typeface="Verdana"/>
              </a:rPr>
              <a:t>Ersättning - zonindelning</a:t>
            </a:r>
            <a:endParaRPr lang="sv-SE" dirty="0"/>
          </a:p>
        </p:txBody>
      </p:sp>
      <p:sp>
        <p:nvSpPr>
          <p:cNvPr id="3" name="Platshållare för innehåll 2">
            <a:extLst>
              <a:ext uri="{FF2B5EF4-FFF2-40B4-BE49-F238E27FC236}">
                <a16:creationId xmlns:a16="http://schemas.microsoft.com/office/drawing/2014/main" id="{48FC433F-BCFE-ED3C-0019-04ABC7327488}"/>
              </a:ext>
            </a:extLst>
          </p:cNvPr>
          <p:cNvSpPr>
            <a:spLocks noGrp="1"/>
          </p:cNvSpPr>
          <p:nvPr>
            <p:ph sz="quarter" idx="13"/>
          </p:nvPr>
        </p:nvSpPr>
        <p:spPr>
          <a:xfrm>
            <a:off x="1098712" y="2113722"/>
            <a:ext cx="4769177" cy="3311526"/>
          </a:xfrm>
        </p:spPr>
        <p:txBody>
          <a:bodyPr vert="horz" lIns="0" tIns="0" rIns="0" bIns="0" rtlCol="0" anchor="t">
            <a:noAutofit/>
          </a:bodyPr>
          <a:lstStyle/>
          <a:p>
            <a:r>
              <a:rPr lang="sv-SE" dirty="0">
                <a:ea typeface="Verdana"/>
              </a:rPr>
              <a:t>Zonindelning på kommunnivå utgör basen i ersättnings-</a:t>
            </a:r>
            <a:br>
              <a:rPr lang="sv-SE" dirty="0">
                <a:ea typeface="Verdana"/>
              </a:rPr>
            </a:br>
            <a:r>
              <a:rPr lang="sv-SE" dirty="0">
                <a:ea typeface="Verdana"/>
              </a:rPr>
              <a:t>modellen</a:t>
            </a:r>
          </a:p>
          <a:p>
            <a:r>
              <a:rPr lang="sv-SE" dirty="0">
                <a:ea typeface="Verdana"/>
              </a:rPr>
              <a:t>Priset är viktat till områden regionerna har </a:t>
            </a:r>
            <a:br>
              <a:rPr lang="sv-SE" dirty="0">
                <a:ea typeface="Verdana"/>
              </a:rPr>
            </a:br>
            <a:r>
              <a:rPr lang="sv-SE" dirty="0">
                <a:ea typeface="Verdana"/>
              </a:rPr>
              <a:t>svårare att klara sin egen kompetensförsörjning</a:t>
            </a:r>
            <a:br>
              <a:rPr lang="sv-SE" dirty="0">
                <a:ea typeface="Verdana"/>
              </a:rPr>
            </a:br>
            <a:endParaRPr lang="sv-SE" dirty="0">
              <a:ea typeface="Verdana"/>
            </a:endParaRPr>
          </a:p>
        </p:txBody>
      </p:sp>
      <p:sp>
        <p:nvSpPr>
          <p:cNvPr id="4" name="Platshållare för datum 3">
            <a:extLst>
              <a:ext uri="{FF2B5EF4-FFF2-40B4-BE49-F238E27FC236}">
                <a16:creationId xmlns:a16="http://schemas.microsoft.com/office/drawing/2014/main" id="{3D824D6C-72B1-853D-820D-5EAB9F9729B6}"/>
              </a:ext>
            </a:extLst>
          </p:cNvPr>
          <p:cNvSpPr>
            <a:spLocks noGrp="1"/>
          </p:cNvSpPr>
          <p:nvPr>
            <p:ph type="dt" sz="half" idx="14"/>
          </p:nvPr>
        </p:nvSpPr>
        <p:spPr/>
        <p:txBody>
          <a:bodyPr/>
          <a:lstStyle/>
          <a:p>
            <a:fld id="{094EC4B8-68CD-44A3-B172-19A87347D395}" type="datetime1">
              <a:rPr lang="sv-SE" smtClean="0"/>
              <a:t>2023-12-12</a:t>
            </a:fld>
            <a:endParaRPr lang="sv-SE"/>
          </a:p>
        </p:txBody>
      </p:sp>
      <p:pic>
        <p:nvPicPr>
          <p:cNvPr id="6" name="Bildobjekt 5" descr="En bild som visar karta, text&#10;&#10;Automatiskt genererad beskrivning">
            <a:extLst>
              <a:ext uri="{FF2B5EF4-FFF2-40B4-BE49-F238E27FC236}">
                <a16:creationId xmlns:a16="http://schemas.microsoft.com/office/drawing/2014/main" id="{E5426C02-8DC7-A3C7-70CF-2B2FC8BF4D02}"/>
              </a:ext>
            </a:extLst>
          </p:cNvPr>
          <p:cNvPicPr>
            <a:picLocks noChangeAspect="1"/>
          </p:cNvPicPr>
          <p:nvPr/>
        </p:nvPicPr>
        <p:blipFill>
          <a:blip r:embed="rId2"/>
          <a:stretch>
            <a:fillRect/>
          </a:stretch>
        </p:blipFill>
        <p:spPr>
          <a:xfrm>
            <a:off x="7163595" y="674728"/>
            <a:ext cx="2521477" cy="5703927"/>
          </a:xfrm>
          <a:prstGeom prst="rect">
            <a:avLst/>
          </a:prstGeom>
        </p:spPr>
      </p:pic>
      <p:pic>
        <p:nvPicPr>
          <p:cNvPr id="7" name="Bildobjekt 6" descr="En bild som visar text&#10;&#10;Automatiskt genererad beskrivning">
            <a:extLst>
              <a:ext uri="{FF2B5EF4-FFF2-40B4-BE49-F238E27FC236}">
                <a16:creationId xmlns:a16="http://schemas.microsoft.com/office/drawing/2014/main" id="{013ED12A-8992-F242-F628-B06FE4CCE53C}"/>
              </a:ext>
            </a:extLst>
          </p:cNvPr>
          <p:cNvPicPr>
            <a:picLocks noChangeAspect="1"/>
          </p:cNvPicPr>
          <p:nvPr/>
        </p:nvPicPr>
        <p:blipFill>
          <a:blip r:embed="rId3"/>
          <a:stretch>
            <a:fillRect/>
          </a:stretch>
        </p:blipFill>
        <p:spPr>
          <a:xfrm>
            <a:off x="5088915" y="5220514"/>
            <a:ext cx="2014172" cy="1210408"/>
          </a:xfrm>
          <a:prstGeom prst="rect">
            <a:avLst/>
          </a:prstGeom>
        </p:spPr>
      </p:pic>
    </p:spTree>
    <p:extLst>
      <p:ext uri="{BB962C8B-B14F-4D97-AF65-F5344CB8AC3E}">
        <p14:creationId xmlns:p14="http://schemas.microsoft.com/office/powerpoint/2010/main" val="3599791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F8DF916C-2750-1BFD-8129-0CD1D4144C0A}"/>
              </a:ext>
            </a:extLst>
          </p:cNvPr>
          <p:cNvSpPr txBox="1"/>
          <p:nvPr/>
        </p:nvSpPr>
        <p:spPr>
          <a:xfrm>
            <a:off x="745884" y="1872452"/>
            <a:ext cx="5686286" cy="4006161"/>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133" dirty="0">
              <a:ea typeface="Calibri"/>
              <a:cs typeface="Calibri"/>
            </a:endParaRPr>
          </a:p>
          <a:p>
            <a:pPr marL="380365" indent="-380365">
              <a:buFont typeface="Arial"/>
              <a:buChar char="•"/>
            </a:pPr>
            <a:r>
              <a:rPr lang="sv-SE" sz="2100" dirty="0">
                <a:ea typeface="Verdana"/>
                <a:cs typeface="Calibri"/>
              </a:rPr>
              <a:t>Påslag för leverantörernas marginal: overhead-kostnader, resor och vinstmarginal</a:t>
            </a:r>
          </a:p>
          <a:p>
            <a:pPr marL="380365" indent="-380365">
              <a:buFont typeface="Arial"/>
              <a:buChar char="•"/>
            </a:pPr>
            <a:endParaRPr lang="sv-SE" sz="2100" dirty="0">
              <a:ea typeface="Calibri"/>
              <a:cs typeface="Calibri"/>
            </a:endParaRPr>
          </a:p>
          <a:p>
            <a:pPr marL="380365" indent="-380365">
              <a:buFont typeface="Arial"/>
              <a:buChar char="•"/>
            </a:pPr>
            <a:r>
              <a:rPr lang="sv-SE" sz="2100" dirty="0"/>
              <a:t>Påslag motsvarande regionernas egna kostnader för sociala avgifter och pension</a:t>
            </a:r>
            <a:endParaRPr lang="sv-SE" sz="2100" dirty="0">
              <a:ea typeface="Calibri"/>
              <a:cs typeface="Calibri"/>
            </a:endParaRPr>
          </a:p>
          <a:p>
            <a:pPr marL="380365" indent="-380365">
              <a:buFont typeface="Arial"/>
              <a:buChar char="•"/>
            </a:pPr>
            <a:endParaRPr lang="sv-SE" sz="2100" dirty="0">
              <a:ea typeface="Calibri"/>
              <a:cs typeface="Calibri"/>
            </a:endParaRPr>
          </a:p>
          <a:p>
            <a:pPr marL="380365" indent="-380365">
              <a:buFont typeface="Arial"/>
              <a:buChar char="•"/>
            </a:pPr>
            <a:r>
              <a:rPr lang="sv-SE" sz="2100" dirty="0">
                <a:ea typeface="Verdana"/>
                <a:cs typeface="Calibri"/>
              </a:rPr>
              <a:t>Ersättningen utgår ifrån en anställningslön, i det högre skiktet, för varje kompetens</a:t>
            </a:r>
          </a:p>
        </p:txBody>
      </p:sp>
      <p:sp>
        <p:nvSpPr>
          <p:cNvPr id="6" name="Rubrik 1">
            <a:extLst>
              <a:ext uri="{FF2B5EF4-FFF2-40B4-BE49-F238E27FC236}">
                <a16:creationId xmlns:a16="http://schemas.microsoft.com/office/drawing/2014/main" id="{BDD3336B-8584-2E13-AE8F-1D707A478FEF}"/>
              </a:ext>
            </a:extLst>
          </p:cNvPr>
          <p:cNvSpPr txBox="1">
            <a:spLocks/>
          </p:cNvSpPr>
          <p:nvPr/>
        </p:nvSpPr>
        <p:spPr>
          <a:xfrm>
            <a:off x="1100667" y="425716"/>
            <a:ext cx="8642350" cy="1047750"/>
          </a:xfrm>
          <a:prstGeom prst="rect">
            <a:avLst/>
          </a:prstGeom>
        </p:spPr>
        <p:txBody>
          <a:bodyPr vert="horz" lIns="0" tIns="0" rIns="0" bIns="0" rtlCol="0" anchor="b">
            <a:noAutofit/>
          </a:bodyPr>
          <a:lstStyle>
            <a:lvl1pPr algn="l" defTabSz="914400" rtl="0" eaLnBrk="1" latinLnBrk="0" hangingPunct="1">
              <a:lnSpc>
                <a:spcPct val="110000"/>
              </a:lnSpc>
              <a:spcBef>
                <a:spcPct val="0"/>
              </a:spcBef>
              <a:buNone/>
              <a:defRPr sz="3300" kern="1200">
                <a:solidFill>
                  <a:schemeClr val="tx1"/>
                </a:solidFill>
                <a:latin typeface="+mj-lt"/>
                <a:ea typeface="+mj-ea"/>
                <a:cs typeface="+mj-cs"/>
              </a:defRPr>
            </a:lvl1pPr>
          </a:lstStyle>
          <a:p>
            <a:r>
              <a:rPr lang="sv-SE" dirty="0">
                <a:ea typeface="Verdana"/>
              </a:rPr>
              <a:t>Ersättning - beräkning</a:t>
            </a:r>
            <a:endParaRPr lang="sv-SE" dirty="0"/>
          </a:p>
        </p:txBody>
      </p:sp>
      <p:pic>
        <p:nvPicPr>
          <p:cNvPr id="9" name="Platshållare för innehåll 8" descr="En bild som visar text, skärmbild, design&#10;&#10;Automatiskt genererad beskrivning">
            <a:extLst>
              <a:ext uri="{FF2B5EF4-FFF2-40B4-BE49-F238E27FC236}">
                <a16:creationId xmlns:a16="http://schemas.microsoft.com/office/drawing/2014/main" id="{258E65BA-B99B-EC7C-98EB-F9E5039A8313}"/>
              </a:ext>
            </a:extLst>
          </p:cNvPr>
          <p:cNvPicPr>
            <a:picLocks noGrp="1" noChangeAspect="1"/>
          </p:cNvPicPr>
          <p:nvPr>
            <p:ph sz="quarter" idx="13"/>
          </p:nvPr>
        </p:nvPicPr>
        <p:blipFill>
          <a:blip r:embed="rId3"/>
          <a:stretch>
            <a:fillRect/>
          </a:stretch>
        </p:blipFill>
        <p:spPr>
          <a:xfrm>
            <a:off x="6797596" y="1905312"/>
            <a:ext cx="2997359" cy="4119116"/>
          </a:xfrm>
        </p:spPr>
      </p:pic>
    </p:spTree>
    <p:extLst>
      <p:ext uri="{BB962C8B-B14F-4D97-AF65-F5344CB8AC3E}">
        <p14:creationId xmlns:p14="http://schemas.microsoft.com/office/powerpoint/2010/main" val="1894674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ACFDC254-BEBA-72DC-BC1D-515A7BD511E7}"/>
              </a:ext>
            </a:extLst>
          </p:cNvPr>
          <p:cNvSpPr txBox="1"/>
          <p:nvPr/>
        </p:nvSpPr>
        <p:spPr>
          <a:xfrm>
            <a:off x="1100667" y="425716"/>
            <a:ext cx="8642350" cy="1047750"/>
          </a:xfrm>
          <a:prstGeom prst="rect">
            <a:avLst/>
          </a:prstGeom>
        </p:spPr>
        <p:txBody>
          <a:bodyPr vert="horz" lIns="0" tIns="0" rIns="0" bIns="0" rtlCol="0" anchor="b">
            <a:normAutofit/>
          </a:bodyPr>
          <a:lstStyle/>
          <a:p>
            <a:pPr>
              <a:lnSpc>
                <a:spcPct val="110000"/>
              </a:lnSpc>
              <a:spcBef>
                <a:spcPct val="0"/>
              </a:spcBef>
              <a:spcAft>
                <a:spcPts val="600"/>
              </a:spcAft>
            </a:pPr>
            <a:r>
              <a:rPr lang="sv-SE" sz="3300" kern="1200">
                <a:latin typeface="+mj-lt"/>
                <a:ea typeface="+mj-ea"/>
                <a:cs typeface="+mj-cs"/>
              </a:rPr>
              <a:t>Ersättning läkare</a:t>
            </a:r>
          </a:p>
        </p:txBody>
      </p:sp>
      <p:pic>
        <p:nvPicPr>
          <p:cNvPr id="5" name="Bildobjekt 4" descr="En bild som visar text, skärmbild, nummer, Teckensnitt&#10;&#10;Automatiskt genererad beskrivning">
            <a:extLst>
              <a:ext uri="{FF2B5EF4-FFF2-40B4-BE49-F238E27FC236}">
                <a16:creationId xmlns:a16="http://schemas.microsoft.com/office/drawing/2014/main" id="{9E200403-0400-D9B2-36E9-69496D6CA2D0}"/>
              </a:ext>
            </a:extLst>
          </p:cNvPr>
          <p:cNvPicPr>
            <a:picLocks noChangeAspect="1"/>
          </p:cNvPicPr>
          <p:nvPr/>
        </p:nvPicPr>
        <p:blipFill>
          <a:blip r:embed="rId3"/>
          <a:stretch>
            <a:fillRect/>
          </a:stretch>
        </p:blipFill>
        <p:spPr>
          <a:xfrm>
            <a:off x="1100667" y="2080795"/>
            <a:ext cx="7886922" cy="4613850"/>
          </a:xfrm>
          <a:prstGeom prst="rect">
            <a:avLst/>
          </a:prstGeom>
          <a:noFill/>
        </p:spPr>
      </p:pic>
      <p:sp>
        <p:nvSpPr>
          <p:cNvPr id="2" name="Platshållare för datum 1">
            <a:extLst>
              <a:ext uri="{FF2B5EF4-FFF2-40B4-BE49-F238E27FC236}">
                <a16:creationId xmlns:a16="http://schemas.microsoft.com/office/drawing/2014/main" id="{2C34F511-9C92-BD43-58F1-0D8372EF49F3}"/>
              </a:ext>
            </a:extLst>
          </p:cNvPr>
          <p:cNvSpPr>
            <a:spLocks noGrp="1"/>
          </p:cNvSpPr>
          <p:nvPr>
            <p:ph type="dt" sz="half" idx="10"/>
          </p:nvPr>
        </p:nvSpPr>
        <p:spPr>
          <a:xfrm>
            <a:off x="10901364" y="136525"/>
            <a:ext cx="900071" cy="141687"/>
          </a:xfrm>
        </p:spPr>
        <p:txBody>
          <a:bodyPr vert="horz" lIns="0" tIns="0" rIns="0" bIns="0" rtlCol="0" anchor="ctr">
            <a:normAutofit/>
          </a:bodyPr>
          <a:lstStyle/>
          <a:p>
            <a:pPr>
              <a:spcAft>
                <a:spcPts val="600"/>
              </a:spcAft>
            </a:pPr>
            <a:fld id="{21A4A846-428D-495E-A55C-A66F11C8B8FF}" type="datetime1">
              <a:rPr lang="sv-SE" smtClean="0"/>
              <a:pPr>
                <a:spcAft>
                  <a:spcPts val="600"/>
                </a:spcAft>
              </a:pPr>
              <a:t>2023-12-12</a:t>
            </a:fld>
            <a:endParaRPr lang="sv-SE"/>
          </a:p>
        </p:txBody>
      </p:sp>
      <p:pic>
        <p:nvPicPr>
          <p:cNvPr id="3" name="Bildobjekt 2" descr="En bild som visar text, Teckensnitt, vit, dokument&#10;&#10;Automatiskt genererad beskrivning">
            <a:extLst>
              <a:ext uri="{FF2B5EF4-FFF2-40B4-BE49-F238E27FC236}">
                <a16:creationId xmlns:a16="http://schemas.microsoft.com/office/drawing/2014/main" id="{9F291200-3309-16A9-2B78-0E4B09B82898}"/>
              </a:ext>
            </a:extLst>
          </p:cNvPr>
          <p:cNvPicPr>
            <a:picLocks noChangeAspect="1"/>
          </p:cNvPicPr>
          <p:nvPr/>
        </p:nvPicPr>
        <p:blipFill>
          <a:blip r:embed="rId4"/>
          <a:stretch>
            <a:fillRect/>
          </a:stretch>
        </p:blipFill>
        <p:spPr>
          <a:xfrm>
            <a:off x="7998737" y="5976127"/>
            <a:ext cx="2743200" cy="715052"/>
          </a:xfrm>
          <a:prstGeom prst="rect">
            <a:avLst/>
          </a:prstGeom>
        </p:spPr>
      </p:pic>
    </p:spTree>
    <p:extLst>
      <p:ext uri="{BB962C8B-B14F-4D97-AF65-F5344CB8AC3E}">
        <p14:creationId xmlns:p14="http://schemas.microsoft.com/office/powerpoint/2010/main" val="2430201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ACFDC254-BEBA-72DC-BC1D-515A7BD511E7}"/>
              </a:ext>
            </a:extLst>
          </p:cNvPr>
          <p:cNvSpPr txBox="1"/>
          <p:nvPr/>
        </p:nvSpPr>
        <p:spPr>
          <a:xfrm>
            <a:off x="1100667" y="425716"/>
            <a:ext cx="8642350" cy="1047750"/>
          </a:xfrm>
          <a:prstGeom prst="rect">
            <a:avLst/>
          </a:prstGeom>
        </p:spPr>
        <p:txBody>
          <a:bodyPr vert="horz" lIns="0" tIns="0" rIns="0" bIns="0" rtlCol="0" anchor="b">
            <a:normAutofit/>
          </a:bodyPr>
          <a:lstStyle/>
          <a:p>
            <a:pPr>
              <a:lnSpc>
                <a:spcPct val="110000"/>
              </a:lnSpc>
              <a:spcBef>
                <a:spcPct val="0"/>
              </a:spcBef>
              <a:spcAft>
                <a:spcPts val="600"/>
              </a:spcAft>
            </a:pPr>
            <a:r>
              <a:rPr lang="sv-SE" sz="3300" kern="1200">
                <a:latin typeface="+mj-lt"/>
                <a:ea typeface="+mj-ea"/>
                <a:cs typeface="+mj-cs"/>
              </a:rPr>
              <a:t>Ersättning sjuksköterskor</a:t>
            </a:r>
          </a:p>
        </p:txBody>
      </p:sp>
      <p:sp>
        <p:nvSpPr>
          <p:cNvPr id="2" name="Platshållare för datum 1">
            <a:extLst>
              <a:ext uri="{FF2B5EF4-FFF2-40B4-BE49-F238E27FC236}">
                <a16:creationId xmlns:a16="http://schemas.microsoft.com/office/drawing/2014/main" id="{2C34F511-9C92-BD43-58F1-0D8372EF49F3}"/>
              </a:ext>
            </a:extLst>
          </p:cNvPr>
          <p:cNvSpPr>
            <a:spLocks noGrp="1"/>
          </p:cNvSpPr>
          <p:nvPr>
            <p:ph type="dt" sz="half" idx="10"/>
          </p:nvPr>
        </p:nvSpPr>
        <p:spPr>
          <a:xfrm>
            <a:off x="10901364" y="136525"/>
            <a:ext cx="900071" cy="141687"/>
          </a:xfrm>
        </p:spPr>
        <p:txBody>
          <a:bodyPr vert="horz" lIns="0" tIns="0" rIns="0" bIns="0" rtlCol="0" anchor="ctr">
            <a:normAutofit/>
          </a:bodyPr>
          <a:lstStyle/>
          <a:p>
            <a:pPr>
              <a:spcAft>
                <a:spcPts val="600"/>
              </a:spcAft>
            </a:pPr>
            <a:fld id="{21A4A846-428D-495E-A55C-A66F11C8B8FF}" type="datetime1">
              <a:rPr lang="sv-SE" smtClean="0"/>
              <a:pPr>
                <a:spcAft>
                  <a:spcPts val="600"/>
                </a:spcAft>
              </a:pPr>
              <a:t>2023-12-12</a:t>
            </a:fld>
            <a:endParaRPr lang="sv-SE"/>
          </a:p>
        </p:txBody>
      </p:sp>
      <p:pic>
        <p:nvPicPr>
          <p:cNvPr id="4" name="Bildobjekt 3" descr="En bild som visar text, skärmbild, Teckensnitt, nummer&#10;&#10;Automatiskt genererad beskrivning">
            <a:extLst>
              <a:ext uri="{FF2B5EF4-FFF2-40B4-BE49-F238E27FC236}">
                <a16:creationId xmlns:a16="http://schemas.microsoft.com/office/drawing/2014/main" id="{8047AA67-9AC1-845B-EE3C-2939D22289F2}"/>
              </a:ext>
            </a:extLst>
          </p:cNvPr>
          <p:cNvPicPr>
            <a:picLocks noChangeAspect="1"/>
          </p:cNvPicPr>
          <p:nvPr/>
        </p:nvPicPr>
        <p:blipFill>
          <a:blip r:embed="rId3"/>
          <a:stretch>
            <a:fillRect/>
          </a:stretch>
        </p:blipFill>
        <p:spPr>
          <a:xfrm>
            <a:off x="906855" y="1558670"/>
            <a:ext cx="6689001" cy="5204300"/>
          </a:xfrm>
          <a:prstGeom prst="rect">
            <a:avLst/>
          </a:prstGeom>
        </p:spPr>
      </p:pic>
    </p:spTree>
    <p:extLst>
      <p:ext uri="{BB962C8B-B14F-4D97-AF65-F5344CB8AC3E}">
        <p14:creationId xmlns:p14="http://schemas.microsoft.com/office/powerpoint/2010/main" val="1852583788"/>
      </p:ext>
    </p:extLst>
  </p:cSld>
  <p:clrMapOvr>
    <a:masterClrMapping/>
  </p:clrMapOvr>
</p:sld>
</file>

<file path=ppt/theme/theme1.xml><?xml version="1.0" encoding="utf-8"?>
<a:theme xmlns:a="http://schemas.openxmlformats.org/drawingml/2006/main" name="VGR">
  <a:themeElements>
    <a:clrScheme name="VGR | Sjukvård | Färger">
      <a:dk1>
        <a:sysClr val="windowText" lastClr="000000"/>
      </a:dk1>
      <a:lt1>
        <a:sysClr val="window" lastClr="FFFFFF"/>
      </a:lt1>
      <a:dk2>
        <a:srgbClr val="000000"/>
      </a:dk2>
      <a:lt2>
        <a:srgbClr val="E7E1DF"/>
      </a:lt2>
      <a:accent1>
        <a:srgbClr val="005B89"/>
      </a:accent1>
      <a:accent2>
        <a:srgbClr val="1A9FB3"/>
      </a:accent2>
      <a:accent3>
        <a:srgbClr val="ED5F8C"/>
      </a:accent3>
      <a:accent4>
        <a:srgbClr val="A1887F"/>
      </a:accent4>
      <a:accent5>
        <a:srgbClr val="43A447"/>
      </a:accent5>
      <a:accent6>
        <a:srgbClr val="9575CD"/>
      </a:accent6>
      <a:hlink>
        <a:srgbClr val="1A9FB3"/>
      </a:hlink>
      <a:folHlink>
        <a:srgbClr val="919191"/>
      </a:folHlink>
    </a:clrScheme>
    <a:fontScheme name="VGR Typsnit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lnSpc>
            <a:spcPct val="130000"/>
          </a:lnSpc>
          <a:defRPr dirty="0"/>
        </a:defPPr>
      </a:lstStyle>
    </a:txDef>
  </a:objectDefaults>
  <a:extraClrSchemeLst/>
  <a:custClrLst>
    <a:custClr>
      <a:srgbClr val="FFC107"/>
    </a:custClr>
    <a:custClr>
      <a:srgbClr val="CCDB49"/>
    </a:custClr>
    <a:custClr>
      <a:srgbClr val="FD5930"/>
    </a:custClr>
    <a:custClr>
      <a:srgbClr val="FFECB3"/>
    </a:custClr>
    <a:custClr>
      <a:srgbClr val="F7BBD0"/>
    </a:custClr>
    <a:custClr>
      <a:srgbClr val="D1C4E9"/>
    </a:custClr>
    <a:custClr>
      <a:srgbClr val="EFF4C6"/>
    </a:custClr>
    <a:custClr>
      <a:srgbClr val="C0EEC2"/>
    </a:custClr>
    <a:custClr>
      <a:srgbClr val="FECCBF"/>
    </a:custClr>
    <a:custClr>
      <a:srgbClr val="B3EBF2"/>
    </a:custClr>
    <a:custClr>
      <a:srgbClr val="E7E1DF"/>
    </a:custClr>
  </a:custClrLst>
  <a:extLst>
    <a:ext uri="{05A4C25C-085E-4340-85A3-A5531E510DB2}">
      <thm15:themeFamily xmlns:thm15="http://schemas.microsoft.com/office/thememl/2012/main" name="PPT-Presentation Hälso- och sjukvård.potx" id="{5567BE7E-460C-4565-BA92-C7C6C68D83E5}" vid="{81AEDF5B-CB3B-4087-978A-A9D995EC0AC9}"/>
    </a:ext>
  </a:extLst>
</a:theme>
</file>

<file path=ppt/theme/theme2.xml><?xml version="1.0" encoding="utf-8"?>
<a:theme xmlns:a="http://schemas.openxmlformats.org/drawingml/2006/main" name="Office-tema">
  <a:themeElements>
    <a:clrScheme name="VGR | Sjukvård | Färger">
      <a:dk1>
        <a:sysClr val="windowText" lastClr="000000"/>
      </a:dk1>
      <a:lt1>
        <a:sysClr val="window" lastClr="FFFFFF"/>
      </a:lt1>
      <a:dk2>
        <a:srgbClr val="000000"/>
      </a:dk2>
      <a:lt2>
        <a:srgbClr val="E7E1DF"/>
      </a:lt2>
      <a:accent1>
        <a:srgbClr val="005B89"/>
      </a:accent1>
      <a:accent2>
        <a:srgbClr val="1A9FB3"/>
      </a:accent2>
      <a:accent3>
        <a:srgbClr val="EE6492"/>
      </a:accent3>
      <a:accent4>
        <a:srgbClr val="A1887F"/>
      </a:accent4>
      <a:accent5>
        <a:srgbClr val="43A447"/>
      </a:accent5>
      <a:accent6>
        <a:srgbClr val="9575CD"/>
      </a:accent6>
      <a:hlink>
        <a:srgbClr val="1A9FB3"/>
      </a:hlink>
      <a:folHlink>
        <a:srgbClr val="919191"/>
      </a:folHlink>
    </a:clrScheme>
    <a:fontScheme name="VGR Typsnit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VGR | Sjukvård | Färger">
      <a:dk1>
        <a:sysClr val="windowText" lastClr="000000"/>
      </a:dk1>
      <a:lt1>
        <a:sysClr val="window" lastClr="FFFFFF"/>
      </a:lt1>
      <a:dk2>
        <a:srgbClr val="000000"/>
      </a:dk2>
      <a:lt2>
        <a:srgbClr val="E7E1DF"/>
      </a:lt2>
      <a:accent1>
        <a:srgbClr val="005B89"/>
      </a:accent1>
      <a:accent2>
        <a:srgbClr val="1A9FB3"/>
      </a:accent2>
      <a:accent3>
        <a:srgbClr val="EE6492"/>
      </a:accent3>
      <a:accent4>
        <a:srgbClr val="A1887F"/>
      </a:accent4>
      <a:accent5>
        <a:srgbClr val="43A447"/>
      </a:accent5>
      <a:accent6>
        <a:srgbClr val="9575CD"/>
      </a:accent6>
      <a:hlink>
        <a:srgbClr val="1A9FB3"/>
      </a:hlink>
      <a:folHlink>
        <a:srgbClr val="919191"/>
      </a:folHlink>
    </a:clrScheme>
    <a:fontScheme name="VGR Typsnit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PPT-Presentation Hälso- och sjukvård</Template>
  <TotalTime>337</TotalTime>
  <Words>4792</Words>
  <Application>Microsoft Office PowerPoint</Application>
  <PresentationFormat>Bredbild</PresentationFormat>
  <Paragraphs>472</Paragraphs>
  <Slides>49</Slides>
  <Notes>45</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49</vt:i4>
      </vt:variant>
    </vt:vector>
  </HeadingPairs>
  <TitlesOfParts>
    <vt:vector size="56" baseType="lpstr">
      <vt:lpstr>Arial</vt:lpstr>
      <vt:lpstr>Arial,Sans-Serif</vt:lpstr>
      <vt:lpstr>Calibri</vt:lpstr>
      <vt:lpstr>Courier New</vt:lpstr>
      <vt:lpstr>Times New Roman</vt:lpstr>
      <vt:lpstr>Verdana</vt:lpstr>
      <vt:lpstr>VGR</vt:lpstr>
      <vt:lpstr>Utbildning – chefer i vården</vt:lpstr>
      <vt:lpstr>Målgrupp för utbildning</vt:lpstr>
      <vt:lpstr>Introduktion</vt:lpstr>
      <vt:lpstr>Inför uppdrag</vt:lpstr>
      <vt:lpstr>Inför uppdrag (1)</vt:lpstr>
      <vt:lpstr>Ersättning - zonindelning</vt:lpstr>
      <vt:lpstr>PowerPoint-presentation</vt:lpstr>
      <vt:lpstr>PowerPoint-presentation</vt:lpstr>
      <vt:lpstr>PowerPoint-presentation</vt:lpstr>
      <vt:lpstr>Reseschablon Norra sjukvårdsregionen</vt:lpstr>
      <vt:lpstr>Inför uppdrag, fortsättning (2)</vt:lpstr>
      <vt:lpstr>Inför uppdrag, fortsättning (3)</vt:lpstr>
      <vt:lpstr>Krav på legitimation och erfarenhet för legitimerad läkare, legitimerad sjuksköterska samt legitimerad röntgensjuksköterska </vt:lpstr>
      <vt:lpstr>Krav på legitimation och erfarenhet för specialistutbildad läkare</vt:lpstr>
      <vt:lpstr>Krav på legitimation och erfarenhet för specialistutbildad sjuksköterska</vt:lpstr>
      <vt:lpstr>Krav på konsultens kompetens och erfarenhet - gäller för samtliga konsulter </vt:lpstr>
      <vt:lpstr>Krav på konsultens kompetens och erfarenhet - krav som gäller för samtliga konsulter </vt:lpstr>
      <vt:lpstr>Krav på konsultens kompetens och erfarenhet - krav som gäller för samtliga konsulter </vt:lpstr>
      <vt:lpstr>Krav på konsultens kompetens och erfarenhet - krav som gäller för samtliga konsulter </vt:lpstr>
      <vt:lpstr>Krav på konsultens kompetens och erfarenhet - krav som gäller för samtliga konsulter </vt:lpstr>
      <vt:lpstr>Krav på konsultens kompetens och erfarenhet - krav som gäller för samtliga konsulter </vt:lpstr>
      <vt:lpstr>Krav på konsultens kompetens och erfarenhet - krav som gäller för samtliga konsulter </vt:lpstr>
      <vt:lpstr>Inför uppdrag</vt:lpstr>
      <vt:lpstr>Poängsättning för kriteriet antal timmar</vt:lpstr>
      <vt:lpstr>Poängsättning för kriteriet kontinuitet</vt:lpstr>
      <vt:lpstr>Viktning av utvärderingskriterier, exempel antal timmar</vt:lpstr>
      <vt:lpstr>Viktning av utvärderingskriterier, exempel kontinuitet</vt:lpstr>
      <vt:lpstr>Inför uppdrag</vt:lpstr>
      <vt:lpstr>Under uppdraget</vt:lpstr>
      <vt:lpstr>Under uppdrag – SITHS-kort</vt:lpstr>
      <vt:lpstr>Under uppdrag - arbetsplatsintroduktion</vt:lpstr>
      <vt:lpstr>Under uppdrag – introduktion och utbildning</vt:lpstr>
      <vt:lpstr>Under uppdrag- arbetsgivaransvar, arbetsledning och arbetsmiljöarbete</vt:lpstr>
      <vt:lpstr>Under uppdrag - patientsäkerhet</vt:lpstr>
      <vt:lpstr>Under uppdrag - fel, avvikelser och dess påföljder</vt:lpstr>
      <vt:lpstr>Utebliven leverans</vt:lpstr>
      <vt:lpstr>Kompetensbrist, samarbetssvårigheter, patientsäkerhetsrisker</vt:lpstr>
      <vt:lpstr>Kompetensbrist, samarbetssvårigheter, patientsäkerhetsrisker</vt:lpstr>
      <vt:lpstr>Vitesnivåer</vt:lpstr>
      <vt:lpstr>Vitesnivåer</vt:lpstr>
      <vt:lpstr>Leverantörsrelaterade avvikelser</vt:lpstr>
      <vt:lpstr>Administrativa fel</vt:lpstr>
      <vt:lpstr>Avbokning</vt:lpstr>
      <vt:lpstr>Omdisponering/flytt av konsult</vt:lpstr>
      <vt:lpstr>Förlängning av pågående uppdrag</vt:lpstr>
      <vt:lpstr>Efter uppdraget</vt:lpstr>
      <vt:lpstr>Efter uppdrag - fakturering</vt:lpstr>
      <vt:lpstr>Efter uppdrag - fakturering</vt:lpstr>
      <vt:lpstr>PowerPoint-presentation</vt:lpstr>
    </vt:vector>
  </TitlesOfParts>
  <Company/>
  <LinksUpToDate>false</LinksUpToDate>
  <SharedDoc>false</SharedDoc>
  <HyperlinksChanged>false</HyperlinksChanged>
  <AppVersion>16.0000</AppVersion>
</Properties>
</file>

<file path=docProps/core.xml><?xml version="1.0" encoding="utf-8"?>
<coreProperties xmlns:dc="http://purl.org/dc/elements/1.1/" xmlns:dcterms="http://purl.org/dc/terms/" xmlns:xsi="http://www.w3.org/2001/XMLSchema-instance" xmlns="http://schemas.openxmlformats.org/package/2006/metadata/core-properties">
  <dc:title>Utbildning till chefer avropande enhet</dc:title>
  <dc:creator>Hanna</dc:creator>
  <keywords/>
  <lastModifiedBy>Stefan Petersson</lastModifiedBy>
  <revision>126</revision>
  <dcterms:created xsi:type="dcterms:W3CDTF">2023-02-02T13:58:26.0000000Z</dcterms:created>
  <dcterms:modified xsi:type="dcterms:W3CDTF">2023-12-12T09:58:11.0000000Z</dcterms:modified>
</coreProperties>
</file>