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4" r:id="rId4"/>
  </p:sldMasterIdLst>
  <p:notesMasterIdLst>
    <p:notesMasterId r:id="rId11"/>
  </p:notesMasterIdLst>
  <p:sldIdLst>
    <p:sldId id="993" r:id="rId5"/>
    <p:sldId id="998" r:id="rId6"/>
    <p:sldId id="995" r:id="rId7"/>
    <p:sldId id="996" r:id="rId8"/>
    <p:sldId id="997" r:id="rId9"/>
    <p:sldId id="905" r:id="rId10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örnedal" initials="VH" lastIdx="1" clrIdx="0">
    <p:extLst>
      <p:ext uri="{19B8F6BF-5375-455C-9EA6-DF929625EA0E}">
        <p15:presenceInfo xmlns:p15="http://schemas.microsoft.com/office/powerpoint/2012/main" userId="S::victoria.hornedal@regionvastmanland.se::d35ec979-cde9-409d-a518-0f55aeb0fe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58" autoAdjust="0"/>
  </p:normalViewPr>
  <p:slideViewPr>
    <p:cSldViewPr>
      <p:cViewPr varScale="1">
        <p:scale>
          <a:sx n="41" d="100"/>
          <a:sy n="41" d="100"/>
        </p:scale>
        <p:origin x="608" y="24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685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319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883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619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85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2022-03-21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6910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ytt.akutsjukhus@regionvastmanland.s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regionvastmanland.se/akutsjukhusetvasteras" TargetMode="External"/><Relationship Id="rId4" Type="http://schemas.openxmlformats.org/officeDocument/2006/relationships/hyperlink" Target="http://www.regionvastmanland.se/arbet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53F0E-4B9C-45E5-A6E8-20CEEFB2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67" y="454070"/>
            <a:ext cx="13635037" cy="3409950"/>
          </a:xfrm>
        </p:spPr>
        <p:txBody>
          <a:bodyPr>
            <a:noAutofit/>
          </a:bodyPr>
          <a:lstStyle/>
          <a:p>
            <a:r>
              <a:rPr lang="sv-SE" sz="9600" dirty="0">
                <a:solidFill>
                  <a:schemeClr val="accent1">
                    <a:lumMod val="75000"/>
                  </a:schemeClr>
                </a:solidFill>
              </a:rPr>
              <a:t>APT-kit</a:t>
            </a:r>
            <a:br>
              <a:rPr lang="sv-SE" sz="9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9600" dirty="0">
                <a:solidFill>
                  <a:schemeClr val="accent1">
                    <a:lumMod val="75000"/>
                  </a:schemeClr>
                </a:solidFill>
              </a:rPr>
              <a:t>Kvartal 4, 2023</a:t>
            </a:r>
            <a:br>
              <a:rPr lang="sv-SE" sz="9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8000" dirty="0">
                <a:solidFill>
                  <a:schemeClr val="accent1">
                    <a:lumMod val="75000"/>
                  </a:schemeClr>
                </a:solidFill>
              </a:rPr>
              <a:t>Program Nytt Akutsjukhus Västerås</a:t>
            </a:r>
            <a:endParaRPr 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71A8D1F-F4D0-4927-8043-FF343B7EA26C}"/>
              </a:ext>
            </a:extLst>
          </p:cNvPr>
          <p:cNvSpPr txBox="1"/>
          <p:nvPr/>
        </p:nvSpPr>
        <p:spPr>
          <a:xfrm>
            <a:off x="16199878" y="284793"/>
            <a:ext cx="390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PROGRAM NYTT AKUTSJUKHUS VÄSTERÅS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5ADF29-4CB5-450D-8C4C-B2D11B27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393" y="614114"/>
            <a:ext cx="1198729" cy="172819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E35B182-8538-048B-A279-809390651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858" y="4314562"/>
            <a:ext cx="11527259" cy="66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0F47143-DA39-EC70-47AE-1C9009F5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994" y="3406775"/>
            <a:ext cx="10009112" cy="7216452"/>
          </a:xfrm>
        </p:spPr>
        <p:txBody>
          <a:bodyPr>
            <a:normAutofit lnSpcReduction="10000"/>
          </a:bodyPr>
          <a:lstStyle/>
          <a:p>
            <a:pPr algn="l" rtl="0"/>
            <a:endParaRPr lang="sv-SE" sz="4400" dirty="0"/>
          </a:p>
          <a:p>
            <a:pPr algn="l" rtl="0"/>
            <a:r>
              <a:rPr lang="sv-SE" sz="4400" dirty="0"/>
              <a:t>Niklas Källman har varit involverad i programmet sedan 2019 som projektchef och biträdande programchef och idag är han tillförordnad programchef. </a:t>
            </a:r>
          </a:p>
          <a:p>
            <a:pPr algn="l" rtl="0"/>
            <a:r>
              <a:rPr lang="sv-SE" sz="4400" dirty="0"/>
              <a:t>Niklas har en genuin bakgrund inom byggbranschen och har även varit involverad i andra sjukhusbyggen i Sverige. </a:t>
            </a:r>
          </a:p>
          <a:p>
            <a:pPr algn="l" rtl="0"/>
            <a:r>
              <a:rPr lang="sv-SE" sz="4400" dirty="0">
                <a:solidFill>
                  <a:schemeClr val="tx1"/>
                </a:solidFill>
              </a:rPr>
              <a:t>Läs artikeln om Niklas under ”Aktuellt” på webben: </a:t>
            </a:r>
          </a:p>
          <a:p>
            <a:pPr marL="0" indent="0" algn="l" rtl="0">
              <a:buNone/>
            </a:pPr>
            <a:r>
              <a:rPr lang="sv-SE" sz="4400" dirty="0">
                <a:solidFill>
                  <a:schemeClr val="tx1"/>
                </a:solidFill>
              </a:rPr>
              <a:t>regionvastmanland.se/</a:t>
            </a:r>
            <a:r>
              <a:rPr lang="sv-SE" sz="4400" dirty="0" err="1">
                <a:solidFill>
                  <a:schemeClr val="tx1"/>
                </a:solidFill>
              </a:rPr>
              <a:t>akutsjukhusetvasteras</a:t>
            </a:r>
            <a:endParaRPr lang="sv-SE" sz="4400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pic>
        <p:nvPicPr>
          <p:cNvPr id="10" name="Platshållare för innehåll 9" descr="En bild som visar Människoansikte, person, klädsel, leende&#10;&#10;Automatiskt genererad beskrivning">
            <a:extLst>
              <a:ext uri="{FF2B5EF4-FFF2-40B4-BE49-F238E27FC236}">
                <a16:creationId xmlns:a16="http://schemas.microsoft.com/office/drawing/2014/main" id="{694A1A96-377E-35D1-D7BA-2006F52E0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122" y="3408870"/>
            <a:ext cx="8639175" cy="5759450"/>
          </a:xfr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4D05D3A4-2D63-DFD9-F6BF-AFEA0F5E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18" y="1119209"/>
            <a:ext cx="17616567" cy="2043642"/>
          </a:xfrm>
        </p:spPr>
        <p:txBody>
          <a:bodyPr/>
          <a:lstStyle/>
          <a:p>
            <a:r>
              <a:rPr lang="sv-SE" dirty="0"/>
              <a:t>Niklas Källman ny programchef</a:t>
            </a:r>
          </a:p>
        </p:txBody>
      </p:sp>
    </p:spTree>
    <p:extLst>
      <p:ext uri="{BB962C8B-B14F-4D97-AF65-F5344CB8AC3E}">
        <p14:creationId xmlns:p14="http://schemas.microsoft.com/office/powerpoint/2010/main" val="429007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808EEF3-7938-8ED1-298E-3E31AF03AE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Bygghandlingsprojektering för vårdbyggnaderna pågår för fullt.</a:t>
            </a:r>
          </a:p>
          <a:p>
            <a:r>
              <a:rPr lang="sv-SE" dirty="0"/>
              <a:t>Produktion pågår enligt plan: schaktarbeten, pålning, grundarbeten, gjutning av platta.</a:t>
            </a:r>
          </a:p>
          <a:p>
            <a:r>
              <a:rPr lang="sv-SE" dirty="0"/>
              <a:t>Avtal med NCC klart för nästa steg i produktionen: Stomme och fasad. </a:t>
            </a:r>
          </a:p>
          <a:p>
            <a:r>
              <a:rPr lang="sv-SE" dirty="0"/>
              <a:t>Konstprojektet ligger inom vårdbyggnad. Ett nytt konstverk är placerat vid huvudentrén. Mer info finns på webben.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F51AE2-C3A0-C9D2-8D22-C34C2E22C3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Byggnad 20 (huset vid ingång 35):</a:t>
            </a:r>
            <a:br>
              <a:rPr lang="sv-SE" dirty="0"/>
            </a:br>
            <a:r>
              <a:rPr lang="sv-SE" dirty="0"/>
              <a:t>El- och kraftarbeten samt programmering pågår.</a:t>
            </a:r>
          </a:p>
          <a:p>
            <a:r>
              <a:rPr lang="sv-SE" dirty="0"/>
              <a:t>Rivning byggnad 22, tidigare programkontoret är klar och nya bodar har placerats för programmets kontor och mötesrum.</a:t>
            </a:r>
          </a:p>
          <a:p>
            <a:r>
              <a:rPr lang="sv-SE" dirty="0"/>
              <a:t>Kulvert del 1: Anslutning till befintlig kulvert pågår.</a:t>
            </a:r>
          </a:p>
          <a:p>
            <a:r>
              <a:rPr lang="sv-SE" dirty="0"/>
              <a:t>Kulvert del 2: Grundläggning pågår</a:t>
            </a:r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9C2EE0A-B618-4001-E7BF-0F829B37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Vårdbyggnad	</a:t>
            </a:r>
            <a:r>
              <a:rPr lang="sv-SE" kern="0" dirty="0"/>
              <a:t> 		Projekt Försörjning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081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47B2961-7B90-34D3-7C61-492716666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7648500"/>
          </a:xfrm>
        </p:spPr>
        <p:txBody>
          <a:bodyPr>
            <a:normAutofit/>
          </a:bodyPr>
          <a:lstStyle/>
          <a:p>
            <a:r>
              <a:rPr lang="sv-SE" dirty="0"/>
              <a:t>Projektering har inletts i flera området, bland annat: Hybrid, MR , </a:t>
            </a:r>
            <a:r>
              <a:rPr lang="sv-SE" dirty="0" err="1"/>
              <a:t>kombilab</a:t>
            </a:r>
            <a:r>
              <a:rPr lang="sv-SE" dirty="0"/>
              <a:t>, och diverse annan utrusning som är byggnadspåverkande med leverantören. </a:t>
            </a:r>
          </a:p>
          <a:p>
            <a:r>
              <a:rPr lang="sv-SE" dirty="0"/>
              <a:t>Upphandlingar av diverse utrustning pågår och några är klara.</a:t>
            </a:r>
          </a:p>
          <a:p>
            <a:r>
              <a:rPr lang="sv-SE" dirty="0"/>
              <a:t>Samordning pågår mellan flera projekt och entreprenören för att ta fram tid-, installations- och driftsättningsplan.</a:t>
            </a:r>
          </a:p>
          <a:p>
            <a:r>
              <a:rPr lang="sv-SE" dirty="0"/>
              <a:t>Planering har skett för utrustning i </a:t>
            </a:r>
            <a:br>
              <a:rPr lang="sv-SE" dirty="0"/>
            </a:br>
            <a:r>
              <a:rPr lang="sv-SE" dirty="0"/>
              <a:t>Etapp 2.</a:t>
            </a:r>
          </a:p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10406E-20EE-4154-418B-DA28812B1F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Verksamhetsutvecklings delprojekt  "kirurg, endoskopi, mag- tarmmottagningen" samt infektion har startat.</a:t>
            </a:r>
          </a:p>
          <a:p>
            <a:r>
              <a:rPr lang="sv-SE" dirty="0"/>
              <a:t>Två nya projektledare är rekryterade. </a:t>
            </a:r>
          </a:p>
          <a:p>
            <a:r>
              <a:rPr lang="sv-SE" dirty="0"/>
              <a:t>Workshop allokering av slutenvårdsplatserna har genomförts tillsammans med referensgruppen och beräknas bli klar i januari 2024.</a:t>
            </a:r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12728CD-88CC-1CD1-C486-295DFE3E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v-SE" sz="6600" dirty="0"/>
              <a:t>Projekt Utrustning 				Projekt </a:t>
            </a:r>
            <a:r>
              <a:rPr lang="sv-SE" sz="6000" dirty="0"/>
              <a:t>Vårdverksamhet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864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86C6FBE-1818-6094-113E-0E51688E7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Arbete med driftsättningsplaner har ägt rum, bland annat för elförsörjning samt för teknisk driftsättningsplan för de nya vårdbyggnaderna samt för Samlad service, Logistik och Kost.</a:t>
            </a:r>
          </a:p>
          <a:p>
            <a:r>
              <a:rPr lang="sv-SE" dirty="0"/>
              <a:t>Möte med Funktionsrätt Västmanland och Synskadades riksförbund ägde rum i oktober. Fokus på fysisk tillgänglighet i den yttre miljön och i de allmänna stråken. </a:t>
            </a:r>
          </a:p>
          <a:p>
            <a:r>
              <a:rPr lang="sv-SE" dirty="0"/>
              <a:t>Arbete med rumsfunktionsprogram, RFP, för vårdstödjande ytor och teknikutrymmen för Etapp 2 har pågått.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BBCF49-5457-F1E7-69C1-B53F6149F6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Etapp 2: Programhandlingsskedet pågår  och mötesserien med berörda verksamheterna är avslutad.</a:t>
            </a:r>
          </a:p>
          <a:p>
            <a:r>
              <a:rPr lang="sv-SE" dirty="0"/>
              <a:t>Etapp 2: Konsultgrupp är upphandlad och programprojekteringen har inletts.</a:t>
            </a:r>
          </a:p>
          <a:p>
            <a:r>
              <a:rPr lang="sv-SE" dirty="0"/>
              <a:t>Arbetet med allokering (version 3.0) har genomförts.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6700F60-419A-6642-33D0-4900F5E1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000" dirty="0"/>
              <a:t>Projekt Verksamhetsstöd 			Projekt kommande etapper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499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DD7881-2BE9-FF53-77F0-0E2539B01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53" r="1259" b="-1"/>
          <a:stretch/>
        </p:blipFill>
        <p:spPr>
          <a:xfrm>
            <a:off x="10556105" y="588051"/>
            <a:ext cx="9007200" cy="9907200"/>
          </a:xfrm>
          <a:noFill/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40B839-3DE8-463C-8ACD-C0B4249D9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408147"/>
            <a:ext cx="8808283" cy="7071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500" dirty="0"/>
              <a:t>Veckomöten om kommande arbeten på sjukhusområdet äger rum måndagar kl. 12.45-13.00. </a:t>
            </a:r>
            <a:br>
              <a:rPr lang="sv-SE" sz="3500" dirty="0"/>
            </a:br>
            <a:r>
              <a:rPr lang="sv-SE" sz="3500" dirty="0"/>
              <a:t>Alla berörda är välkomna att medverka.</a:t>
            </a:r>
          </a:p>
          <a:p>
            <a:pPr marL="0" indent="0">
              <a:buNone/>
            </a:pPr>
            <a:r>
              <a:rPr lang="sv-SE" sz="3500" dirty="0"/>
              <a:t>Kontakta oss om du vill bli inbjuden: </a:t>
            </a:r>
            <a:r>
              <a:rPr lang="sv-SE" sz="3500" dirty="0">
                <a:hlinkClick r:id="rId3"/>
              </a:rPr>
              <a:t>nytt.akutsjukhus@regionvastmanland.se</a:t>
            </a:r>
            <a:endParaRPr lang="sv-SE" sz="3500" dirty="0"/>
          </a:p>
          <a:p>
            <a:pPr marL="0" indent="0">
              <a:buNone/>
            </a:pPr>
            <a:r>
              <a:rPr lang="sv-SE" sz="3500" dirty="0"/>
              <a:t>Pågående och planerade arbeten:</a:t>
            </a:r>
            <a:br>
              <a:rPr lang="sv-SE" sz="3500" dirty="0"/>
            </a:br>
            <a:r>
              <a:rPr lang="sv-SE" sz="3500" dirty="0">
                <a:hlinkClick r:id="rId4"/>
              </a:rPr>
              <a:t>www.regionvastmanland.se/arbeten</a:t>
            </a:r>
            <a:endParaRPr lang="sv-SE" sz="3500" dirty="0"/>
          </a:p>
          <a:p>
            <a:pPr marL="0" indent="0">
              <a:buNone/>
            </a:pPr>
            <a:r>
              <a:rPr lang="sv-SE" sz="3500" dirty="0"/>
              <a:t>Vill du läsa mer om nya akutsjukhuset, följa oss via webbkameran och anmäla dig till nyhetsbrevet: </a:t>
            </a:r>
            <a:r>
              <a:rPr lang="sv-SE" sz="3500" dirty="0">
                <a:hlinkClick r:id="rId5"/>
              </a:rPr>
              <a:t>www.regionvastmanland.se/akutsjukhusetvasteras</a:t>
            </a:r>
            <a:endParaRPr lang="sv-SE" sz="3500" dirty="0"/>
          </a:p>
          <a:p>
            <a:pPr marL="0" indent="0">
              <a:buNone/>
            </a:pPr>
            <a:endParaRPr lang="sv-SE" sz="35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75171E0-99F2-4F24-AA44-46FBED85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9312339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Kontakt och mer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19276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32166</TotalTime>
  <Words>488</Words>
  <Application>Microsoft Office PowerPoint</Application>
  <PresentationFormat>Anpassad</PresentationFormat>
  <Paragraphs>37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Region Västmanland Rosa</vt:lpstr>
      <vt:lpstr>Region Västmanland Blå</vt:lpstr>
      <vt:lpstr>Region Västmanland Grön</vt:lpstr>
      <vt:lpstr>1_Region Västmanland Blå</vt:lpstr>
      <vt:lpstr>APT-kit Kvartal 4, 2023 Program Nytt Akutsjukhus Västerås</vt:lpstr>
      <vt:lpstr>Niklas Källman ny programchef</vt:lpstr>
      <vt:lpstr>Projekt Vårdbyggnad    Projekt Försörjning</vt:lpstr>
      <vt:lpstr>Projekt Utrustning     Projekt Vårdverksamhet </vt:lpstr>
      <vt:lpstr>Projekt Verksamhetsstöd    Projekt kommande etapper</vt:lpstr>
      <vt:lpstr>Kontakt och mer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Nytt Akutsjukhus Västerås Gruppledarna 2020-10-13</dc:title>
  <dc:creator>Victoria Hörnedal</dc:creator>
  <cp:lastModifiedBy>Carina Sundqvist</cp:lastModifiedBy>
  <cp:revision>285</cp:revision>
  <dcterms:created xsi:type="dcterms:W3CDTF">2020-10-09T15:46:35Z</dcterms:created>
  <dcterms:modified xsi:type="dcterms:W3CDTF">2023-12-14T08:58:31Z</dcterms:modified>
</cp:coreProperties>
</file>