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648" r:id="rId2"/>
    <p:sldMasterId id="2147483703" r:id="rId3"/>
    <p:sldMasterId id="2147483744" r:id="rId4"/>
  </p:sldMasterIdLst>
  <p:notesMasterIdLst>
    <p:notesMasterId r:id="rId11"/>
  </p:notesMasterIdLst>
  <p:sldIdLst>
    <p:sldId id="993" r:id="rId5"/>
    <p:sldId id="994" r:id="rId6"/>
    <p:sldId id="987" r:id="rId7"/>
    <p:sldId id="986" r:id="rId8"/>
    <p:sldId id="988" r:id="rId9"/>
    <p:sldId id="905" r:id="rId10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Hörnedal" initials="VH" lastIdx="1" clrIdx="0">
    <p:extLst>
      <p:ext uri="{19B8F6BF-5375-455C-9EA6-DF929625EA0E}">
        <p15:presenceInfo xmlns:p15="http://schemas.microsoft.com/office/powerpoint/2012/main" userId="S::victoria.hornedal@regionvastmanland.se::d35ec979-cde9-409d-a518-0f55aeb0fe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F2"/>
    <a:srgbClr val="DFECF9"/>
    <a:srgbClr val="DCEEEB"/>
    <a:srgbClr val="E9F6F7"/>
    <a:srgbClr val="F4DEE6"/>
    <a:srgbClr val="DFFFFF"/>
    <a:srgbClr val="E1F6FF"/>
    <a:srgbClr val="D2E6F5"/>
    <a:srgbClr val="E8F5F5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1" autoAdjust="0"/>
    <p:restoredTop sz="93758" autoAdjust="0"/>
  </p:normalViewPr>
  <p:slideViewPr>
    <p:cSldViewPr>
      <p:cViewPr varScale="1">
        <p:scale>
          <a:sx n="41" d="100"/>
          <a:sy n="41" d="100"/>
        </p:scale>
        <p:origin x="600" y="20"/>
      </p:cViewPr>
      <p:guideLst>
        <p:guide orient="horz" pos="2880"/>
        <p:guide pos="2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2023-07-03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685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8319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883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619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085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2022-03-21</a:t>
            </a:r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noProof="0"/>
              <a:t>2022-03-21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sldNum="0" hd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36910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vastmanland.se/arbete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regionvastmanland.se/akutsjukhusetvaster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53F0E-4B9C-45E5-A6E8-20CEEFB26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648" y="1194238"/>
            <a:ext cx="13635037" cy="3409950"/>
          </a:xfrm>
        </p:spPr>
        <p:txBody>
          <a:bodyPr>
            <a:noAutofit/>
          </a:bodyPr>
          <a:lstStyle/>
          <a:p>
            <a:r>
              <a:rPr lang="sv-SE" sz="9600" dirty="0"/>
              <a:t>Aktuellt kvartal 2, 2023</a:t>
            </a:r>
            <a:br>
              <a:rPr lang="sv-SE" sz="9600" dirty="0"/>
            </a:br>
            <a:r>
              <a:rPr lang="sv-SE" sz="8000" dirty="0"/>
              <a:t>Program Nytt Akutsjukhus Västerås</a:t>
            </a:r>
            <a:endParaRPr lang="en-US" sz="80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5237520-B5EF-44F2-8A0A-1DCDA9E4E8D1}"/>
              </a:ext>
            </a:extLst>
          </p:cNvPr>
          <p:cNvSpPr txBox="1"/>
          <p:nvPr/>
        </p:nvSpPr>
        <p:spPr>
          <a:xfrm>
            <a:off x="2513013" y="8751019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1"/>
                </a:solidFill>
              </a:rPr>
              <a:t>NAV = Nytt Akutsjukhus Västerås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VÅB = Projekt Vårdbyggnad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FÖR = Projekt Försörjning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UTR = Projekt Utrustning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KON = Projekt Konst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VÅV = Projekt Vårdverksamhet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VES = Projekt Verksamhetsstöd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KOE= Kommande etapper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71A8D1F-F4D0-4927-8043-FF343B7EA26C}"/>
              </a:ext>
            </a:extLst>
          </p:cNvPr>
          <p:cNvSpPr txBox="1"/>
          <p:nvPr/>
        </p:nvSpPr>
        <p:spPr>
          <a:xfrm>
            <a:off x="16199878" y="284793"/>
            <a:ext cx="390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PROGRAM NYTT AKUTSJUKHUS VÄSTERÅS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5ADF29-4CB5-450D-8C4C-B2D11B276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393" y="614114"/>
            <a:ext cx="1198729" cy="1728193"/>
          </a:xfrm>
          <a:prstGeom prst="rect">
            <a:avLst/>
          </a:prstGeom>
        </p:spPr>
      </p:pic>
      <p:pic>
        <p:nvPicPr>
          <p:cNvPr id="4" name="Bildobjekt 3" descr="En bild som visar inomhus, vägg, rum, scen&#10;&#10;Automatiskt genererad beskrivning">
            <a:extLst>
              <a:ext uri="{FF2B5EF4-FFF2-40B4-BE49-F238E27FC236}">
                <a16:creationId xmlns:a16="http://schemas.microsoft.com/office/drawing/2014/main" id="{7A9A60B4-E155-73D5-0E9B-5413F4687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78" y="4862586"/>
            <a:ext cx="9683833" cy="64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C425C2-04B2-CCD4-9A8D-6965D6D52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sv-SE" sz="4200" dirty="0"/>
              <a:t>Tre upphandlingar för utrustning har ägt rum och en är tilldelad. Övriga tilldelas efter sommaren.</a:t>
            </a:r>
          </a:p>
          <a:p>
            <a:pPr algn="l" rtl="0"/>
            <a:r>
              <a:rPr lang="sv-SE" sz="4200" dirty="0"/>
              <a:t>Markarbeten och sprängningar pågår enligt plan för nya vårdbyggnaderna.</a:t>
            </a:r>
          </a:p>
          <a:p>
            <a:pPr algn="l" rtl="0"/>
            <a:r>
              <a:rPr lang="sv-SE" sz="4200" dirty="0"/>
              <a:t>Platsbesök har ägt rum inom vårdverksamheter och logistik.</a:t>
            </a:r>
          </a:p>
          <a:p>
            <a:pPr algn="l" rtl="0"/>
            <a:r>
              <a:rPr lang="sv-SE" sz="4200" dirty="0"/>
              <a:t>Arbete med kulverten i Adelsögatan pågår enligt plan.</a:t>
            </a:r>
          </a:p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Programmet har nytt kontor från 28 juni i byggbodarna vid arbetsområdet. </a:t>
            </a:r>
          </a:p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Rivning av byggnaden </a:t>
            </a:r>
            <a:r>
              <a:rPr lang="sv-SE" sz="4200" dirty="0" err="1">
                <a:solidFill>
                  <a:schemeClr val="tx1"/>
                </a:solidFill>
                <a:ea typeface="Verdana" panose="020B0604030504040204" pitchFamily="34" charset="0"/>
              </a:rPr>
              <a:t>ing</a:t>
            </a:r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 40 (nuvarande kontor för programmet nytt akutsjukhus) har påbörjats och ska rivas under sommaren/hösten.</a:t>
            </a:r>
          </a:p>
          <a:p>
            <a:pPr algn="l" rtl="0"/>
            <a:endParaRPr lang="sv-SE" sz="4200" dirty="0">
              <a:solidFill>
                <a:schemeClr val="tx1"/>
              </a:solidFill>
            </a:endParaRPr>
          </a:p>
          <a:p>
            <a:pPr algn="l" rtl="0"/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 rtl="0"/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endParaRPr lang="sv-SE" sz="420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038A4C4-72CE-4CEB-8800-01EEC1EF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kvartal 2, 2023</a:t>
            </a:r>
          </a:p>
        </p:txBody>
      </p:sp>
    </p:spTree>
    <p:extLst>
      <p:ext uri="{BB962C8B-B14F-4D97-AF65-F5344CB8AC3E}">
        <p14:creationId xmlns:p14="http://schemas.microsoft.com/office/powerpoint/2010/main" val="302389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A25C934-127A-42DA-8204-D782B39295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Platsbesök </a:t>
            </a:r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hos vårdverksamheter och logistik har pågått av flera medarbetare från projekten. </a:t>
            </a:r>
          </a:p>
          <a:p>
            <a:pPr algn="l" rtl="0"/>
            <a:r>
              <a:rPr lang="sv-SE" sz="4200" baseline="0" dirty="0">
                <a:solidFill>
                  <a:schemeClr val="tx1"/>
                </a:solidFill>
                <a:ea typeface="Verdana" panose="020B0604030504040204" pitchFamily="34" charset="0"/>
                <a:cs typeface="+mn-cs"/>
              </a:rPr>
              <a:t>Arbete pågår med vårdverksamheterna när det gäller pågående och kommande arbeten på sjukhusområdet tillsammans med VÅB/FÖR och kommunikatör för programmet. </a:t>
            </a: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i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l" rtl="0"/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010CE4-AD9A-4DAB-09F6-7506676DA0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Konstruktionsgenomgångar byggnad 88-89 för VVS, el o transportsystem hölls v 17.</a:t>
            </a:r>
          </a:p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Verksamhetspåverkande riskanalys för perimeterskydd och yttre säkerhet hölls v 19.</a:t>
            </a:r>
          </a:p>
          <a:p>
            <a:pPr algn="l" rtl="0"/>
            <a:r>
              <a:rPr lang="sv-SE" sz="4200" dirty="0">
                <a:solidFill>
                  <a:schemeClr val="tx1"/>
                </a:solidFill>
                <a:ea typeface="Verdana" panose="020B0604030504040204" pitchFamily="34" charset="0"/>
              </a:rPr>
              <a:t>Framtida flöden – Planering fortsätter med Projekt Vårdverksamhet.</a:t>
            </a:r>
          </a:p>
          <a:p>
            <a:pPr algn="l" rtl="0"/>
            <a:endParaRPr lang="sv-SE" sz="4200" i="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marL="0" indent="0" algn="l" rtl="0">
              <a:buNone/>
            </a:pPr>
            <a:endParaRPr lang="sv-SE" sz="42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v-SE" sz="42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pPr algn="l" rtl="0"/>
            <a:endParaRPr lang="sv-SE" sz="4200" dirty="0">
              <a:solidFill>
                <a:schemeClr val="tx1"/>
              </a:solidFill>
              <a:effectLst/>
              <a:ea typeface="Verdana" panose="020B0604030504040204" pitchFamily="34" charset="0"/>
              <a:cs typeface="+mn-cs"/>
            </a:endParaRPr>
          </a:p>
          <a:p>
            <a:endParaRPr lang="sv-SE" sz="4200" dirty="0"/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FA380451-452E-4CBA-8298-AE33A7B3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 Vårdverksamhet		Projekt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215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5C98C1-EA8C-4328-A9C6-BB7AE8895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4253" y="2944431"/>
            <a:ext cx="8638421" cy="75542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Projekt Vårdbyggnad</a:t>
            </a:r>
          </a:p>
          <a:p>
            <a:pPr algn="l"/>
            <a:r>
              <a:rPr lang="sv-SE" sz="40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NCC fortsätter med sprängning och schaktning inne på arbetsområdet. </a:t>
            </a:r>
            <a:r>
              <a:rPr lang="sv-SE" sz="4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Förberedelser sker för pålning. </a:t>
            </a:r>
            <a:r>
              <a:rPr lang="sv-SE" sz="40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Jordmassor och </a:t>
            </a:r>
            <a:r>
              <a:rPr lang="sv-SE" sz="4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sprängsten</a:t>
            </a:r>
            <a:r>
              <a:rPr lang="sv-SE" sz="4000" b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transporteras ut från området. </a:t>
            </a:r>
          </a:p>
          <a:p>
            <a:pPr marL="0" indent="0" algn="l">
              <a:buNone/>
            </a:pP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Projekt Förberedande arbeten</a:t>
            </a:r>
            <a:endParaRPr lang="sv-SE" sz="4000" b="0" baseline="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v-SE" sz="4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Arbetet med kulverten fortsätter i Adelsögatan.</a:t>
            </a:r>
          </a:p>
          <a:p>
            <a:pPr algn="l"/>
            <a:r>
              <a:rPr lang="sv-SE" sz="4000" i="0" baseline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Förberedelser för rivning av</a:t>
            </a:r>
            <a:r>
              <a:rPr lang="sv-SE" sz="4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program akutsjukhusets kontor (</a:t>
            </a:r>
            <a:r>
              <a:rPr lang="sv-SE" sz="40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ing</a:t>
            </a:r>
            <a:r>
              <a:rPr lang="sv-SE" sz="40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39).</a:t>
            </a:r>
          </a:p>
          <a:p>
            <a:pPr marL="0" indent="0" algn="l">
              <a:buNone/>
            </a:pPr>
            <a:endParaRPr lang="sv-SE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l"/>
            <a:endParaRPr lang="sv-SE" sz="4000" dirty="0">
              <a:solidFill>
                <a:schemeClr val="tx1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 algn="l"/>
            <a:endParaRPr lang="sv-SE" sz="4000" dirty="0">
              <a:latin typeface="+mj-lt"/>
            </a:endParaRP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D346116-9C5D-D190-2BE8-7ED4172F6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2558331"/>
            <a:ext cx="8638421" cy="794036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sv-SE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Projekt Utrustning 	</a:t>
            </a:r>
          </a:p>
          <a:p>
            <a:pPr algn="l"/>
            <a:r>
              <a:rPr lang="sv-SE" sz="430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Upphandlingar av viss utrustning inom radiologi samt delar av takhängd utrustning är klara. Fler tilldelningar sker i höst</a:t>
            </a:r>
            <a:r>
              <a:rPr lang="sv-SE" sz="440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. </a:t>
            </a:r>
            <a:endParaRPr lang="sv-SE" sz="4400" dirty="0">
              <a:solidFill>
                <a:schemeClr val="tx1"/>
              </a:solidFill>
              <a:effectLst/>
              <a:latin typeface="+mj-lt"/>
              <a:ea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sv-SE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Projekt Konst</a:t>
            </a:r>
            <a:endParaRPr lang="sv-SE" sz="4400" b="1" dirty="0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</a:endParaRPr>
          </a:p>
          <a:p>
            <a:pPr algn="l"/>
            <a:r>
              <a:rPr lang="sv-SE" sz="4300" dirty="0">
                <a:ea typeface="Verdana" panose="020B0604030504040204" pitchFamily="34" charset="0"/>
                <a:cs typeface="Verdana" panose="020B0604030504040204" pitchFamily="34" charset="0"/>
              </a:rPr>
              <a:t>De ekar som är fällda på sjukhusområdet ska bli konstverk. Nu är en konstnär anlitad för det uppdraget. Den tillfälliga platsen för konstverket blir vid huvudentrén.</a:t>
            </a:r>
          </a:p>
          <a:p>
            <a:pPr marL="0" indent="0" algn="l">
              <a:buNone/>
            </a:pPr>
            <a:r>
              <a:rPr lang="sv-SE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Projekt kommande etapper</a:t>
            </a:r>
          </a:p>
          <a:p>
            <a:pPr algn="l"/>
            <a:r>
              <a:rPr lang="sv-SE" sz="43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Upphandlingar av arkitekter och teknikkonsulter för projektering pågår.</a:t>
            </a:r>
          </a:p>
          <a:p>
            <a:pPr algn="l"/>
            <a:endParaRPr lang="sv-SE" sz="4300" i="0" baseline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63BE1C4F-6C28-5F4A-6DC0-B9D2369C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10651"/>
            <a:ext cx="17616567" cy="2043642"/>
          </a:xfrm>
        </p:spPr>
        <p:txBody>
          <a:bodyPr/>
          <a:lstStyle/>
          <a:p>
            <a:r>
              <a:rPr lang="sv-SE" dirty="0"/>
              <a:t>Projektinformation i korthet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BD714E1-5653-4433-B42F-1B6A599E9F12}"/>
              </a:ext>
            </a:extLst>
          </p:cNvPr>
          <p:cNvSpPr txBox="1">
            <a:spLocks/>
          </p:cNvSpPr>
          <p:nvPr/>
        </p:nvSpPr>
        <p:spPr>
          <a:xfrm>
            <a:off x="10052050" y="313439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5600" indent="-345600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sv-SE" sz="45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v-SE" sz="4500" kern="0" dirty="0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algn="l"/>
            <a:endParaRPr lang="sv-SE" sz="4500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520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185E589-D4EF-42F6-A436-BD408FAA83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4200" dirty="0"/>
              <a:t>Planlayouter/Rumsfunktionsprogram( RFP), klart kvartal 1, 2021. Klart.</a:t>
            </a:r>
          </a:p>
          <a:p>
            <a:r>
              <a:rPr lang="sv-SE" sz="4200" dirty="0"/>
              <a:t>Beslut om genomförande i Regionfullmäktige, februari 2022. Klart.</a:t>
            </a:r>
          </a:p>
          <a:p>
            <a:r>
              <a:rPr lang="sv-SE" sz="4200" dirty="0"/>
              <a:t>Byggstart november 2022. Klart.</a:t>
            </a:r>
          </a:p>
          <a:p>
            <a:r>
              <a:rPr lang="sv-SE" sz="4200" dirty="0"/>
              <a:t>Förberedelser för grunden görs 2023. </a:t>
            </a:r>
          </a:p>
          <a:p>
            <a:r>
              <a:rPr lang="sv-SE" sz="4200" dirty="0"/>
              <a:t>Huset börjar byggas (stommar, väggar och tak) 2024.</a:t>
            </a:r>
          </a:p>
          <a:p>
            <a:r>
              <a:rPr lang="sv-SE" sz="4200" dirty="0"/>
              <a:t>Patientklart, cirka 8 år efter byggstart.</a:t>
            </a:r>
          </a:p>
          <a:p>
            <a:endParaRPr lang="sv-SE" sz="42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B04F53-0E53-4652-885A-BC51D70F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Tidplan för nya akutsjukhuset, etapp 1</a:t>
            </a:r>
          </a:p>
        </p:txBody>
      </p:sp>
      <p:pic>
        <p:nvPicPr>
          <p:cNvPr id="11" name="Platshållare för innehåll 10" descr="En bild som visar centrala stråket, inomhus, samt människor som sitter på bänkar.&#10;&#10;Automatiskt genererad beskrivning">
            <a:extLst>
              <a:ext uri="{FF2B5EF4-FFF2-40B4-BE49-F238E27FC236}">
                <a16:creationId xmlns:a16="http://schemas.microsoft.com/office/drawing/2014/main" id="{32A12A9D-ED3A-C6FC-7384-D779BC0868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13" y="3406775"/>
            <a:ext cx="9154013" cy="5657180"/>
          </a:xfrm>
        </p:spPr>
      </p:pic>
    </p:spTree>
    <p:extLst>
      <p:ext uri="{BB962C8B-B14F-4D97-AF65-F5344CB8AC3E}">
        <p14:creationId xmlns:p14="http://schemas.microsoft.com/office/powerpoint/2010/main" val="185146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utomhus, Flygfotografi, Fågelperspektiv, träd&#10;&#10;Automatiskt genererad beskrivning">
            <a:extLst>
              <a:ext uri="{FF2B5EF4-FFF2-40B4-BE49-F238E27FC236}">
                <a16:creationId xmlns:a16="http://schemas.microsoft.com/office/drawing/2014/main" id="{5F2E2EC8-B206-8458-C681-02EEAE72E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096" y="2918371"/>
            <a:ext cx="8794004" cy="5858378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40B839-3DE8-463C-8ACD-C0B4249D9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6954" y="3782467"/>
            <a:ext cx="11449272" cy="5976000"/>
          </a:xfrm>
        </p:spPr>
        <p:txBody>
          <a:bodyPr>
            <a:noAutofit/>
          </a:bodyPr>
          <a:lstStyle/>
          <a:p>
            <a:pPr marL="0" indent="0">
              <a:lnSpc>
                <a:spcPct val="104000"/>
              </a:lnSpc>
              <a:buNone/>
            </a:pPr>
            <a:r>
              <a:rPr lang="sv-SE" sz="4200" dirty="0"/>
              <a:t>Ny digital karta på webben för patienter och besökare finns här: </a:t>
            </a:r>
            <a:r>
              <a:rPr lang="sv-SE" sz="4200" dirty="0">
                <a:hlinkClick r:id="rId3"/>
              </a:rPr>
              <a:t>www.regionvastmanland.se/arbeten</a:t>
            </a:r>
            <a:endParaRPr lang="sv-SE" sz="4200" dirty="0"/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/>
              <a:t>Måndagens veckomöten har sommaruppehåll. Nästa möte är måndag 14 augusti kl. 12.45-13.00.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/>
              <a:t>Vill du läsa mer om nya akutsjukhuset, följa projektet i webbkameran eller anmäla dig till nyhetsbrevet. 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/>
              <a:t>Du hittar mer information på här: </a:t>
            </a:r>
            <a:r>
              <a:rPr lang="sv-SE" sz="4200" dirty="0">
                <a:hlinkClick r:id="rId4"/>
              </a:rPr>
              <a:t>https://regionvastmanland.se/akutsjukhusetvasteras</a:t>
            </a:r>
            <a:endParaRPr lang="sv-SE" sz="4200" dirty="0"/>
          </a:p>
          <a:p>
            <a:pPr marL="0" indent="0">
              <a:lnSpc>
                <a:spcPct val="104000"/>
              </a:lnSpc>
              <a:buNone/>
            </a:pPr>
            <a:r>
              <a:rPr lang="sv-SE" sz="4200" dirty="0"/>
              <a:t> </a:t>
            </a:r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A75171E0-99F2-4F24-AA44-46FBED85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4" y="1055199"/>
            <a:ext cx="17616567" cy="2043642"/>
          </a:xfrm>
        </p:spPr>
        <p:txBody>
          <a:bodyPr/>
          <a:lstStyle/>
          <a:p>
            <a:r>
              <a:rPr lang="sv-SE" sz="6600" dirty="0"/>
              <a:t>Pågående och planerade arbeten</a:t>
            </a:r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6B02C37-C3BD-84C8-FCAD-F5C8FA6CE09A}"/>
              </a:ext>
            </a:extLst>
          </p:cNvPr>
          <p:cNvSpPr txBox="1"/>
          <p:nvPr/>
        </p:nvSpPr>
        <p:spPr>
          <a:xfrm>
            <a:off x="4579442" y="10524520"/>
            <a:ext cx="118543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</a:pPr>
            <a:r>
              <a:rPr lang="sv-SE" sz="4500" b="1" dirty="0"/>
              <a:t>Kontakt</a:t>
            </a:r>
            <a:r>
              <a:rPr lang="sv-SE" sz="4500" dirty="0"/>
              <a:t>: nytt.akutsjukhus@regionvastmanland.se</a:t>
            </a:r>
          </a:p>
        </p:txBody>
      </p:sp>
    </p:spTree>
    <p:extLst>
      <p:ext uri="{BB962C8B-B14F-4D97-AF65-F5344CB8AC3E}">
        <p14:creationId xmlns:p14="http://schemas.microsoft.com/office/powerpoint/2010/main" val="24619276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490B3DC2-1C21-4AD3-8AA8-92AD57160BB3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99C9B2C5-06FC-453C-BD19-6B795198C746}"/>
    </a:ext>
  </a:extLst>
</a:theme>
</file>

<file path=ppt/theme/theme4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29615</TotalTime>
  <Words>466</Words>
  <Application>Microsoft Office PowerPoint</Application>
  <PresentationFormat>Anpassad</PresentationFormat>
  <Paragraphs>62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6</vt:i4>
      </vt:variant>
    </vt:vector>
  </HeadingPairs>
  <TitlesOfParts>
    <vt:vector size="13" baseType="lpstr">
      <vt:lpstr>Calibri</vt:lpstr>
      <vt:lpstr>Calibri Light</vt:lpstr>
      <vt:lpstr>Verdana</vt:lpstr>
      <vt:lpstr>Region Västmanland Rosa</vt:lpstr>
      <vt:lpstr>Region Västmanland Blå</vt:lpstr>
      <vt:lpstr>Region Västmanland Grön</vt:lpstr>
      <vt:lpstr>1_Region Västmanland Blå</vt:lpstr>
      <vt:lpstr>Aktuellt kvartal 2, 2023 Program Nytt Akutsjukhus Västerås</vt:lpstr>
      <vt:lpstr>Sammanfattning kvartal 2, 2023</vt:lpstr>
      <vt:lpstr>Projekt Vårdverksamhet  Projekt Verksamhetsstöd</vt:lpstr>
      <vt:lpstr>Projektinformation i korthet</vt:lpstr>
      <vt:lpstr>Tidplan för nya akutsjukhuset, etapp 1</vt:lpstr>
      <vt:lpstr>Pågående och planerade arbeten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Nytt Akutsjukhus Västerås Gruppledarna 2020-10-13</dc:title>
  <dc:creator>Victoria Hörnedal</dc:creator>
  <cp:lastModifiedBy>Carina Sundqvist</cp:lastModifiedBy>
  <cp:revision>272</cp:revision>
  <dcterms:created xsi:type="dcterms:W3CDTF">2020-10-09T15:46:35Z</dcterms:created>
  <dcterms:modified xsi:type="dcterms:W3CDTF">2023-07-03T16:49:08Z</dcterms:modified>
</cp:coreProperties>
</file>