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648" r:id="rId2"/>
    <p:sldMasterId id="2147483703" r:id="rId3"/>
    <p:sldMasterId id="2147483744" r:id="rId4"/>
  </p:sldMasterIdLst>
  <p:notesMasterIdLst>
    <p:notesMasterId r:id="rId16"/>
  </p:notesMasterIdLst>
  <p:sldIdLst>
    <p:sldId id="292" r:id="rId5"/>
    <p:sldId id="304" r:id="rId6"/>
    <p:sldId id="305" r:id="rId7"/>
    <p:sldId id="953" r:id="rId8"/>
    <p:sldId id="955" r:id="rId9"/>
    <p:sldId id="956" r:id="rId10"/>
    <p:sldId id="954" r:id="rId11"/>
    <p:sldId id="957" r:id="rId12"/>
    <p:sldId id="958" r:id="rId13"/>
    <p:sldId id="959" r:id="rId14"/>
    <p:sldId id="960" r:id="rId15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Hörnedal" initials="VH" lastIdx="1" clrIdx="0">
    <p:extLst>
      <p:ext uri="{19B8F6BF-5375-455C-9EA6-DF929625EA0E}">
        <p15:presenceInfo xmlns:p15="http://schemas.microsoft.com/office/powerpoint/2012/main" userId="S::victoria.hornedal@regionvastmanland.se::d35ec979-cde9-409d-a518-0f55aeb0fe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3758" autoAdjust="0"/>
  </p:normalViewPr>
  <p:slideViewPr>
    <p:cSldViewPr>
      <p:cViewPr varScale="1">
        <p:scale>
          <a:sx n="41" d="100"/>
          <a:sy n="41" d="100"/>
        </p:scale>
        <p:origin x="532" y="24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2022-04-05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December 2021</a:t>
            </a:r>
          </a:p>
          <a:p>
            <a:r>
              <a:rPr lang="sv-SE" dirty="0"/>
              <a:t>Juni 2022</a:t>
            </a:r>
          </a:p>
          <a:p>
            <a:endParaRPr lang="sv-SE" dirty="0"/>
          </a:p>
          <a:p>
            <a:r>
              <a:rPr lang="sv-SE" dirty="0"/>
              <a:t>Maj 2</a:t>
            </a:r>
          </a:p>
          <a:p>
            <a:pPr marL="345600" lvl="1" indent="-345600">
              <a:spcAft>
                <a:spcPts val="2300"/>
              </a:spcAft>
              <a:buSzPct val="100000"/>
            </a:pPr>
            <a:r>
              <a:rPr lang="sv-SE" sz="4400" dirty="0"/>
              <a:t>Verksamheternas reservationer</a:t>
            </a:r>
          </a:p>
          <a:p>
            <a:pPr marL="345600" lvl="1" indent="-345600">
              <a:spcAft>
                <a:spcPts val="2300"/>
              </a:spcAft>
              <a:buSzPct val="100000"/>
            </a:pPr>
            <a:r>
              <a:rPr lang="sv-SE" sz="4400" dirty="0"/>
              <a:t>Utrustning: försörjningsstrategi</a:t>
            </a:r>
          </a:p>
          <a:p>
            <a:pPr marL="345600" lvl="1" indent="-345600">
              <a:spcAft>
                <a:spcPts val="2300"/>
              </a:spcAft>
              <a:buSzPct val="100000"/>
            </a:pPr>
            <a:r>
              <a:rPr lang="sv-SE" sz="4400" dirty="0"/>
              <a:t>Kriskommunikationsplan-krishanteringsplan</a:t>
            </a:r>
          </a:p>
          <a:p>
            <a:pPr marL="345600" lvl="1" indent="-345600">
              <a:spcAft>
                <a:spcPts val="2300"/>
              </a:spcAft>
              <a:buSzPct val="100000"/>
            </a:pPr>
            <a:r>
              <a:rPr lang="sv-SE" sz="4400" dirty="0"/>
              <a:t>Delår 1</a:t>
            </a:r>
          </a:p>
          <a:p>
            <a:pPr marL="705600" lvl="2" indent="-345600">
              <a:spcAft>
                <a:spcPts val="2300"/>
              </a:spcAft>
              <a:buSzPct val="100000"/>
            </a:pPr>
            <a:r>
              <a:rPr lang="sv-SE" sz="3950" dirty="0"/>
              <a:t>Risker</a:t>
            </a:r>
          </a:p>
          <a:p>
            <a:r>
              <a:rPr lang="sv-SE" dirty="0"/>
              <a:t>021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477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46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685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8319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883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619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085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noProof="0"/>
              <a:t>2022-03-21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sldNum="0" hd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  <p:sldLayoutId id="2147483742" r:id="rId6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9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9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9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9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9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36910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553F0E-4B9C-45E5-A6E8-20CEEFB26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002" y="2244725"/>
            <a:ext cx="13635037" cy="3409950"/>
          </a:xfrm>
        </p:spPr>
        <p:txBody>
          <a:bodyPr>
            <a:noAutofit/>
          </a:bodyPr>
          <a:lstStyle/>
          <a:p>
            <a:r>
              <a:rPr lang="sv-SE" sz="8000" dirty="0"/>
              <a:t>Program Nytt Akutsjukhus Västerås</a:t>
            </a:r>
            <a:br>
              <a:rPr lang="sv-SE" sz="8000" dirty="0"/>
            </a:br>
            <a:r>
              <a:rPr lang="sv-SE" sz="8000" dirty="0"/>
              <a:t>APT-kit kvartal 1 2022</a:t>
            </a:r>
            <a:endParaRPr lang="en-US" sz="80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71A8D1F-F4D0-4927-8043-FF343B7EA26C}"/>
              </a:ext>
            </a:extLst>
          </p:cNvPr>
          <p:cNvSpPr txBox="1"/>
          <p:nvPr/>
        </p:nvSpPr>
        <p:spPr>
          <a:xfrm>
            <a:off x="16199878" y="284793"/>
            <a:ext cx="3904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PROGRAM NYTT AKUTSJUKHUS VÄSTERÅS</a:t>
            </a:r>
          </a:p>
          <a:p>
            <a:r>
              <a:rPr lang="sv-SE" sz="2800" dirty="0">
                <a:solidFill>
                  <a:srgbClr val="FF0000"/>
                </a:solidFill>
              </a:rPr>
              <a:t>ARBETSMATERIAL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60BF3F-063D-47CF-8F20-F4CD8E42CA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874547" y="669514"/>
            <a:ext cx="838456" cy="1049449"/>
          </a:xfrm>
          <a:prstGeom prst="rect">
            <a:avLst/>
          </a:prstGeom>
        </p:spPr>
      </p:pic>
      <p:pic>
        <p:nvPicPr>
          <p:cNvPr id="9" name="Bildobjekt 8" descr="En bild som visar himmel, utomhus, stad, byggnad&#10;&#10;Automatiskt genererad beskrivning">
            <a:extLst>
              <a:ext uri="{FF2B5EF4-FFF2-40B4-BE49-F238E27FC236}">
                <a16:creationId xmlns:a16="http://schemas.microsoft.com/office/drawing/2014/main" id="{C06C6F06-55AE-4F74-9790-E5796FA404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914" y="5006603"/>
            <a:ext cx="887116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5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A333E56-DFE6-427B-BCA9-62597B293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5633" y="3446490"/>
            <a:ext cx="8638421" cy="743247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sv-SE" sz="4200" b="1" dirty="0">
                <a:latin typeface="+mj-lt"/>
              </a:rPr>
              <a:t>April: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200" dirty="0">
                <a:latin typeface="+mj-lt"/>
              </a:rPr>
              <a:t>Fördjupad förstudie ambulansstation inklusive RFP-process</a:t>
            </a:r>
          </a:p>
          <a:p>
            <a:pPr marL="457200" lvl="1" indent="0">
              <a:buNone/>
            </a:pPr>
            <a:r>
              <a:rPr lang="sv-SE" sz="4200" b="1" dirty="0">
                <a:latin typeface="+mj-lt"/>
              </a:rPr>
              <a:t>Maj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4200" dirty="0">
                <a:latin typeface="+mj-lt"/>
              </a:rPr>
              <a:t>Avtal fastighetsgräns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4200" dirty="0">
                <a:latin typeface="+mj-lt"/>
              </a:rPr>
              <a:t>Genomlysning Sterilcentral</a:t>
            </a:r>
            <a:endParaRPr lang="sv-SE" sz="4200" b="1" dirty="0">
              <a:latin typeface="+mj-lt"/>
            </a:endParaRPr>
          </a:p>
          <a:p>
            <a:pPr marL="457200" lvl="1" indent="0">
              <a:buNone/>
            </a:pPr>
            <a:r>
              <a:rPr lang="sv-SE" sz="4200" b="1" dirty="0">
                <a:latin typeface="+mj-lt"/>
              </a:rPr>
              <a:t>Juni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4200" dirty="0">
                <a:latin typeface="+mj-lt"/>
              </a:rPr>
              <a:t>Fastighetsutvecklingsplan klar</a:t>
            </a:r>
          </a:p>
          <a:p>
            <a:pPr marL="457200" lvl="1" indent="0">
              <a:buNone/>
            </a:pPr>
            <a:endParaRPr lang="sv-SE" sz="4200" b="1" dirty="0">
              <a:latin typeface="+mj-lt"/>
            </a:endParaRPr>
          </a:p>
          <a:p>
            <a:endParaRPr lang="sv-SE" sz="3600" dirty="0">
              <a:latin typeface="+mj-lt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E7530D8-EA78-4D7B-8851-F86D17F4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Planering kvartal två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0444E8B-B670-4323-A301-68F88F3BDF13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94" y="3425045"/>
            <a:ext cx="9706504" cy="5629772"/>
          </a:xfrm>
        </p:spPr>
      </p:pic>
    </p:spTree>
    <p:extLst>
      <p:ext uri="{BB962C8B-B14F-4D97-AF65-F5344CB8AC3E}">
        <p14:creationId xmlns:p14="http://schemas.microsoft.com/office/powerpoint/2010/main" val="210775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7" descr="En bild som visar text&#10;&#10;Automatiskt genererad beskrivning">
            <a:extLst>
              <a:ext uri="{FF2B5EF4-FFF2-40B4-BE49-F238E27FC236}">
                <a16:creationId xmlns:a16="http://schemas.microsoft.com/office/drawing/2014/main" id="{BD6FA85F-5BD8-4BEA-8BAA-62487FEE4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2" y="182067"/>
            <a:ext cx="19322429" cy="108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0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1B66EB8-F103-439D-980C-A8DEAE58BE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Projektering och planering av bygget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Förberedande arbeten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Administrativa ytor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Erfarenhetsutbyten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Fortsatt planering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Kommunikation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9A9F2F6-5F11-48C7-8A5B-692EC55D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Aktuellt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5E4699-4CFB-4E59-B365-8057D4A43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874547" y="669514"/>
            <a:ext cx="838456" cy="1049449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B5C577C-25F1-442C-8805-F9F4F522158C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Bildobjekt 10" descr="En bild som visar träd, utomhus, himmel, väg&#10;&#10;Automatiskt genererad beskrivning">
            <a:extLst>
              <a:ext uri="{FF2B5EF4-FFF2-40B4-BE49-F238E27FC236}">
                <a16:creationId xmlns:a16="http://schemas.microsoft.com/office/drawing/2014/main" id="{2B5B7C99-D477-4A3F-AA76-A2B3E778B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43" y="2471669"/>
            <a:ext cx="10835763" cy="63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8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F36192-F9A0-42CD-B0E2-D54083816E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5600" lvl="1" indent="-345600">
              <a:spcAft>
                <a:spcPts val="2300"/>
              </a:spcAft>
              <a:buSzPct val="100000"/>
            </a:pPr>
            <a:r>
              <a:rPr lang="sv-SE" sz="4400" dirty="0"/>
              <a:t>Beslut om genomförande togs i regionfullmäktige 15 februari 2022.</a:t>
            </a:r>
          </a:p>
          <a:p>
            <a:pPr marL="345600" lvl="1" indent="-345600">
              <a:spcAft>
                <a:spcPts val="2300"/>
              </a:spcAft>
              <a:buSzPct val="100000"/>
            </a:pPr>
            <a:r>
              <a:rPr lang="sv-SE" sz="4400" dirty="0"/>
              <a:t>Nu pågår planering tillsammans med NCC som ska bygga vårdlokalerna.</a:t>
            </a:r>
          </a:p>
          <a:p>
            <a:pPr marL="345600" lvl="1" indent="-345600">
              <a:spcAft>
                <a:spcPts val="2300"/>
              </a:spcAft>
              <a:buSzPct val="100000"/>
            </a:pPr>
            <a:r>
              <a:rPr lang="sv-SE" sz="4400" dirty="0"/>
              <a:t>Byggstart planeras till hösten.</a:t>
            </a:r>
          </a:p>
          <a:p>
            <a:pPr marL="345600" lvl="1" indent="-345600">
              <a:spcAft>
                <a:spcPts val="2300"/>
              </a:spcAft>
              <a:buSzPct val="100000"/>
            </a:pPr>
            <a:r>
              <a:rPr lang="sv-SE" sz="4400" dirty="0"/>
              <a:t>Iordningställande för byggstarten sker successivt från oktober.</a:t>
            </a:r>
          </a:p>
          <a:p>
            <a:pPr marL="345600" lvl="1" indent="-345600">
              <a:spcAft>
                <a:spcPts val="2300"/>
              </a:spcAft>
              <a:buSzPct val="100000"/>
            </a:pPr>
            <a:r>
              <a:rPr lang="sv-SE" sz="4400" dirty="0"/>
              <a:t>Planering pågår kring parkeringar, trädfällning och annat som påverkas.</a:t>
            </a:r>
          </a:p>
          <a:p>
            <a:pPr marL="0" lvl="1" indent="0">
              <a:spcAft>
                <a:spcPts val="2300"/>
              </a:spcAft>
              <a:buSzPct val="100000"/>
              <a:buNone/>
            </a:pPr>
            <a:endParaRPr lang="sv-SE" sz="4400" dirty="0"/>
          </a:p>
          <a:p>
            <a:pPr marL="0" lvl="1" indent="0">
              <a:spcAft>
                <a:spcPts val="2300"/>
              </a:spcAft>
              <a:buSzPct val="100000"/>
              <a:buNone/>
            </a:pPr>
            <a:endParaRPr lang="sv-SE" sz="4400" dirty="0"/>
          </a:p>
          <a:p>
            <a:pPr marL="345600" lvl="1" indent="-345600">
              <a:spcAft>
                <a:spcPts val="2300"/>
              </a:spcAft>
              <a:buSzPct val="100000"/>
            </a:pPr>
            <a:endParaRPr lang="sv-SE" sz="4400" dirty="0"/>
          </a:p>
          <a:p>
            <a:pPr marL="0" lvl="1" indent="0">
              <a:spcAft>
                <a:spcPts val="2300"/>
              </a:spcAft>
              <a:buSzPct val="100000"/>
              <a:buNone/>
            </a:pPr>
            <a:endParaRPr lang="sv-SE" sz="4400" dirty="0"/>
          </a:p>
          <a:p>
            <a:pPr marL="0" lvl="1" indent="0">
              <a:spcAft>
                <a:spcPts val="2300"/>
              </a:spcAft>
              <a:buSzPct val="100000"/>
              <a:buNone/>
            </a:pPr>
            <a:endParaRPr lang="sv-SE" sz="4400" dirty="0"/>
          </a:p>
          <a:p>
            <a:pPr marL="0" lvl="1" indent="0">
              <a:spcAft>
                <a:spcPts val="2300"/>
              </a:spcAft>
              <a:buSzPct val="100000"/>
              <a:buNone/>
            </a:pPr>
            <a:endParaRPr lang="sv-SE" sz="4300" dirty="0"/>
          </a:p>
          <a:p>
            <a:pPr marL="345600" lvl="1" indent="-345600">
              <a:spcAft>
                <a:spcPts val="2300"/>
              </a:spcAft>
              <a:buSzPct val="100000"/>
            </a:pPr>
            <a:endParaRPr lang="sv-SE" sz="4250" dirty="0"/>
          </a:p>
          <a:p>
            <a:pPr marL="0" lvl="1" indent="0">
              <a:spcAft>
                <a:spcPts val="2300"/>
              </a:spcAft>
              <a:buSzPct val="100000"/>
              <a:buNone/>
            </a:pPr>
            <a:endParaRPr lang="sv-SE" sz="425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FC7F705-C2DA-4609-95EA-E966FA37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Projekt Vårdbyggnad – Planering inför byggstarten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63C8B9E-30A6-4BB0-9A35-7DD45DCA26B1}"/>
              </a:ext>
            </a:extLst>
          </p:cNvPr>
          <p:cNvSpPr txBox="1"/>
          <p:nvPr/>
        </p:nvSpPr>
        <p:spPr>
          <a:xfrm>
            <a:off x="16199878" y="284793"/>
            <a:ext cx="3904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PROGRAM NYTT AKUTSJUKHUS VÄSTERÅS</a:t>
            </a:r>
          </a:p>
          <a:p>
            <a:r>
              <a:rPr lang="sv-SE" sz="2800" dirty="0">
                <a:solidFill>
                  <a:srgbClr val="FF0000"/>
                </a:solidFill>
              </a:rPr>
              <a:t>ARBETSMATERIAL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19511A-56C4-4A04-BA60-E93755B292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874547" y="669514"/>
            <a:ext cx="838456" cy="1049449"/>
          </a:xfrm>
          <a:prstGeom prst="rect">
            <a:avLst/>
          </a:prstGeom>
        </p:spPr>
      </p:pic>
      <p:pic>
        <p:nvPicPr>
          <p:cNvPr id="12" name="Platshållare för innehåll 7" descr="En bild som visar inomhus, mark, golv, pelargång&#10;&#10;Automatiskt genererad beskrivning">
            <a:extLst>
              <a:ext uri="{FF2B5EF4-FFF2-40B4-BE49-F238E27FC236}">
                <a16:creationId xmlns:a16="http://schemas.microsoft.com/office/drawing/2014/main" id="{A20E61BD-6359-4902-BB07-7D471021A089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47" y="3454171"/>
            <a:ext cx="9821275" cy="5768362"/>
          </a:xfrm>
        </p:spPr>
      </p:pic>
    </p:spTree>
    <p:extLst>
      <p:ext uri="{BB962C8B-B14F-4D97-AF65-F5344CB8AC3E}">
        <p14:creationId xmlns:p14="http://schemas.microsoft.com/office/powerpoint/2010/main" val="366426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7FF0BAA-20F4-42FE-90AA-A8D0F3F951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/>
            <a:r>
              <a:rPr lang="sv-SE" sz="4200" b="1" dirty="0"/>
              <a:t>Utrustningsprojektet</a:t>
            </a:r>
            <a:r>
              <a:rPr lang="sv-SE" sz="4200" dirty="0"/>
              <a:t> arbetar med att säkerställa utrustningsinnehåll och resursplanering för att hålla fastställda budgetramar.</a:t>
            </a:r>
          </a:p>
          <a:p>
            <a:pPr lvl="1"/>
            <a:r>
              <a:rPr lang="sv-SE" sz="4200" dirty="0"/>
              <a:t>Kapacitetsbehov för framtida Sterilcentral utreds i samverkan med projekt Vårdverksamhet.</a:t>
            </a:r>
          </a:p>
          <a:p>
            <a:pPr lvl="1"/>
            <a:r>
              <a:rPr lang="sv-SE" sz="4200" dirty="0"/>
              <a:t>Tidsplanering med  projekt Vårdbyggnad för att säkerställa samsyn på installations- och driftsättningsperioder.</a:t>
            </a:r>
          </a:p>
          <a:p>
            <a:pPr lvl="1"/>
            <a:endParaRPr lang="sv-SE" sz="42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60B4F35-DC0F-4D16-ACDE-AF72B3A5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Aktuellt i projekten Utrustning och Konst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1CAA6AC-594C-4D3A-BC28-B436160701BC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sv-SE" b="1" dirty="0"/>
              <a:t>Konstprojektet</a:t>
            </a:r>
            <a:r>
              <a:rPr lang="sv-SE" dirty="0"/>
              <a:t> har tagit fram ett  konstfunktionsprogram i samverkan med arkitekter och landskapsarkitekter.</a:t>
            </a:r>
          </a:p>
          <a:p>
            <a:r>
              <a:rPr lang="sv-SE" dirty="0"/>
              <a:t>Omvärldsbevakning pågår.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290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47716B9-4101-4E12-BDE3-B7D5B2D3C8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Processen för att arbeta med verksamhetsutveckling är under utarbetning. Identifiering och beskrivning av flöden i nya akutsjukhuset beräknas vara klart i mars. Detta är ett viktigt underlag inför kommande verksamhetsutvecklingsprojekt som innebär förändrade arbetssätt.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7D2DE96-27DF-44F4-900E-F704B20C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Aktuellt Projekt Vårdverksamhet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6E0480-C1C6-4800-B65D-572CC1BB2C0C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>
            <a:noAutofit/>
          </a:bodyPr>
          <a:lstStyle/>
          <a:p>
            <a:r>
              <a:rPr lang="sv-SE" dirty="0"/>
              <a:t>Förstudien för verksamhetsutveckling på operation/intervention och sterilcentralen fortgår och extern projektledare till sterilcentralen har påbörjat sitt uppdrag. </a:t>
            </a:r>
          </a:p>
          <a:p>
            <a:r>
              <a:rPr lang="sv-SE" dirty="0"/>
              <a:t>Påbörjat arbete tillsammans med projekt utrustning inför kommande arbete med behovsanalys av framtida patientnära  informations- och larmlösningar. Arbetet beräknas pågå under 2022.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406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2AFE6B2-7F44-4CB9-BE06-5F39F4BF0B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/>
              <a:t>Projekt Verksamhetsstöd</a:t>
            </a:r>
          </a:p>
          <a:p>
            <a:r>
              <a:rPr lang="sv-SE" dirty="0"/>
              <a:t>Framtida flöden - Genomgång med Projekt Vårdverksamhet - Pågår</a:t>
            </a:r>
          </a:p>
          <a:p>
            <a:r>
              <a:rPr lang="sv-SE" dirty="0"/>
              <a:t>Helikopter - Ansökan om ändrad inflygningsriktning är under framtagande.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0C5CD6-7AEF-41BA-82B7-8D9FAC29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02" y="1227047"/>
            <a:ext cx="17491831" cy="1907348"/>
          </a:xfrm>
        </p:spPr>
        <p:txBody>
          <a:bodyPr/>
          <a:lstStyle/>
          <a:p>
            <a:r>
              <a:rPr lang="sv-SE" dirty="0"/>
              <a:t>Aktuellt projekt Verksamhetsstöd  &amp; Kommande etapper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49CB26-6437-499C-9D9F-5404AF315A90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sv-SE" b="1" dirty="0"/>
              <a:t>Projekt Kommande etapper</a:t>
            </a:r>
          </a:p>
          <a:p>
            <a:r>
              <a:rPr lang="sv-SE" dirty="0"/>
              <a:t>Planering av etapp 2 och 3 pågår. Påverkan på Etapp 1 ska utredas och </a:t>
            </a:r>
            <a:r>
              <a:rPr lang="sv-SE" dirty="0" err="1"/>
              <a:t>kostnadsbedömsas</a:t>
            </a:r>
            <a:r>
              <a:rPr lang="sv-SE" dirty="0"/>
              <a:t>.</a:t>
            </a:r>
          </a:p>
          <a:p>
            <a:r>
              <a:rPr lang="sv-SE" dirty="0"/>
              <a:t>Arbete med att klarlägga byggnadsgränser samt inventera befintlig tekniska system kommer att påbörjas.</a:t>
            </a:r>
          </a:p>
          <a:p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868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A6F1062-0EFB-4845-9CB5-C031D63A7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7288460"/>
          </a:xfrm>
        </p:spPr>
        <p:txBody>
          <a:bodyPr>
            <a:normAutofit fontScale="92500" lnSpcReduction="10000"/>
          </a:bodyPr>
          <a:lstStyle/>
          <a:p>
            <a:r>
              <a:rPr lang="sv-SE" b="1" dirty="0"/>
              <a:t>Projekt Förberedande</a:t>
            </a:r>
            <a:r>
              <a:rPr lang="sv-SE" dirty="0"/>
              <a:t> </a:t>
            </a:r>
            <a:r>
              <a:rPr lang="sv-SE" b="1" dirty="0"/>
              <a:t>arbeten</a:t>
            </a:r>
            <a:r>
              <a:rPr lang="sv-SE" dirty="0"/>
              <a:t> arbetar med att färdigställa elförsörjningsbyggnaden.</a:t>
            </a:r>
          </a:p>
          <a:p>
            <a:r>
              <a:rPr lang="sv-SE" dirty="0"/>
              <a:t>Gamla lärcentrum är rivet. Markarbeten återstår på platsen.</a:t>
            </a:r>
          </a:p>
          <a:p>
            <a:r>
              <a:rPr lang="sv-SE" dirty="0"/>
              <a:t>Sprängning pågår vid Adelsögatan, nära hus 35. </a:t>
            </a:r>
          </a:p>
          <a:p>
            <a:r>
              <a:rPr lang="sv-SE" dirty="0"/>
              <a:t>Avstängning för all trafik på Adelsögatan vid helikopterplattan från v. 15. Arbetet pågår fram till hösten. Mer info kommer på webben.</a:t>
            </a:r>
          </a:p>
          <a:p>
            <a:r>
              <a:rPr lang="sv-SE" dirty="0"/>
              <a:t>Utredningen om en eventuell samlokalisering på Vallby med räddningstjänsten pågår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2A4B7C0-B6D7-4D47-A6A3-B34DEA50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Planerade och pågående arbeten på området</a:t>
            </a:r>
          </a:p>
        </p:txBody>
      </p:sp>
      <p:pic>
        <p:nvPicPr>
          <p:cNvPr id="8" name="Platshållare för innehåll 7" descr="En bild som visar utomhus, mark, himmel&#10;&#10;Automatiskt genererad beskrivning">
            <a:extLst>
              <a:ext uri="{FF2B5EF4-FFF2-40B4-BE49-F238E27FC236}">
                <a16:creationId xmlns:a16="http://schemas.microsoft.com/office/drawing/2014/main" id="{BBCE7C74-56D4-4E33-881C-AA4CF146EB21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34" y="3406775"/>
            <a:ext cx="7967133" cy="5975350"/>
          </a:xfrm>
        </p:spPr>
      </p:pic>
      <p:sp>
        <p:nvSpPr>
          <p:cNvPr id="9" name="Platshållare för innehåll 1">
            <a:extLst>
              <a:ext uri="{FF2B5EF4-FFF2-40B4-BE49-F238E27FC236}">
                <a16:creationId xmlns:a16="http://schemas.microsoft.com/office/drawing/2014/main" id="{C18BACDB-1DCB-4D1E-8E8F-037D206655C8}"/>
              </a:ext>
            </a:extLst>
          </p:cNvPr>
          <p:cNvSpPr txBox="1">
            <a:spLocks/>
          </p:cNvSpPr>
          <p:nvPr/>
        </p:nvSpPr>
        <p:spPr>
          <a:xfrm>
            <a:off x="10590552" y="9519467"/>
            <a:ext cx="8638421" cy="7288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5600" indent="-345600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3"/>
              </a:buBlip>
              <a:tabLst/>
              <a:defRPr lang="sv-SE" sz="4250" spc="-110" baseline="0" dirty="0">
                <a:latin typeface="+mn-lt"/>
                <a:ea typeface="+mn-ea"/>
                <a:cs typeface="+mn-cs"/>
              </a:defRPr>
            </a:lvl1pPr>
            <a:lvl2pPr marL="756000" indent="-324000">
              <a:lnSpc>
                <a:spcPct val="84000"/>
              </a:lnSpc>
              <a:spcAft>
                <a:spcPts val="2400"/>
              </a:spcAft>
              <a:buFontTx/>
              <a:buBlip>
                <a:blip r:embed="rId3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>
              <a:lnSpc>
                <a:spcPct val="84000"/>
              </a:lnSpc>
              <a:spcAft>
                <a:spcPts val="2500"/>
              </a:spcAft>
              <a:buFontTx/>
              <a:buBlip>
                <a:blip r:embed="rId3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>
              <a:lnSpc>
                <a:spcPct val="84000"/>
              </a:lnSpc>
              <a:spcAft>
                <a:spcPts val="2600"/>
              </a:spcAft>
              <a:buFontTx/>
              <a:buBlip>
                <a:blip r:embed="rId3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>
              <a:lnSpc>
                <a:spcPct val="86000"/>
              </a:lnSpc>
              <a:spcAft>
                <a:spcPts val="1500"/>
              </a:spcAft>
              <a:buFontTx/>
              <a:buBlip>
                <a:blip r:embed="rId3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200" i="1" kern="0" dirty="0">
                <a:solidFill>
                  <a:sysClr val="windowText" lastClr="000000"/>
                </a:solidFill>
              </a:rPr>
              <a:t>Gamla Lärcentrum är rivet och nu återstår </a:t>
            </a:r>
            <a:br>
              <a:rPr lang="sv-SE" sz="3200" i="1" kern="0" dirty="0">
                <a:solidFill>
                  <a:sysClr val="windowText" lastClr="000000"/>
                </a:solidFill>
              </a:rPr>
            </a:br>
            <a:r>
              <a:rPr lang="sv-SE" sz="3200" i="1" kern="0" dirty="0">
                <a:solidFill>
                  <a:sysClr val="windowText" lastClr="000000"/>
                </a:solidFill>
              </a:rPr>
              <a:t>markarbeten på platsen.</a:t>
            </a:r>
          </a:p>
        </p:txBody>
      </p:sp>
    </p:spTree>
    <p:extLst>
      <p:ext uri="{BB962C8B-B14F-4D97-AF65-F5344CB8AC3E}">
        <p14:creationId xmlns:p14="http://schemas.microsoft.com/office/powerpoint/2010/main" val="221222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AA1CA52-75E5-4909-BD63-8C135C4204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Vårdstödjande ytor är till exempel administrativa platser, fikarum, pausrum, konferensrum, omklädningsrum.</a:t>
            </a:r>
          </a:p>
          <a:p>
            <a:r>
              <a:rPr lang="sv-SE" dirty="0"/>
              <a:t>Det nya akutsjukhuset kommer ha närmare 700 kontorsplatser, cirka 70 samtalsrum och drygt 20 konferensrum samt fika- och pausrum på varje enhet.</a:t>
            </a:r>
          </a:p>
          <a:p>
            <a:r>
              <a:rPr lang="sv-SE" dirty="0"/>
              <a:t>Antalet är beräknat utifrån antalet medarbetare i det nya akutsjukhuset.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DD08077-2FC8-4629-843F-AFCFCFE0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Vårdstödjande ytor och administrativa platser</a:t>
            </a:r>
          </a:p>
        </p:txBody>
      </p:sp>
      <p:pic>
        <p:nvPicPr>
          <p:cNvPr id="8" name="Platshållare för innehåll 7" descr="En bild som visar text, inomhus, objekt&#10;&#10;Automatiskt genererad beskrivning">
            <a:extLst>
              <a:ext uri="{FF2B5EF4-FFF2-40B4-BE49-F238E27FC236}">
                <a16:creationId xmlns:a16="http://schemas.microsoft.com/office/drawing/2014/main" id="{0F8BAA94-F291-4EC8-AB9C-75619E6738D4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720" y="4097782"/>
            <a:ext cx="7147560" cy="4593336"/>
          </a:xfrm>
        </p:spPr>
      </p:pic>
    </p:spTree>
    <p:extLst>
      <p:ext uri="{BB962C8B-B14F-4D97-AF65-F5344CB8AC3E}">
        <p14:creationId xmlns:p14="http://schemas.microsoft.com/office/powerpoint/2010/main" val="92640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B508C4D-0917-4211-8772-B5B13D45D4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Under första kvartalet har flera studiebesök genomfört och flera är inplanerade i april. </a:t>
            </a:r>
          </a:p>
          <a:p>
            <a:endParaRPr lang="sv-SE" dirty="0"/>
          </a:p>
          <a:p>
            <a:r>
              <a:rPr lang="sv-SE" dirty="0"/>
              <a:t>Besök har gjort på bland annat Södersjukhusets operationsenhet och sterilcentral, Ersta sjukhus om utrustning samt Karolinska sjukhuset i Huddinge och Sala sjukhus.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A2FD380-4A4F-4EB1-8F1C-EE6B79D1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Erfarenhetsutbyten</a:t>
            </a:r>
          </a:p>
        </p:txBody>
      </p:sp>
      <p:pic>
        <p:nvPicPr>
          <p:cNvPr id="8" name="Platshållare för innehåll 7" descr="En bild som visar text, står&#10;&#10;Automatiskt genererad beskrivning">
            <a:extLst>
              <a:ext uri="{FF2B5EF4-FFF2-40B4-BE49-F238E27FC236}">
                <a16:creationId xmlns:a16="http://schemas.microsoft.com/office/drawing/2014/main" id="{F516E3FC-B050-49D2-B4F1-EAC73DD3564B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34" y="3406775"/>
            <a:ext cx="7967133" cy="5975350"/>
          </a:xfr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491D6E9-9CB3-4A92-8607-6CDF974271A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05669D-BEE1-41F5-A331-6C6C0384C5B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301125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490B3DC2-1C21-4AD3-8AA8-92AD57160BB3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99C9B2C5-06FC-453C-BD19-6B795198C746}"/>
    </a:ext>
  </a:extLst>
</a:theme>
</file>

<file path=ppt/theme/theme4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10760</TotalTime>
  <Words>501</Words>
  <Application>Microsoft Office PowerPoint</Application>
  <PresentationFormat>Anpassad</PresentationFormat>
  <Paragraphs>79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Region Västmanland Rosa</vt:lpstr>
      <vt:lpstr>Region Västmanland Blå</vt:lpstr>
      <vt:lpstr>Region Västmanland Grön</vt:lpstr>
      <vt:lpstr>1_Region Västmanland Blå</vt:lpstr>
      <vt:lpstr>Program Nytt Akutsjukhus Västerås APT-kit kvartal 1 2022</vt:lpstr>
      <vt:lpstr>Aktuellt </vt:lpstr>
      <vt:lpstr>Projekt Vårdbyggnad – Planering inför byggstarten </vt:lpstr>
      <vt:lpstr>Aktuellt i projekten Utrustning och Konst</vt:lpstr>
      <vt:lpstr>Aktuellt Projekt Vårdverksamhet</vt:lpstr>
      <vt:lpstr>Aktuellt projekt Verksamhetsstöd  &amp; Kommande etapper</vt:lpstr>
      <vt:lpstr>Planerade och pågående arbeten på området</vt:lpstr>
      <vt:lpstr>Vårdstödjande ytor och administrativa platser</vt:lpstr>
      <vt:lpstr>Erfarenhetsutbyten</vt:lpstr>
      <vt:lpstr>Planering kvartal två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Nytt Akutsjukhus Västerås Gruppledarna 2020-10-13</dc:title>
  <dc:creator>Victoria Hörnedal</dc:creator>
  <cp:lastModifiedBy>Carina Sundqvist</cp:lastModifiedBy>
  <cp:revision>205</cp:revision>
  <dcterms:created xsi:type="dcterms:W3CDTF">2020-10-09T15:46:35Z</dcterms:created>
  <dcterms:modified xsi:type="dcterms:W3CDTF">2022-04-07T08:42:14Z</dcterms:modified>
</cp:coreProperties>
</file>