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4"/>
    <p:sldMasterId id="2147483648" r:id="rId5"/>
    <p:sldMasterId id="2147483703" r:id="rId6"/>
  </p:sldMasterIdLst>
  <p:notesMasterIdLst>
    <p:notesMasterId r:id="rId20"/>
  </p:notesMasterIdLst>
  <p:sldIdLst>
    <p:sldId id="292" r:id="rId7"/>
    <p:sldId id="293" r:id="rId8"/>
    <p:sldId id="301" r:id="rId9"/>
    <p:sldId id="296" r:id="rId10"/>
    <p:sldId id="294" r:id="rId11"/>
    <p:sldId id="297" r:id="rId12"/>
    <p:sldId id="303" r:id="rId13"/>
    <p:sldId id="305" r:id="rId14"/>
    <p:sldId id="307" r:id="rId15"/>
    <p:sldId id="306" r:id="rId16"/>
    <p:sldId id="311" r:id="rId17"/>
    <p:sldId id="312" r:id="rId18"/>
    <p:sldId id="310" r:id="rId19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AEDF2"/>
    <a:srgbClr val="DFECF9"/>
    <a:srgbClr val="DCEEEB"/>
    <a:srgbClr val="E9F6F7"/>
    <a:srgbClr val="F4DEE6"/>
    <a:srgbClr val="DFFFFF"/>
    <a:srgbClr val="E1F6FF"/>
    <a:srgbClr val="D2E6F5"/>
    <a:srgbClr val="E8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242" autoAdjust="0"/>
  </p:normalViewPr>
  <p:slideViewPr>
    <p:cSldViewPr>
      <p:cViewPr varScale="1">
        <p:scale>
          <a:sx n="41" d="100"/>
          <a:sy n="41" d="100"/>
        </p:scale>
        <p:origin x="532" y="28"/>
      </p:cViewPr>
      <p:guideLst>
        <p:guide orient="horz" pos="2880"/>
        <p:guide pos="22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2020-09-18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27129ABF-34AF-4771-8C65-17474087DDAF}" type="datetime1">
              <a:rPr lang="sv-SE" smtClean="0"/>
              <a:t>2020-09-18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2020-09-18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2020-09-18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2020-09-18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2020-09-18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2020-09-18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hdr="0" ft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553F0E-4B9C-45E5-A6E8-20CEEFB26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2378075"/>
            <a:ext cx="15603933" cy="3409950"/>
          </a:xfrm>
        </p:spPr>
        <p:txBody>
          <a:bodyPr/>
          <a:lstStyle/>
          <a:p>
            <a:r>
              <a:rPr lang="en-US" dirty="0" err="1"/>
              <a:t>Papperslös</a:t>
            </a:r>
            <a:r>
              <a:rPr lang="en-US" dirty="0"/>
              <a:t> </a:t>
            </a:r>
            <a:r>
              <a:rPr lang="en-US" dirty="0" err="1"/>
              <a:t>provhantering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A2CAF89-A1F5-4F77-8FB0-844AB89FB2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5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4C5DF4E-917A-490C-9AF7-9F5ADDAF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41" y="672410"/>
            <a:ext cx="17616567" cy="2043642"/>
          </a:xfrm>
        </p:spPr>
        <p:txBody>
          <a:bodyPr/>
          <a:lstStyle/>
          <a:p>
            <a:r>
              <a:rPr lang="sv-SE" dirty="0"/>
              <a:t>Instruktion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96F79-9500-45E7-860E-AC19329A97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D14B10-5C26-4AD7-92BD-34DD2EF15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BDE796F-032F-4249-87B8-3969A1E3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201" y="3049159"/>
            <a:ext cx="9210675" cy="263842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62E5646-1904-4305-BE86-28E0BBACF33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02" y="6020691"/>
            <a:ext cx="11017224" cy="49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0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4C5DF4E-917A-490C-9AF7-9F5ADDAF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41" y="672410"/>
            <a:ext cx="17616567" cy="2043642"/>
          </a:xfrm>
        </p:spPr>
        <p:txBody>
          <a:bodyPr/>
          <a:lstStyle/>
          <a:p>
            <a:r>
              <a:rPr lang="sv-SE" dirty="0"/>
              <a:t>Bilaga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96F79-9500-45E7-860E-AC19329A97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D14B10-5C26-4AD7-92BD-34DD2EF15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897C32C-E266-4311-BD16-BF30F3FC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386" y="3566443"/>
            <a:ext cx="966557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5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4C5DF4E-917A-490C-9AF7-9F5ADDAF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41" y="672410"/>
            <a:ext cx="17616567" cy="2043642"/>
          </a:xfrm>
        </p:spPr>
        <p:txBody>
          <a:bodyPr/>
          <a:lstStyle/>
          <a:p>
            <a:r>
              <a:rPr lang="sv-SE" dirty="0"/>
              <a:t>Gemensam sida - vårdgivarwebben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96F79-9500-45E7-860E-AC19329A97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D14B10-5C26-4AD7-92BD-34DD2EF15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6A59D35B-D51E-4326-BB0A-8E5690DF4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2918371"/>
            <a:ext cx="17616566" cy="7295564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Sökväg</a:t>
            </a:r>
          </a:p>
          <a:p>
            <a:pPr lvl="1"/>
            <a:r>
              <a:rPr lang="sv-SE" dirty="0"/>
              <a:t>https://regionvastmanland.se/vardgivare/it-stod/it-system/papperslos-provtagning/</a:t>
            </a:r>
          </a:p>
          <a:p>
            <a:r>
              <a:rPr lang="sv-SE" dirty="0"/>
              <a:t>Instruktion och rutiner</a:t>
            </a:r>
          </a:p>
          <a:p>
            <a:r>
              <a:rPr lang="sv-SE"/>
              <a:t>Bilaga</a:t>
            </a:r>
            <a:endParaRPr lang="sv-SE" dirty="0"/>
          </a:p>
          <a:p>
            <a:r>
              <a:rPr lang="sv-SE" dirty="0"/>
              <a:t>Fråga  - svar</a:t>
            </a:r>
          </a:p>
          <a:p>
            <a:r>
              <a:rPr lang="sv-SE" dirty="0"/>
              <a:t>Film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1A26250-CC0B-4F11-B92B-ABF11CC0C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634" y="6158731"/>
            <a:ext cx="10761687" cy="37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7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4C5DF4E-917A-490C-9AF7-9F5ADDAF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41" y="672410"/>
            <a:ext cx="17616567" cy="2043642"/>
          </a:xfrm>
        </p:spPr>
        <p:txBody>
          <a:bodyPr/>
          <a:lstStyle/>
          <a:p>
            <a:r>
              <a:rPr lang="sv-SE" dirty="0"/>
              <a:t>Gemensam sida - vårdgivarwebben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96F79-9500-45E7-860E-AC19329A97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D14B10-5C26-4AD7-92BD-34DD2EF15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2" name="A57ABD96">
            <a:hlinkClick r:id="" action="ppaction://media"/>
            <a:extLst>
              <a:ext uri="{FF2B5EF4-FFF2-40B4-BE49-F238E27FC236}">
                <a16:creationId xmlns:a16="http://schemas.microsoft.com/office/drawing/2014/main" id="{15F87C74-CAF8-4E75-B2F5-5283A29446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95266" y="3926483"/>
            <a:ext cx="121666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6C1DAE9-BEB7-46F3-B4FE-F88417BA9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2438" y="3967217"/>
            <a:ext cx="17616566" cy="6863516"/>
          </a:xfrm>
        </p:spPr>
        <p:txBody>
          <a:bodyPr/>
          <a:lstStyle/>
          <a:p>
            <a:r>
              <a:rPr lang="sv-SE" dirty="0"/>
              <a:t>För att införa digitala kallelser måste vi förnya och förändra vissa arbetsflöden.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4C5DF4E-917A-490C-9AF7-9F5ADDAF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 för införande av digitala kallelser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96F79-9500-45E7-860E-AC19329A97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D14B10-5C26-4AD7-92BD-34DD2EF15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D9FC541-F984-419B-8AF3-86BD64243D3E}"/>
              </a:ext>
            </a:extLst>
          </p:cNvPr>
          <p:cNvSpPr txBox="1"/>
          <p:nvPr/>
        </p:nvSpPr>
        <p:spPr>
          <a:xfrm>
            <a:off x="1787704" y="5078611"/>
            <a:ext cx="11665296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5400" b="1" spc="-110" dirty="0">
                <a:solidFill>
                  <a:schemeClr val="accent1"/>
                </a:solidFill>
              </a:rPr>
              <a:t>Vi börjar med papperslös provhantering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642811F5-5E3F-477B-8572-D38F0ED6E6E7}"/>
              </a:ext>
            </a:extLst>
          </p:cNvPr>
          <p:cNvSpPr txBox="1">
            <a:spLocks/>
          </p:cNvSpPr>
          <p:nvPr/>
        </p:nvSpPr>
        <p:spPr>
          <a:xfrm>
            <a:off x="1262438" y="6381613"/>
            <a:ext cx="17616566" cy="68635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5600" indent="-345600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2"/>
              </a:buBlip>
              <a:tabLst/>
              <a:defRPr lang="sv-SE" sz="4250" spc="-110" baseline="0" dirty="0">
                <a:latin typeface="+mn-lt"/>
                <a:ea typeface="+mn-ea"/>
                <a:cs typeface="+mn-cs"/>
              </a:defRPr>
            </a:lvl1pPr>
            <a:lvl2pPr marL="756000" indent="-324000">
              <a:lnSpc>
                <a:spcPct val="84000"/>
              </a:lnSpc>
              <a:spcAft>
                <a:spcPts val="2400"/>
              </a:spcAft>
              <a:buFontTx/>
              <a:buBlip>
                <a:blip r:embed="rId2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>
              <a:lnSpc>
                <a:spcPct val="84000"/>
              </a:lnSpc>
              <a:spcAft>
                <a:spcPts val="2500"/>
              </a:spcAft>
              <a:buFontTx/>
              <a:buBlip>
                <a:blip r:embed="rId2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>
              <a:lnSpc>
                <a:spcPct val="84000"/>
              </a:lnSpc>
              <a:spcAft>
                <a:spcPts val="2600"/>
              </a:spcAft>
              <a:buFontTx/>
              <a:buBlip>
                <a:blip r:embed="rId2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>
              <a:lnSpc>
                <a:spcPct val="86000"/>
              </a:lnSpc>
              <a:spcAft>
                <a:spcPts val="1500"/>
              </a:spcAft>
              <a:buFontTx/>
              <a:buBlip>
                <a:blip r:embed="rId2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kern="0" dirty="0">
                <a:solidFill>
                  <a:sysClr val="windowText" lastClr="000000"/>
                </a:solidFill>
              </a:rPr>
              <a:t>det innebär att vi tar bort arbetsmomentet att skicka med patienten pappersremiss och etiketter. </a:t>
            </a:r>
          </a:p>
          <a:p>
            <a:pPr lvl="1"/>
            <a:r>
              <a:rPr lang="sv-SE" kern="0" dirty="0">
                <a:solidFill>
                  <a:sysClr val="windowText" lastClr="000000"/>
                </a:solidFill>
              </a:rPr>
              <a:t>Vi kommer successivt att se över och ta bort fler arbetsmoment.</a:t>
            </a:r>
          </a:p>
        </p:txBody>
      </p:sp>
    </p:spTree>
    <p:extLst>
      <p:ext uri="{BB962C8B-B14F-4D97-AF65-F5344CB8AC3E}">
        <p14:creationId xmlns:p14="http://schemas.microsoft.com/office/powerpoint/2010/main" val="201248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6C1DAE9-BEB7-46F3-B4FE-F88417BA9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5655" y="3831919"/>
            <a:ext cx="17616566" cy="6863516"/>
          </a:xfrm>
        </p:spPr>
        <p:txBody>
          <a:bodyPr/>
          <a:lstStyle/>
          <a:p>
            <a:r>
              <a:rPr lang="sv-SE" dirty="0"/>
              <a:t>Kallelse och information måste fortfarande skickas till patienten via post </a:t>
            </a:r>
            <a:r>
              <a:rPr lang="sv-SE" dirty="0">
                <a:solidFill>
                  <a:srgbClr val="C00000"/>
                </a:solidFill>
              </a:rPr>
              <a:t>alternativt överenskommas </a:t>
            </a:r>
            <a:r>
              <a:rPr lang="sv-SE" dirty="0"/>
              <a:t>med patienten per telefon eller på annat sätt.</a:t>
            </a:r>
          </a:p>
          <a:p>
            <a:r>
              <a:rPr lang="sv-SE" dirty="0"/>
              <a:t>PK-patienter hanteras som idag.</a:t>
            </a:r>
          </a:p>
          <a:p>
            <a:r>
              <a:rPr lang="sv-SE" dirty="0"/>
              <a:t>Remiss 5 behöver hanteras som idag.</a:t>
            </a:r>
          </a:p>
          <a:p>
            <a:r>
              <a:rPr lang="sv-SE" dirty="0"/>
              <a:t>Blodcentralens remisser hanteras som idag.</a:t>
            </a:r>
          </a:p>
          <a:p>
            <a:r>
              <a:rPr lang="sv-SE" dirty="0"/>
              <a:t>Successivt måste vi se över och försöka ta bort all manuell hantering.</a:t>
            </a:r>
          </a:p>
          <a:p>
            <a:r>
              <a:rPr lang="sv-SE" dirty="0"/>
              <a:t>Med papperslösa flödet kan vårdpersonal lättare hantera sitt jobb, är inte beroende av en etikettskrivare.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4C5DF4E-917A-490C-9AF7-9F5ADDAF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innebär det att ta bort remisser och etiketter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96F79-9500-45E7-860E-AC19329A97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D14B10-5C26-4AD7-92BD-34DD2EF15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288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6C1DAE9-BEB7-46F3-B4FE-F88417BA9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7078" y="4099103"/>
            <a:ext cx="17616566" cy="5983200"/>
          </a:xfrm>
        </p:spPr>
        <p:txBody>
          <a:bodyPr/>
          <a:lstStyle/>
          <a:p>
            <a:r>
              <a:rPr lang="sv-SE" dirty="0"/>
              <a:t>Att patienten inte behöver ha med sig etiketter och remisser</a:t>
            </a:r>
          </a:p>
          <a:p>
            <a:r>
              <a:rPr lang="sv-SE" dirty="0"/>
              <a:t>Det kan bli två olika förfarande för patienten då det ibland behövs pappersremiss och etikett och ibland inte. </a:t>
            </a:r>
            <a:r>
              <a:rPr lang="sv-SE" b="1" dirty="0">
                <a:solidFill>
                  <a:schemeClr val="accent1"/>
                </a:solidFill>
              </a:rPr>
              <a:t>Viktigt att förtydliga för patienten. </a:t>
            </a:r>
          </a:p>
          <a:p>
            <a:endParaRPr lang="sv-SE" b="1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4C5DF4E-917A-490C-9AF7-9F5ADDAF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innebär det ur ett patientperspektiv att ta bort remisser och etiketter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96F79-9500-45E7-860E-AC19329A97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D14B10-5C26-4AD7-92BD-34DD2EF15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993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6C1DAE9-BEB7-46F3-B4FE-F88417BA9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8308" y="4037656"/>
            <a:ext cx="17616566" cy="5983200"/>
          </a:xfrm>
        </p:spPr>
        <p:txBody>
          <a:bodyPr>
            <a:normAutofit/>
          </a:bodyPr>
          <a:lstStyle/>
          <a:p>
            <a:r>
              <a:rPr lang="sv-SE" dirty="0"/>
              <a:t>Att alla som berörs av det nya arbetssättet får information och ta</a:t>
            </a:r>
            <a:r>
              <a:rPr lang="sv-SE" dirty="0">
                <a:solidFill>
                  <a:srgbClr val="A50021"/>
                </a:solidFill>
              </a:rPr>
              <a:t>r</a:t>
            </a:r>
            <a:r>
              <a:rPr lang="sv-SE" dirty="0"/>
              <a:t> del av ny instruktion.</a:t>
            </a:r>
          </a:p>
          <a:p>
            <a:r>
              <a:rPr lang="sv-SE" dirty="0">
                <a:solidFill>
                  <a:schemeClr val="tx1"/>
                </a:solidFill>
              </a:rPr>
              <a:t>Att alla är följsamma och arbetar enligt </a:t>
            </a:r>
            <a:r>
              <a:rPr lang="sv-SE" i="1" dirty="0">
                <a:solidFill>
                  <a:schemeClr val="tx1"/>
                </a:solidFill>
              </a:rPr>
              <a:t>nytt arbetssätt och följer ny instruktion.</a:t>
            </a:r>
          </a:p>
          <a:p>
            <a:r>
              <a:rPr lang="sv-SE" i="1" dirty="0">
                <a:solidFill>
                  <a:schemeClr val="tx1"/>
                </a:solidFill>
              </a:rPr>
              <a:t> </a:t>
            </a:r>
            <a:r>
              <a:rPr lang="sv-SE" dirty="0">
                <a:solidFill>
                  <a:schemeClr val="tx1"/>
                </a:solidFill>
              </a:rPr>
              <a:t>Att en </a:t>
            </a:r>
            <a:r>
              <a:rPr lang="sv-SE" i="1" dirty="0">
                <a:solidFill>
                  <a:schemeClr val="tx1"/>
                </a:solidFill>
              </a:rPr>
              <a:t>automatisk rensning </a:t>
            </a:r>
            <a:r>
              <a:rPr lang="sv-SE" dirty="0">
                <a:solidFill>
                  <a:schemeClr val="tx1"/>
                </a:solidFill>
              </a:rPr>
              <a:t>utförs på beställningar som är äldre än 2019.</a:t>
            </a:r>
          </a:p>
          <a:p>
            <a:r>
              <a:rPr lang="sv-SE" dirty="0">
                <a:solidFill>
                  <a:schemeClr val="tx1"/>
                </a:solidFill>
              </a:rPr>
              <a:t>Den</a:t>
            </a:r>
            <a:r>
              <a:rPr lang="sv-SE" dirty="0"/>
              <a:t> största förändringen är att </a:t>
            </a:r>
            <a:r>
              <a:rPr lang="sv-SE" b="1" dirty="0">
                <a:solidFill>
                  <a:schemeClr val="accent1"/>
                </a:solidFill>
              </a:rPr>
              <a:t>spara beställning </a:t>
            </a:r>
            <a:r>
              <a:rPr lang="sv-SE" dirty="0"/>
              <a:t>som innebär:</a:t>
            </a:r>
          </a:p>
          <a:p>
            <a:pPr lvl="1"/>
            <a:r>
              <a:rPr lang="sv-SE" dirty="0"/>
              <a:t> möjlighet att ändra i en beställning (lägga till/ta bort analyser) innan patienten varit och tagit prov. Då finns en beställning som leder till effektivare och mer patientsäker provtagning.</a:t>
            </a:r>
          </a:p>
          <a:p>
            <a:pPr marL="828000" lvl="2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4C5DF4E-917A-490C-9AF7-9F5ADDAF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</p:spPr>
        <p:txBody>
          <a:bodyPr/>
          <a:lstStyle/>
          <a:p>
            <a:r>
              <a:rPr lang="sv-SE" dirty="0"/>
              <a:t>Vad krävs för att införa papperslös provhantering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96F79-9500-45E7-860E-AC19329A97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D14B10-5C26-4AD7-92BD-34DD2EF15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924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6C1DAE9-BEB7-46F3-B4FE-F88417BA9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8502" y="4214515"/>
            <a:ext cx="17616566" cy="5983200"/>
          </a:xfrm>
        </p:spPr>
        <p:txBody>
          <a:bodyPr/>
          <a:lstStyle/>
          <a:p>
            <a:r>
              <a:rPr lang="sv-SE" dirty="0"/>
              <a:t>Planen är att starta med papperslös provhantering måndagen den </a:t>
            </a:r>
            <a:r>
              <a:rPr lang="sv-SE"/>
              <a:t>2 november, 2020.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4C5DF4E-917A-490C-9AF7-9F5ADDAF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</p:spPr>
        <p:txBody>
          <a:bodyPr/>
          <a:lstStyle/>
          <a:p>
            <a:r>
              <a:rPr lang="sv-SE" dirty="0" err="1"/>
              <a:t>Driftstart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96F79-9500-45E7-860E-AC19329A97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D14B10-5C26-4AD7-92BD-34DD2EF15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269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4C5DF4E-917A-490C-9AF7-9F5ADDAF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41" y="672410"/>
            <a:ext cx="17616567" cy="2043642"/>
          </a:xfrm>
        </p:spPr>
        <p:txBody>
          <a:bodyPr/>
          <a:lstStyle/>
          <a:p>
            <a:r>
              <a:rPr lang="sv-SE" dirty="0"/>
              <a:t>Summering nytta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96F79-9500-45E7-860E-AC19329A97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D14B10-5C26-4AD7-92BD-34DD2EF15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6" name="Platshållare för text 1">
            <a:extLst>
              <a:ext uri="{FF2B5EF4-FFF2-40B4-BE49-F238E27FC236}">
                <a16:creationId xmlns:a16="http://schemas.microsoft.com/office/drawing/2014/main" id="{64DB7BD2-0BA9-46BB-A485-FBDDDBF0D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2918371"/>
            <a:ext cx="17616566" cy="7295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Möjlighet…</a:t>
            </a:r>
          </a:p>
          <a:p>
            <a:r>
              <a:rPr lang="sv-SE" dirty="0"/>
              <a:t>…. till smidigare hantering av </a:t>
            </a:r>
            <a:r>
              <a:rPr lang="sv-SE" dirty="0" err="1"/>
              <a:t>lab</a:t>
            </a:r>
            <a:r>
              <a:rPr lang="sv-SE" dirty="0"/>
              <a:t>-beställningar för beställande enheter</a:t>
            </a:r>
          </a:p>
          <a:p>
            <a:r>
              <a:rPr lang="sv-SE" dirty="0"/>
              <a:t>…. att få en god överblick över all planerad provtagning på en patient</a:t>
            </a:r>
          </a:p>
          <a:p>
            <a:r>
              <a:rPr lang="sv-SE" dirty="0"/>
              <a:t>…. att enkelt lägga till eller ta bort analyser i planerade beställningar utan att skapa ny beställning innan provtagning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… att överenskomma med patienten per telefon att gå och ta prover, utan att behöva skicka etiketter/underlag</a:t>
            </a:r>
          </a:p>
          <a:p>
            <a:r>
              <a:rPr lang="sv-SE" dirty="0"/>
              <a:t>… att ha ”öppna” beställningar där patienten själv väljer när hen tar prov (ex vid försämring)</a:t>
            </a:r>
          </a:p>
        </p:txBody>
      </p:sp>
    </p:spTree>
    <p:extLst>
      <p:ext uri="{BB962C8B-B14F-4D97-AF65-F5344CB8AC3E}">
        <p14:creationId xmlns:p14="http://schemas.microsoft.com/office/powerpoint/2010/main" val="344507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4C5DF4E-917A-490C-9AF7-9F5ADDAF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41" y="672410"/>
            <a:ext cx="17616567" cy="2043642"/>
          </a:xfrm>
        </p:spPr>
        <p:txBody>
          <a:bodyPr/>
          <a:lstStyle/>
          <a:p>
            <a:r>
              <a:rPr lang="sv-SE" dirty="0"/>
              <a:t>Summering nytta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96F79-9500-45E7-860E-AC19329A97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D14B10-5C26-4AD7-92BD-34DD2EF15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6" name="Platshållare för text 1">
            <a:extLst>
              <a:ext uri="{FF2B5EF4-FFF2-40B4-BE49-F238E27FC236}">
                <a16:creationId xmlns:a16="http://schemas.microsoft.com/office/drawing/2014/main" id="{64DB7BD2-0BA9-46BB-A485-FBDDDBF0D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2918371"/>
            <a:ext cx="17616566" cy="7295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Minskat…</a:t>
            </a:r>
          </a:p>
          <a:p>
            <a:r>
              <a:rPr lang="sv-SE" dirty="0"/>
              <a:t>… behov av papper</a:t>
            </a:r>
          </a:p>
          <a:p>
            <a:r>
              <a:rPr lang="sv-SE" dirty="0"/>
              <a:t>… behov av etikettskrivare</a:t>
            </a:r>
          </a:p>
          <a:p>
            <a:r>
              <a:rPr lang="sv-SE" dirty="0"/>
              <a:t>… antal skickade beställningar där prov aldrig inkommer till </a:t>
            </a:r>
            <a:r>
              <a:rPr lang="sv-SE" dirty="0" err="1"/>
              <a:t>lab</a:t>
            </a:r>
            <a:endParaRPr lang="sv-SE" dirty="0"/>
          </a:p>
          <a:p>
            <a:r>
              <a:rPr lang="sv-SE" dirty="0"/>
              <a:t>… tidsåtgång för </a:t>
            </a:r>
            <a:r>
              <a:rPr lang="sv-SE" dirty="0" err="1"/>
              <a:t>lab</a:t>
            </a:r>
            <a:r>
              <a:rPr lang="sv-SE" dirty="0"/>
              <a:t> (klinisk kemi) </a:t>
            </a:r>
            <a:r>
              <a:rPr lang="sv-SE" dirty="0">
                <a:solidFill>
                  <a:srgbClr val="C00000"/>
                </a:solidFill>
              </a:rPr>
              <a:t>genom</a:t>
            </a:r>
            <a:r>
              <a:rPr lang="sv-SE" dirty="0"/>
              <a:t> att inte behöva lägga in datum och tid</a:t>
            </a:r>
          </a:p>
        </p:txBody>
      </p:sp>
    </p:spTree>
    <p:extLst>
      <p:ext uri="{BB962C8B-B14F-4D97-AF65-F5344CB8AC3E}">
        <p14:creationId xmlns:p14="http://schemas.microsoft.com/office/powerpoint/2010/main" val="104635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4C5DF4E-917A-490C-9AF7-9F5ADDAF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41" y="672410"/>
            <a:ext cx="17616567" cy="2043642"/>
          </a:xfrm>
        </p:spPr>
        <p:txBody>
          <a:bodyPr/>
          <a:lstStyle/>
          <a:p>
            <a:r>
              <a:rPr lang="sv-SE" dirty="0"/>
              <a:t>Instruktion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696F79-9500-45E7-860E-AC19329A97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2020-09-18</a:t>
            </a:fld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D14B10-5C26-4AD7-92BD-34DD2EF15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6FD701A-8BC5-4108-A02D-B30251FC9F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54" y="5628399"/>
            <a:ext cx="10322164" cy="521085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4451606-606E-459F-A1FC-B5AE9C2BD295}"/>
              </a:ext>
            </a:extLst>
          </p:cNvPr>
          <p:cNvSpPr/>
          <p:nvPr/>
        </p:nvSpPr>
        <p:spPr>
          <a:xfrm>
            <a:off x="1368502" y="2741992"/>
            <a:ext cx="10052050" cy="24428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sv-SE" sz="2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Papperslös provhantering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sv-SE" sz="2400" b="1" u="sng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Beställarens flöde</a:t>
            </a:r>
            <a:endParaRPr lang="sv-SE" sz="24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Öppna beställning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provbunden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 välj aktuella analyser.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Kontrollera att beställaren, beställande enhet, svarsmottagare, svarsmottagande enhet är korrekt.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 planerad provtagningstid.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Beställaren kan skriva en kommentar i fliken beställarens kommentar.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När allt är korrekt ifyllt klicka på knappen 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Spara.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43649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0039DAB0-7D38-4811-8BB1-C6C4965A58F0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2459BC67-DD28-465A-A611-64CAAD410A4A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72B876D8-DEED-4268-B914-085C35FD99C3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DFD5B49DF39E44833AD0D4F29574A8" ma:contentTypeVersion="7" ma:contentTypeDescription="Skapa ett nytt dokument." ma:contentTypeScope="" ma:versionID="0db85d6de6b603da5c02d6a6af4420f9">
  <xsd:schema xmlns:xsd="http://www.w3.org/2001/XMLSchema" xmlns:xs="http://www.w3.org/2001/XMLSchema" xmlns:p="http://schemas.microsoft.com/office/2006/metadata/properties" xmlns:ns1="http://schemas.microsoft.com/sharepoint/v3" xmlns:ns2="4eef37af-d196-4c77-8e83-69dd09245f3f" xmlns:ns3="24c22658-24ca-408a-8e20-e0a64f4d13bf" targetNamespace="http://schemas.microsoft.com/office/2006/metadata/properties" ma:root="true" ma:fieldsID="9d6b08a3420b617d070d102f63fcc43d" ns1:_="" ns2:_="" ns3:_="">
    <xsd:import namespace="http://schemas.microsoft.com/sharepoint/v3"/>
    <xsd:import namespace="4eef37af-d196-4c77-8e83-69dd09245f3f"/>
    <xsd:import namespace="24c22658-24ca-408a-8e20-e0a64f4d13b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hidden="true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f37af-d196-4c77-8e83-69dd09245f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Senast delad per användar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Senast delad p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22658-24ca-408a-8e20-e0a64f4d13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C46FD9-B4F7-47A4-B7F9-2EAEA2D2F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ef37af-d196-4c77-8e83-69dd09245f3f"/>
    <ds:schemaRef ds:uri="24c22658-24ca-408a-8e20-e0a64f4d13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298639-A577-4F3F-91F2-8D6ABE55571D}">
  <ds:schemaRefs>
    <ds:schemaRef ds:uri="http://schemas.microsoft.com/office/2006/documentManagement/types"/>
    <ds:schemaRef ds:uri="24c22658-24ca-408a-8e20-e0a64f4d13bf"/>
    <ds:schemaRef ds:uri="http://schemas.microsoft.com/sharepoint/v3"/>
    <ds:schemaRef ds:uri="http://purl.org/dc/terms/"/>
    <ds:schemaRef ds:uri="http://schemas.openxmlformats.org/package/2006/metadata/core-properties"/>
    <ds:schemaRef ds:uri="4eef37af-d196-4c77-8e83-69dd09245f3f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041836F-050D-448E-A7B6-564A2A1A1F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Information papperslös provhantering</Template>
  <TotalTime>242</TotalTime>
  <Words>523</Words>
  <Application>Microsoft Office PowerPoint</Application>
  <PresentationFormat>Anpassad</PresentationFormat>
  <Paragraphs>82</Paragraphs>
  <Slides>13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Symbol</vt:lpstr>
      <vt:lpstr>Region Västmanland Rosa</vt:lpstr>
      <vt:lpstr>Region Västmanland Blå</vt:lpstr>
      <vt:lpstr>Region Västmanland Grön</vt:lpstr>
      <vt:lpstr>Papperslös provhantering</vt:lpstr>
      <vt:lpstr>Förutsättning för införande av digitala kallelser</vt:lpstr>
      <vt:lpstr>Vad innebär det att ta bort remisser och etiketter </vt:lpstr>
      <vt:lpstr>Vad innebär det ur ett patientperspektiv att ta bort remisser och etiketter</vt:lpstr>
      <vt:lpstr>Vad krävs för att införa papperslös provhantering</vt:lpstr>
      <vt:lpstr>Driftstart</vt:lpstr>
      <vt:lpstr>Summering nytta</vt:lpstr>
      <vt:lpstr>Summering nytta</vt:lpstr>
      <vt:lpstr>Instruktion</vt:lpstr>
      <vt:lpstr>Instruktion</vt:lpstr>
      <vt:lpstr>Bilaga</vt:lpstr>
      <vt:lpstr>Gemensam sida - vårdgivarwebben</vt:lpstr>
      <vt:lpstr>Gemensam sida - vårdgivarwebben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Papperslös provhantering</dc:title>
  <dc:creator>Susanne Fronda</dc:creator>
  <cp:lastModifiedBy>Ronny Berggren</cp:lastModifiedBy>
  <cp:revision>63</cp:revision>
  <dcterms:created xsi:type="dcterms:W3CDTF">2020-02-12T15:02:29Z</dcterms:created>
  <dcterms:modified xsi:type="dcterms:W3CDTF">2020-09-18T08:04:25Z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2019-05-20T00:00:00Z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2019-05-29T00:00:00Z</vt:filetime>
  </property>
  <property fmtid="{D5CDD505-2E9C-101B-9397-08002B2CF9AE}" pid="5" name="ContentTypeId">
    <vt:lpwstr>0x01010001DFD5B49DF39E44833AD0D4F29574A8</vt:lpwstr>
  </property>
</Properties>
</file>