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660" r:id="rId7"/>
  </p:sldMasterIdLst>
  <p:notesMasterIdLst>
    <p:notesMasterId r:id="rId29"/>
  </p:notesMasterIdLst>
  <p:sldIdLst>
    <p:sldId id="264" r:id="rId8"/>
    <p:sldId id="258" r:id="rId9"/>
    <p:sldId id="433" r:id="rId10"/>
    <p:sldId id="426" r:id="rId11"/>
    <p:sldId id="290" r:id="rId12"/>
    <p:sldId id="308" r:id="rId13"/>
    <p:sldId id="441" r:id="rId14"/>
    <p:sldId id="444" r:id="rId15"/>
    <p:sldId id="289" r:id="rId16"/>
    <p:sldId id="307" r:id="rId17"/>
    <p:sldId id="309" r:id="rId18"/>
    <p:sldId id="313" r:id="rId19"/>
    <p:sldId id="297" r:id="rId20"/>
    <p:sldId id="425" r:id="rId21"/>
    <p:sldId id="317" r:id="rId22"/>
    <p:sldId id="396" r:id="rId23"/>
    <p:sldId id="399" r:id="rId24"/>
    <p:sldId id="278" r:id="rId25"/>
    <p:sldId id="272" r:id="rId26"/>
    <p:sldId id="427" r:id="rId27"/>
    <p:sldId id="346" r:id="rId28"/>
  </p:sldIdLst>
  <p:sldSz cx="20104100" cy="11309350"/>
  <p:notesSz cx="9928225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42" autoAdjust="0"/>
  </p:normalViewPr>
  <p:slideViewPr>
    <p:cSldViewPr>
      <p:cViewPr varScale="1">
        <p:scale>
          <a:sx n="64" d="100"/>
          <a:sy n="64" d="100"/>
        </p:scale>
        <p:origin x="96" y="20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00"/>
    </p:cViewPr>
  </p:sorterViewPr>
  <p:notesViewPr>
    <p:cSldViewPr showGuides="1">
      <p:cViewPr varScale="1">
        <p:scale>
          <a:sx n="108" d="100"/>
          <a:sy n="108" d="100"/>
        </p:scale>
        <p:origin x="16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22744-DD99-4336-9A0D-F2CB7E1E9B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F3BB6-2B14-445B-BF6D-7F0DA3BF0C38}">
      <dgm:prSet/>
      <dgm:spPr/>
      <dgm:t>
        <a:bodyPr/>
        <a:lstStyle/>
        <a:p>
          <a:r>
            <a:rPr lang="en-US" baseline="0" dirty="0"/>
            <a:t>Sjukhus</a:t>
          </a:r>
          <a:endParaRPr lang="en-US" dirty="0"/>
        </a:p>
      </dgm:t>
    </dgm:pt>
    <dgm:pt modelId="{8E59D20F-35E8-4B52-A672-0970D8E3BC88}" type="parTrans" cxnId="{0C46B915-210A-4D41-B1E5-08560D527FF2}">
      <dgm:prSet/>
      <dgm:spPr/>
      <dgm:t>
        <a:bodyPr/>
        <a:lstStyle/>
        <a:p>
          <a:endParaRPr lang="en-US"/>
        </a:p>
      </dgm:t>
    </dgm:pt>
    <dgm:pt modelId="{A58CB6BA-38AA-48D6-AE72-D7DF20BC97A6}" type="sibTrans" cxnId="{0C46B915-210A-4D41-B1E5-08560D527FF2}">
      <dgm:prSet/>
      <dgm:spPr/>
      <dgm:t>
        <a:bodyPr/>
        <a:lstStyle/>
        <a:p>
          <a:endParaRPr lang="en-US"/>
        </a:p>
      </dgm:t>
    </dgm:pt>
    <dgm:pt modelId="{FC470860-86F2-4CBD-B34E-3B609DEC0A65}">
      <dgm:prSet/>
      <dgm:spPr/>
      <dgm:t>
        <a:bodyPr/>
        <a:lstStyle/>
        <a:p>
          <a:r>
            <a:rPr lang="en-US" baseline="0" dirty="0"/>
            <a:t>SÄBO</a:t>
          </a:r>
          <a:endParaRPr lang="en-US" dirty="0"/>
        </a:p>
      </dgm:t>
    </dgm:pt>
    <dgm:pt modelId="{AA3E9CC8-399E-4789-9175-01AFD96E08B1}" type="parTrans" cxnId="{13770FF0-84D5-4564-BE99-9E57225EE88B}">
      <dgm:prSet/>
      <dgm:spPr/>
      <dgm:t>
        <a:bodyPr/>
        <a:lstStyle/>
        <a:p>
          <a:endParaRPr lang="en-US"/>
        </a:p>
      </dgm:t>
    </dgm:pt>
    <dgm:pt modelId="{6586BB54-A8C3-4F0C-927C-CB88685167A0}" type="sibTrans" cxnId="{13770FF0-84D5-4564-BE99-9E57225EE88B}">
      <dgm:prSet/>
      <dgm:spPr/>
      <dgm:t>
        <a:bodyPr/>
        <a:lstStyle/>
        <a:p>
          <a:endParaRPr lang="en-US"/>
        </a:p>
      </dgm:t>
    </dgm:pt>
    <dgm:pt modelId="{3EE7175B-9F3E-4F2F-BAC4-12E57A983A5D}">
      <dgm:prSet/>
      <dgm:spPr/>
      <dgm:t>
        <a:bodyPr/>
        <a:lstStyle/>
        <a:p>
          <a:r>
            <a:rPr lang="en-US" baseline="0" dirty="0"/>
            <a:t>hemmet</a:t>
          </a:r>
          <a:endParaRPr lang="en-US" dirty="0"/>
        </a:p>
      </dgm:t>
    </dgm:pt>
    <dgm:pt modelId="{E2655B56-5B6D-4175-AC1F-999CB987A92D}" type="parTrans" cxnId="{5A71C445-B80F-4F52-9571-3EB8557D72C1}">
      <dgm:prSet/>
      <dgm:spPr/>
      <dgm:t>
        <a:bodyPr/>
        <a:lstStyle/>
        <a:p>
          <a:endParaRPr lang="en-US"/>
        </a:p>
      </dgm:t>
    </dgm:pt>
    <dgm:pt modelId="{2A606A00-D65F-4B45-A057-AFA585EC691B}" type="sibTrans" cxnId="{5A71C445-B80F-4F52-9571-3EB8557D72C1}">
      <dgm:prSet/>
      <dgm:spPr/>
      <dgm:t>
        <a:bodyPr/>
        <a:lstStyle/>
        <a:p>
          <a:endParaRPr lang="en-US"/>
        </a:p>
      </dgm:t>
    </dgm:pt>
    <dgm:pt modelId="{D33A52C2-DB06-42D5-9647-5982B2CEF1CA}">
      <dgm:prSet/>
      <dgm:spPr/>
      <dgm:t>
        <a:bodyPr/>
        <a:lstStyle/>
        <a:p>
          <a:r>
            <a:rPr lang="en-US" dirty="0"/>
            <a:t>Kontor</a:t>
          </a:r>
        </a:p>
      </dgm:t>
    </dgm:pt>
    <dgm:pt modelId="{E063E66C-0CE2-4639-B784-4BE3A19B90A8}" type="parTrans" cxnId="{6B7C62CF-F2D7-4465-8C18-2E643B387917}">
      <dgm:prSet/>
      <dgm:spPr/>
      <dgm:t>
        <a:bodyPr/>
        <a:lstStyle/>
        <a:p>
          <a:endParaRPr lang="sv-SE"/>
        </a:p>
      </dgm:t>
    </dgm:pt>
    <dgm:pt modelId="{EB4B4A30-D3AE-49AB-A390-C2BF999E2250}" type="sibTrans" cxnId="{6B7C62CF-F2D7-4465-8C18-2E643B387917}">
      <dgm:prSet/>
      <dgm:spPr/>
      <dgm:t>
        <a:bodyPr/>
        <a:lstStyle/>
        <a:p>
          <a:endParaRPr lang="sv-SE"/>
        </a:p>
      </dgm:t>
    </dgm:pt>
    <dgm:pt modelId="{4DBF4011-D94B-41D2-B02E-A0298A1CE2AD}">
      <dgm:prSet/>
      <dgm:spPr/>
      <dgm:t>
        <a:bodyPr/>
        <a:lstStyle/>
        <a:p>
          <a:r>
            <a:rPr lang="en-US" dirty="0"/>
            <a:t>Trapphus</a:t>
          </a:r>
        </a:p>
      </dgm:t>
    </dgm:pt>
    <dgm:pt modelId="{4000EA70-9488-4A39-AF0C-D2F4A8B89C6A}" type="parTrans" cxnId="{00A6E255-E6EA-4CFC-93AA-ABE041B4EF2F}">
      <dgm:prSet/>
      <dgm:spPr/>
      <dgm:t>
        <a:bodyPr/>
        <a:lstStyle/>
        <a:p>
          <a:endParaRPr lang="sv-SE"/>
        </a:p>
      </dgm:t>
    </dgm:pt>
    <dgm:pt modelId="{5A301852-B42A-43A2-9C67-73096BF63326}" type="sibTrans" cxnId="{00A6E255-E6EA-4CFC-93AA-ABE041B4EF2F}">
      <dgm:prSet/>
      <dgm:spPr/>
      <dgm:t>
        <a:bodyPr/>
        <a:lstStyle/>
        <a:p>
          <a:endParaRPr lang="sv-SE"/>
        </a:p>
      </dgm:t>
    </dgm:pt>
    <dgm:pt modelId="{200AF992-22B3-4545-AECD-E7A90A1EDD3C}" type="pres">
      <dgm:prSet presAssocID="{61022744-DD99-4336-9A0D-F2CB7E1E9BF0}" presName="linear" presStyleCnt="0">
        <dgm:presLayoutVars>
          <dgm:animLvl val="lvl"/>
          <dgm:resizeHandles val="exact"/>
        </dgm:presLayoutVars>
      </dgm:prSet>
      <dgm:spPr/>
    </dgm:pt>
    <dgm:pt modelId="{551311C4-ECF9-459E-BAC8-9BE215326DEE}" type="pres">
      <dgm:prSet presAssocID="{1D7F3BB6-2B14-445B-BF6D-7F0DA3BF0C38}" presName="parentText" presStyleLbl="node1" presStyleIdx="0" presStyleCnt="5" custLinFactNeighborY="-21694">
        <dgm:presLayoutVars>
          <dgm:chMax val="0"/>
          <dgm:bulletEnabled val="1"/>
        </dgm:presLayoutVars>
      </dgm:prSet>
      <dgm:spPr/>
    </dgm:pt>
    <dgm:pt modelId="{C715B460-25F2-4739-AE31-7B7A4B993261}" type="pres">
      <dgm:prSet presAssocID="{A58CB6BA-38AA-48D6-AE72-D7DF20BC97A6}" presName="spacer" presStyleCnt="0"/>
      <dgm:spPr/>
    </dgm:pt>
    <dgm:pt modelId="{C6F90880-B9E8-4140-9A58-418956CC8FE5}" type="pres">
      <dgm:prSet presAssocID="{FC470860-86F2-4CBD-B34E-3B609DEC0A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32AA12-5286-457A-83F3-12C9ACC0E7AB}" type="pres">
      <dgm:prSet presAssocID="{6586BB54-A8C3-4F0C-927C-CB88685167A0}" presName="spacer" presStyleCnt="0"/>
      <dgm:spPr/>
    </dgm:pt>
    <dgm:pt modelId="{60F460EF-03BB-4899-8790-0C6D18FB2DB4}" type="pres">
      <dgm:prSet presAssocID="{3EE7175B-9F3E-4F2F-BAC4-12E57A983A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950789-40B3-4CE4-ABE9-755CB628F8BF}" type="pres">
      <dgm:prSet presAssocID="{2A606A00-D65F-4B45-A057-AFA585EC691B}" presName="spacer" presStyleCnt="0"/>
      <dgm:spPr/>
    </dgm:pt>
    <dgm:pt modelId="{756C7914-2E8E-473D-9FB5-334D16710C85}" type="pres">
      <dgm:prSet presAssocID="{D33A52C2-DB06-42D5-9647-5982B2CEF1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E04BBBA-3D88-4A50-9A59-621C013F5688}" type="pres">
      <dgm:prSet presAssocID="{EB4B4A30-D3AE-49AB-A390-C2BF999E2250}" presName="spacer" presStyleCnt="0"/>
      <dgm:spPr/>
    </dgm:pt>
    <dgm:pt modelId="{8B459824-A4A4-4E8B-B870-087FDE7B625D}" type="pres">
      <dgm:prSet presAssocID="{4DBF4011-D94B-41D2-B02E-A0298A1CE2A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C46B915-210A-4D41-B1E5-08560D527FF2}" srcId="{61022744-DD99-4336-9A0D-F2CB7E1E9BF0}" destId="{1D7F3BB6-2B14-445B-BF6D-7F0DA3BF0C38}" srcOrd="0" destOrd="0" parTransId="{8E59D20F-35E8-4B52-A672-0970D8E3BC88}" sibTransId="{A58CB6BA-38AA-48D6-AE72-D7DF20BC97A6}"/>
    <dgm:cxn modelId="{43FB7C30-BB2D-4AEA-9AB6-F97570DBB6D2}" type="presOf" srcId="{61022744-DD99-4336-9A0D-F2CB7E1E9BF0}" destId="{200AF992-22B3-4545-AECD-E7A90A1EDD3C}" srcOrd="0" destOrd="0" presId="urn:microsoft.com/office/officeart/2005/8/layout/vList2"/>
    <dgm:cxn modelId="{5A71C445-B80F-4F52-9571-3EB8557D72C1}" srcId="{61022744-DD99-4336-9A0D-F2CB7E1E9BF0}" destId="{3EE7175B-9F3E-4F2F-BAC4-12E57A983A5D}" srcOrd="2" destOrd="0" parTransId="{E2655B56-5B6D-4175-AC1F-999CB987A92D}" sibTransId="{2A606A00-D65F-4B45-A057-AFA585EC691B}"/>
    <dgm:cxn modelId="{00A6E255-E6EA-4CFC-93AA-ABE041B4EF2F}" srcId="{61022744-DD99-4336-9A0D-F2CB7E1E9BF0}" destId="{4DBF4011-D94B-41D2-B02E-A0298A1CE2AD}" srcOrd="4" destOrd="0" parTransId="{4000EA70-9488-4A39-AF0C-D2F4A8B89C6A}" sibTransId="{5A301852-B42A-43A2-9C67-73096BF63326}"/>
    <dgm:cxn modelId="{4F539383-1C67-4362-A052-865374272ED5}" type="presOf" srcId="{D33A52C2-DB06-42D5-9647-5982B2CEF1CA}" destId="{756C7914-2E8E-473D-9FB5-334D16710C85}" srcOrd="0" destOrd="0" presId="urn:microsoft.com/office/officeart/2005/8/layout/vList2"/>
    <dgm:cxn modelId="{92A650A5-CE09-46BC-B3AF-46507F65AB15}" type="presOf" srcId="{4DBF4011-D94B-41D2-B02E-A0298A1CE2AD}" destId="{8B459824-A4A4-4E8B-B870-087FDE7B625D}" srcOrd="0" destOrd="0" presId="urn:microsoft.com/office/officeart/2005/8/layout/vList2"/>
    <dgm:cxn modelId="{928B4FC9-85C7-45AF-A5CC-7AED70751487}" type="presOf" srcId="{1D7F3BB6-2B14-445B-BF6D-7F0DA3BF0C38}" destId="{551311C4-ECF9-459E-BAC8-9BE215326DEE}" srcOrd="0" destOrd="0" presId="urn:microsoft.com/office/officeart/2005/8/layout/vList2"/>
    <dgm:cxn modelId="{6B7C62CF-F2D7-4465-8C18-2E643B387917}" srcId="{61022744-DD99-4336-9A0D-F2CB7E1E9BF0}" destId="{D33A52C2-DB06-42D5-9647-5982B2CEF1CA}" srcOrd="3" destOrd="0" parTransId="{E063E66C-0CE2-4639-B784-4BE3A19B90A8}" sibTransId="{EB4B4A30-D3AE-49AB-A390-C2BF999E2250}"/>
    <dgm:cxn modelId="{E870E3D0-A2BB-4EA5-8475-0432D0B4AB7F}" type="presOf" srcId="{3EE7175B-9F3E-4F2F-BAC4-12E57A983A5D}" destId="{60F460EF-03BB-4899-8790-0C6D18FB2DB4}" srcOrd="0" destOrd="0" presId="urn:microsoft.com/office/officeart/2005/8/layout/vList2"/>
    <dgm:cxn modelId="{13770FF0-84D5-4564-BE99-9E57225EE88B}" srcId="{61022744-DD99-4336-9A0D-F2CB7E1E9BF0}" destId="{FC470860-86F2-4CBD-B34E-3B609DEC0A65}" srcOrd="1" destOrd="0" parTransId="{AA3E9CC8-399E-4789-9175-01AFD96E08B1}" sibTransId="{6586BB54-A8C3-4F0C-927C-CB88685167A0}"/>
    <dgm:cxn modelId="{8A8B80F6-255F-423B-9CE2-4B127EB7611F}" type="presOf" srcId="{FC470860-86F2-4CBD-B34E-3B609DEC0A65}" destId="{C6F90880-B9E8-4140-9A58-418956CC8FE5}" srcOrd="0" destOrd="0" presId="urn:microsoft.com/office/officeart/2005/8/layout/vList2"/>
    <dgm:cxn modelId="{969985DD-030C-4BC4-9259-5D8B18617C23}" type="presParOf" srcId="{200AF992-22B3-4545-AECD-E7A90A1EDD3C}" destId="{551311C4-ECF9-459E-BAC8-9BE215326DEE}" srcOrd="0" destOrd="0" presId="urn:microsoft.com/office/officeart/2005/8/layout/vList2"/>
    <dgm:cxn modelId="{028C64BE-A88C-4006-84F4-501059F8D40B}" type="presParOf" srcId="{200AF992-22B3-4545-AECD-E7A90A1EDD3C}" destId="{C715B460-25F2-4739-AE31-7B7A4B993261}" srcOrd="1" destOrd="0" presId="urn:microsoft.com/office/officeart/2005/8/layout/vList2"/>
    <dgm:cxn modelId="{68191BEE-F067-43F6-BF7E-2232CCC9FA31}" type="presParOf" srcId="{200AF992-22B3-4545-AECD-E7A90A1EDD3C}" destId="{C6F90880-B9E8-4140-9A58-418956CC8FE5}" srcOrd="2" destOrd="0" presId="urn:microsoft.com/office/officeart/2005/8/layout/vList2"/>
    <dgm:cxn modelId="{BDD7E99F-17F6-484E-B911-6D66A1D401A7}" type="presParOf" srcId="{200AF992-22B3-4545-AECD-E7A90A1EDD3C}" destId="{8632AA12-5286-457A-83F3-12C9ACC0E7AB}" srcOrd="3" destOrd="0" presId="urn:microsoft.com/office/officeart/2005/8/layout/vList2"/>
    <dgm:cxn modelId="{A4DFBB5E-F6A1-4855-8F92-DF56B66E3354}" type="presParOf" srcId="{200AF992-22B3-4545-AECD-E7A90A1EDD3C}" destId="{60F460EF-03BB-4899-8790-0C6D18FB2DB4}" srcOrd="4" destOrd="0" presId="urn:microsoft.com/office/officeart/2005/8/layout/vList2"/>
    <dgm:cxn modelId="{D7B8A172-C7FD-4A38-9B88-36ED08E51206}" type="presParOf" srcId="{200AF992-22B3-4545-AECD-E7A90A1EDD3C}" destId="{E6950789-40B3-4CE4-ABE9-755CB628F8BF}" srcOrd="5" destOrd="0" presId="urn:microsoft.com/office/officeart/2005/8/layout/vList2"/>
    <dgm:cxn modelId="{DBDF2BE2-5A2C-469D-A0FD-45A8BD107980}" type="presParOf" srcId="{200AF992-22B3-4545-AECD-E7A90A1EDD3C}" destId="{756C7914-2E8E-473D-9FB5-334D16710C85}" srcOrd="6" destOrd="0" presId="urn:microsoft.com/office/officeart/2005/8/layout/vList2"/>
    <dgm:cxn modelId="{379F2FAC-1214-4954-AA42-44A826C37ACF}" type="presParOf" srcId="{200AF992-22B3-4545-AECD-E7A90A1EDD3C}" destId="{1E04BBBA-3D88-4A50-9A59-621C013F5688}" srcOrd="7" destOrd="0" presId="urn:microsoft.com/office/officeart/2005/8/layout/vList2"/>
    <dgm:cxn modelId="{2BEEE282-4C27-424B-8C8F-2F18FA4E4F4E}" type="presParOf" srcId="{200AF992-22B3-4545-AECD-E7A90A1EDD3C}" destId="{8B459824-A4A4-4E8B-B870-087FDE7B62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1C8CF-44DB-46B1-B815-D52976E7BC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D3102-2585-46DE-846D-BB6A6AC4F021}">
      <dgm:prSet custT="1"/>
      <dgm:spPr/>
      <dgm:t>
        <a:bodyPr/>
        <a:lstStyle/>
        <a:p>
          <a:r>
            <a:rPr lang="en-US" sz="4000" dirty="0"/>
            <a:t>Alla som utför städmoment ska ha grundläggande kunskaper om rengöring, städmetoder och vårdhygieniska rutiner.</a:t>
          </a:r>
        </a:p>
      </dgm:t>
    </dgm:pt>
    <dgm:pt modelId="{B14EDBFA-3E1A-4882-AE6A-E1FC3FE277DB}" type="parTrans" cxnId="{A366FAED-1FF1-4576-A602-8F45D6551DF3}">
      <dgm:prSet/>
      <dgm:spPr/>
      <dgm:t>
        <a:bodyPr/>
        <a:lstStyle/>
        <a:p>
          <a:endParaRPr lang="en-US"/>
        </a:p>
      </dgm:t>
    </dgm:pt>
    <dgm:pt modelId="{3D99E905-A3E1-443A-876F-105170491CB8}" type="sibTrans" cxnId="{A366FAED-1FF1-4576-A602-8F45D6551DF3}">
      <dgm:prSet/>
      <dgm:spPr/>
      <dgm:t>
        <a:bodyPr/>
        <a:lstStyle/>
        <a:p>
          <a:endParaRPr lang="en-US"/>
        </a:p>
      </dgm:t>
    </dgm:pt>
    <dgm:pt modelId="{D8524296-B329-4A18-BFEA-21BF88FB7825}">
      <dgm:prSet custT="1"/>
      <dgm:spPr/>
      <dgm:t>
        <a:bodyPr/>
        <a:lstStyle/>
        <a:p>
          <a:r>
            <a:rPr lang="en-US" sz="4000" dirty="0"/>
            <a:t>Personal som utför </a:t>
          </a:r>
          <a:r>
            <a:rPr lang="sv-SE" sz="4000" noProof="0" dirty="0"/>
            <a:t>städning</a:t>
          </a:r>
          <a:r>
            <a:rPr lang="en-US" sz="4000" dirty="0"/>
            <a:t> i vårdmiljö ska följa gällande lagstiftning, riktlinjer och rutiner för att förebygga smitta, smittspridning och ohälsa.</a:t>
          </a:r>
        </a:p>
      </dgm:t>
    </dgm:pt>
    <dgm:pt modelId="{A2D7DB48-9694-4C6B-8852-B1D2DAC084E5}" type="parTrans" cxnId="{896D02F2-CB7E-4285-B89A-4506A919A4D2}">
      <dgm:prSet/>
      <dgm:spPr/>
      <dgm:t>
        <a:bodyPr/>
        <a:lstStyle/>
        <a:p>
          <a:endParaRPr lang="en-US"/>
        </a:p>
      </dgm:t>
    </dgm:pt>
    <dgm:pt modelId="{B1FC33AF-60D5-42A0-8DC7-76333ED5085A}" type="sibTrans" cxnId="{896D02F2-CB7E-4285-B89A-4506A919A4D2}">
      <dgm:prSet/>
      <dgm:spPr/>
      <dgm:t>
        <a:bodyPr/>
        <a:lstStyle/>
        <a:p>
          <a:endParaRPr lang="en-US"/>
        </a:p>
      </dgm:t>
    </dgm:pt>
    <dgm:pt modelId="{598F8A63-2EE5-4AD5-9CD4-51E0FA27EF74}">
      <dgm:prSet/>
      <dgm:spPr/>
      <dgm:t>
        <a:bodyPr/>
        <a:lstStyle/>
        <a:p>
          <a:r>
            <a:rPr lang="sv-SE" b="0" i="0" dirty="0">
              <a:solidFill>
                <a:schemeClr val="bg1"/>
              </a:solidFill>
              <a:effectLst/>
            </a:rPr>
            <a:t>Städning kräver kunskap om hur smittämnen sprids, vilka städrutiner som gäller och fram för allt basala hygienrutiner. </a:t>
          </a:r>
        </a:p>
      </dgm:t>
    </dgm:pt>
    <dgm:pt modelId="{DA2CBC22-B6F6-4A8C-A949-FB4198205BC6}" type="parTrans" cxnId="{EABACEFD-45D1-41F0-B570-FEEFD2FB86EB}">
      <dgm:prSet/>
      <dgm:spPr/>
      <dgm:t>
        <a:bodyPr/>
        <a:lstStyle/>
        <a:p>
          <a:endParaRPr lang="sv-SE"/>
        </a:p>
      </dgm:t>
    </dgm:pt>
    <dgm:pt modelId="{7F2AE97A-32E9-47DE-9643-CCB6624D2FF0}" type="sibTrans" cxnId="{EABACEFD-45D1-41F0-B570-FEEFD2FB86EB}">
      <dgm:prSet/>
      <dgm:spPr/>
      <dgm:t>
        <a:bodyPr/>
        <a:lstStyle/>
        <a:p>
          <a:endParaRPr lang="sv-SE"/>
        </a:p>
      </dgm:t>
    </dgm:pt>
    <dgm:pt modelId="{6D34F81E-7D4F-46DA-9CDB-1CA65B5C5CB9}" type="pres">
      <dgm:prSet presAssocID="{AE71C8CF-44DB-46B1-B815-D52976E7BCC8}" presName="linear" presStyleCnt="0">
        <dgm:presLayoutVars>
          <dgm:animLvl val="lvl"/>
          <dgm:resizeHandles val="exact"/>
        </dgm:presLayoutVars>
      </dgm:prSet>
      <dgm:spPr/>
    </dgm:pt>
    <dgm:pt modelId="{DA4A2E71-64B9-49E8-9236-41FE27B7F8EC}" type="pres">
      <dgm:prSet presAssocID="{21BD3102-2585-46DE-846D-BB6A6AC4F0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A0D984-9716-42E3-B716-A332182A42AF}" type="pres">
      <dgm:prSet presAssocID="{3D99E905-A3E1-443A-876F-105170491CB8}" presName="spacer" presStyleCnt="0"/>
      <dgm:spPr/>
    </dgm:pt>
    <dgm:pt modelId="{6BDBA1DC-3649-4806-811C-02E8ADC00216}" type="pres">
      <dgm:prSet presAssocID="{D8524296-B329-4A18-BFEA-21BF88FB7825}" presName="parentText" presStyleLbl="node1" presStyleIdx="1" presStyleCnt="3" custLinFactY="94870" custLinFactNeighborY="100000">
        <dgm:presLayoutVars>
          <dgm:chMax val="0"/>
          <dgm:bulletEnabled val="1"/>
        </dgm:presLayoutVars>
      </dgm:prSet>
      <dgm:spPr/>
    </dgm:pt>
    <dgm:pt modelId="{286ECABB-AEF9-4072-A7BC-318BCFDE2FA8}" type="pres">
      <dgm:prSet presAssocID="{B1FC33AF-60D5-42A0-8DC7-76333ED5085A}" presName="spacer" presStyleCnt="0"/>
      <dgm:spPr/>
    </dgm:pt>
    <dgm:pt modelId="{51367358-9515-49C5-8F35-FE62632E4E1B}" type="pres">
      <dgm:prSet presAssocID="{598F8A63-2EE5-4AD5-9CD4-51E0FA27EF74}" presName="parentText" presStyleLbl="node1" presStyleIdx="2" presStyleCnt="3" custScaleY="81330" custLinFactY="-100000" custLinFactNeighborX="799" custLinFactNeighborY="-100000">
        <dgm:presLayoutVars>
          <dgm:chMax val="0"/>
          <dgm:bulletEnabled val="1"/>
        </dgm:presLayoutVars>
      </dgm:prSet>
      <dgm:spPr/>
    </dgm:pt>
  </dgm:ptLst>
  <dgm:cxnLst>
    <dgm:cxn modelId="{57DF5626-A460-4D24-B20C-83FF52C7EB62}" type="presOf" srcId="{AE71C8CF-44DB-46B1-B815-D52976E7BCC8}" destId="{6D34F81E-7D4F-46DA-9CDB-1CA65B5C5CB9}" srcOrd="0" destOrd="0" presId="urn:microsoft.com/office/officeart/2005/8/layout/vList2"/>
    <dgm:cxn modelId="{2352C265-9CFD-41B1-81A0-939528D26CEE}" type="presOf" srcId="{598F8A63-2EE5-4AD5-9CD4-51E0FA27EF74}" destId="{51367358-9515-49C5-8F35-FE62632E4E1B}" srcOrd="0" destOrd="0" presId="urn:microsoft.com/office/officeart/2005/8/layout/vList2"/>
    <dgm:cxn modelId="{06314791-D4AA-4924-8EA9-0CEECDD5E435}" type="presOf" srcId="{D8524296-B329-4A18-BFEA-21BF88FB7825}" destId="{6BDBA1DC-3649-4806-811C-02E8ADC00216}" srcOrd="0" destOrd="0" presId="urn:microsoft.com/office/officeart/2005/8/layout/vList2"/>
    <dgm:cxn modelId="{ED2C27DE-6616-4508-86AD-ACF73975CE3D}" type="presOf" srcId="{21BD3102-2585-46DE-846D-BB6A6AC4F021}" destId="{DA4A2E71-64B9-49E8-9236-41FE27B7F8EC}" srcOrd="0" destOrd="0" presId="urn:microsoft.com/office/officeart/2005/8/layout/vList2"/>
    <dgm:cxn modelId="{A366FAED-1FF1-4576-A602-8F45D6551DF3}" srcId="{AE71C8CF-44DB-46B1-B815-D52976E7BCC8}" destId="{21BD3102-2585-46DE-846D-BB6A6AC4F021}" srcOrd="0" destOrd="0" parTransId="{B14EDBFA-3E1A-4882-AE6A-E1FC3FE277DB}" sibTransId="{3D99E905-A3E1-443A-876F-105170491CB8}"/>
    <dgm:cxn modelId="{896D02F2-CB7E-4285-B89A-4506A919A4D2}" srcId="{AE71C8CF-44DB-46B1-B815-D52976E7BCC8}" destId="{D8524296-B329-4A18-BFEA-21BF88FB7825}" srcOrd="1" destOrd="0" parTransId="{A2D7DB48-9694-4C6B-8852-B1D2DAC084E5}" sibTransId="{B1FC33AF-60D5-42A0-8DC7-76333ED5085A}"/>
    <dgm:cxn modelId="{EABACEFD-45D1-41F0-B570-FEEFD2FB86EB}" srcId="{AE71C8CF-44DB-46B1-B815-D52976E7BCC8}" destId="{598F8A63-2EE5-4AD5-9CD4-51E0FA27EF74}" srcOrd="2" destOrd="0" parTransId="{DA2CBC22-B6F6-4A8C-A949-FB4198205BC6}" sibTransId="{7F2AE97A-32E9-47DE-9643-CCB6624D2FF0}"/>
    <dgm:cxn modelId="{F858A719-0F5B-4991-8706-72F0F1C10E2A}" type="presParOf" srcId="{6D34F81E-7D4F-46DA-9CDB-1CA65B5C5CB9}" destId="{DA4A2E71-64B9-49E8-9236-41FE27B7F8EC}" srcOrd="0" destOrd="0" presId="urn:microsoft.com/office/officeart/2005/8/layout/vList2"/>
    <dgm:cxn modelId="{11B63662-DBFE-4243-A92F-C85F66977902}" type="presParOf" srcId="{6D34F81E-7D4F-46DA-9CDB-1CA65B5C5CB9}" destId="{F0A0D984-9716-42E3-B716-A332182A42AF}" srcOrd="1" destOrd="0" presId="urn:microsoft.com/office/officeart/2005/8/layout/vList2"/>
    <dgm:cxn modelId="{D614B5C9-0F14-4EAA-B497-F7CB2E2DDCA6}" type="presParOf" srcId="{6D34F81E-7D4F-46DA-9CDB-1CA65B5C5CB9}" destId="{6BDBA1DC-3649-4806-811C-02E8ADC00216}" srcOrd="2" destOrd="0" presId="urn:microsoft.com/office/officeart/2005/8/layout/vList2"/>
    <dgm:cxn modelId="{D5727EB2-13E0-413E-86B2-9DEA59FDA355}" type="presParOf" srcId="{6D34F81E-7D4F-46DA-9CDB-1CA65B5C5CB9}" destId="{286ECABB-AEF9-4072-A7BC-318BCFDE2FA8}" srcOrd="3" destOrd="0" presId="urn:microsoft.com/office/officeart/2005/8/layout/vList2"/>
    <dgm:cxn modelId="{44A2324C-C1F7-4D45-90E6-EA25885E9141}" type="presParOf" srcId="{6D34F81E-7D4F-46DA-9CDB-1CA65B5C5CB9}" destId="{51367358-9515-49C5-8F35-FE62632E4E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E7328-38B1-4751-83E7-503239008AC9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9C571B-7853-435D-935E-6453FA8718DB}">
      <dgm:prSet/>
      <dgm:spPr>
        <a:solidFill>
          <a:schemeClr val="accent1"/>
        </a:solidFill>
      </dgm:spPr>
      <dgm:t>
        <a:bodyPr/>
        <a:lstStyle/>
        <a:p>
          <a:r>
            <a:rPr lang="sv-SE" dirty="0"/>
            <a:t>Hälso- och sjukvårdslagen</a:t>
          </a:r>
        </a:p>
        <a:p>
          <a:r>
            <a:rPr lang="sv-SE" dirty="0"/>
            <a:t>5 kap. </a:t>
          </a:r>
          <a:endParaRPr lang="en-US" dirty="0"/>
        </a:p>
      </dgm:t>
    </dgm:pt>
    <dgm:pt modelId="{BA4F66E4-59A9-49FB-B703-8F04453D9F05}" type="parTrans" cxnId="{6A6E4851-0AA5-4939-9F9B-3EA8E7BB1861}">
      <dgm:prSet/>
      <dgm:spPr/>
      <dgm:t>
        <a:bodyPr/>
        <a:lstStyle/>
        <a:p>
          <a:endParaRPr lang="en-US"/>
        </a:p>
      </dgm:t>
    </dgm:pt>
    <dgm:pt modelId="{501508A5-DC07-487C-984B-CADDC1E1006C}" type="sibTrans" cxnId="{6A6E4851-0AA5-4939-9F9B-3EA8E7BB1861}">
      <dgm:prSet/>
      <dgm:spPr/>
      <dgm:t>
        <a:bodyPr/>
        <a:lstStyle/>
        <a:p>
          <a:endParaRPr lang="en-US"/>
        </a:p>
      </dgm:t>
    </dgm:pt>
    <dgm:pt modelId="{4EAD6BEF-629C-45F2-8334-049F770C1F72}">
      <dgm:prSet/>
      <dgm:spPr>
        <a:solidFill>
          <a:schemeClr val="accent1"/>
        </a:solidFill>
      </dgm:spPr>
      <dgm:t>
        <a:bodyPr/>
        <a:lstStyle/>
        <a:p>
          <a:r>
            <a:rPr lang="sv-SE" dirty="0"/>
            <a:t>Städning i vårdlokaler </a:t>
          </a:r>
        </a:p>
        <a:p>
          <a:r>
            <a:rPr lang="sv-SE" dirty="0"/>
            <a:t>SIV</a:t>
          </a:r>
        </a:p>
      </dgm:t>
    </dgm:pt>
    <dgm:pt modelId="{69F05E70-4351-4FAF-8B65-5107534FA4E8}" type="parTrans" cxnId="{23F253E8-95DD-4412-97E4-5FA93B583B77}">
      <dgm:prSet/>
      <dgm:spPr/>
      <dgm:t>
        <a:bodyPr/>
        <a:lstStyle/>
        <a:p>
          <a:endParaRPr lang="sv-SE"/>
        </a:p>
      </dgm:t>
    </dgm:pt>
    <dgm:pt modelId="{9505FB74-29A1-43BA-A636-DB83EDFE2CA5}" type="sibTrans" cxnId="{23F253E8-95DD-4412-97E4-5FA93B583B77}">
      <dgm:prSet/>
      <dgm:spPr/>
      <dgm:t>
        <a:bodyPr/>
        <a:lstStyle/>
        <a:p>
          <a:endParaRPr lang="sv-SE"/>
        </a:p>
      </dgm:t>
    </dgm:pt>
    <dgm:pt modelId="{6298F338-6ADC-491A-9D2D-05A98B59327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Basal hygien i vård och omsorg</a:t>
          </a:r>
        </a:p>
        <a:p>
          <a:r>
            <a:rPr lang="en-US" dirty="0"/>
            <a:t>SOSFS 2015:10</a:t>
          </a:r>
        </a:p>
      </dgm:t>
    </dgm:pt>
    <dgm:pt modelId="{EF71B6DD-FD8A-49BE-BE66-DB12FEA0C3E2}" type="parTrans" cxnId="{01562C20-8FF2-4A21-AA82-88A219F1DC62}">
      <dgm:prSet/>
      <dgm:spPr/>
      <dgm:t>
        <a:bodyPr/>
        <a:lstStyle/>
        <a:p>
          <a:endParaRPr lang="sv-SE"/>
        </a:p>
      </dgm:t>
    </dgm:pt>
    <dgm:pt modelId="{32351D8A-BC77-4FFD-97A2-BA9E923DA85E}" type="sibTrans" cxnId="{01562C20-8FF2-4A21-AA82-88A219F1DC62}">
      <dgm:prSet/>
      <dgm:spPr/>
      <dgm:t>
        <a:bodyPr/>
        <a:lstStyle/>
        <a:p>
          <a:endParaRPr lang="sv-SE"/>
        </a:p>
      </dgm:t>
    </dgm:pt>
    <dgm:pt modelId="{4F723742-53EE-4C07-A202-2EC46EC81736}">
      <dgm:prSet/>
      <dgm:spPr>
        <a:solidFill>
          <a:schemeClr val="accent1"/>
        </a:solidFill>
      </dgm:spPr>
      <dgm:t>
        <a:bodyPr/>
        <a:lstStyle/>
        <a:p>
          <a:r>
            <a:rPr lang="en-US" baseline="0"/>
            <a:t>Smittrisker </a:t>
          </a:r>
        </a:p>
        <a:p>
          <a:r>
            <a:rPr lang="en-US" baseline="0"/>
            <a:t>AFS 2018:4</a:t>
          </a:r>
          <a:endParaRPr lang="en-US"/>
        </a:p>
      </dgm:t>
    </dgm:pt>
    <dgm:pt modelId="{32F3A5FD-65CA-4897-93A0-4A65F8FFDDC3}" type="parTrans" cxnId="{52175AFA-A316-4A2B-9D5A-6FC05E5E1882}">
      <dgm:prSet/>
      <dgm:spPr/>
      <dgm:t>
        <a:bodyPr/>
        <a:lstStyle/>
        <a:p>
          <a:endParaRPr lang="sv-SE"/>
        </a:p>
      </dgm:t>
    </dgm:pt>
    <dgm:pt modelId="{D5D76B8E-F592-432E-8B36-8CC88037A2D6}" type="sibTrans" cxnId="{52175AFA-A316-4A2B-9D5A-6FC05E5E1882}">
      <dgm:prSet/>
      <dgm:spPr/>
      <dgm:t>
        <a:bodyPr/>
        <a:lstStyle/>
        <a:p>
          <a:endParaRPr lang="sv-SE"/>
        </a:p>
      </dgm:t>
    </dgm:pt>
    <dgm:pt modelId="{95A12B3F-9882-4528-BE89-F07276179315}" type="pres">
      <dgm:prSet presAssocID="{3B2E7328-38B1-4751-83E7-503239008AC9}" presName="linear" presStyleCnt="0">
        <dgm:presLayoutVars>
          <dgm:animLvl val="lvl"/>
          <dgm:resizeHandles val="exact"/>
        </dgm:presLayoutVars>
      </dgm:prSet>
      <dgm:spPr/>
    </dgm:pt>
    <dgm:pt modelId="{F1D97DBD-B2B1-4FBF-B25D-EBD466273C57}" type="pres">
      <dgm:prSet presAssocID="{BA9C571B-7853-435D-935E-6453FA8718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8BC4CE-C88C-4A6D-AE9D-ECAEFF0D181F}" type="pres">
      <dgm:prSet presAssocID="{501508A5-DC07-487C-984B-CADDC1E1006C}" presName="spacer" presStyleCnt="0"/>
      <dgm:spPr/>
    </dgm:pt>
    <dgm:pt modelId="{35BE359E-548C-47A3-9042-F2EAC453224E}" type="pres">
      <dgm:prSet presAssocID="{6298F338-6ADC-491A-9D2D-05A98B5932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05DA8C-E800-4B54-B611-47773B86E07D}" type="pres">
      <dgm:prSet presAssocID="{32351D8A-BC77-4FFD-97A2-BA9E923DA85E}" presName="spacer" presStyleCnt="0"/>
      <dgm:spPr/>
    </dgm:pt>
    <dgm:pt modelId="{BE6D0C3B-26EA-4BFC-94EA-C21A74E4CD2F}" type="pres">
      <dgm:prSet presAssocID="{4F723742-53EE-4C07-A202-2EC46EC817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5C3EA3-E082-443A-8492-E5228DB93BA7}" type="pres">
      <dgm:prSet presAssocID="{D5D76B8E-F592-432E-8B36-8CC88037A2D6}" presName="spacer" presStyleCnt="0"/>
      <dgm:spPr/>
    </dgm:pt>
    <dgm:pt modelId="{4E054DB7-711F-4B97-91BC-A60AB3BB5483}" type="pres">
      <dgm:prSet presAssocID="{4EAD6BEF-629C-45F2-8334-049F770C1F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95350C-3DC2-4539-AB66-F7F7E7028A53}" type="presOf" srcId="{BA9C571B-7853-435D-935E-6453FA8718DB}" destId="{F1D97DBD-B2B1-4FBF-B25D-EBD466273C57}" srcOrd="0" destOrd="0" presId="urn:microsoft.com/office/officeart/2005/8/layout/vList2"/>
    <dgm:cxn modelId="{01562C20-8FF2-4A21-AA82-88A219F1DC62}" srcId="{3B2E7328-38B1-4751-83E7-503239008AC9}" destId="{6298F338-6ADC-491A-9D2D-05A98B59327E}" srcOrd="1" destOrd="0" parTransId="{EF71B6DD-FD8A-49BE-BE66-DB12FEA0C3E2}" sibTransId="{32351D8A-BC77-4FFD-97A2-BA9E923DA85E}"/>
    <dgm:cxn modelId="{E49A8E38-3818-44A0-9B24-311C3DFEA4EB}" type="presOf" srcId="{3B2E7328-38B1-4751-83E7-503239008AC9}" destId="{95A12B3F-9882-4528-BE89-F07276179315}" srcOrd="0" destOrd="0" presId="urn:microsoft.com/office/officeart/2005/8/layout/vList2"/>
    <dgm:cxn modelId="{93010369-29CA-483B-922D-CB6DC2A88985}" type="presOf" srcId="{6298F338-6ADC-491A-9D2D-05A98B59327E}" destId="{35BE359E-548C-47A3-9042-F2EAC453224E}" srcOrd="0" destOrd="0" presId="urn:microsoft.com/office/officeart/2005/8/layout/vList2"/>
    <dgm:cxn modelId="{6A6E4851-0AA5-4939-9F9B-3EA8E7BB1861}" srcId="{3B2E7328-38B1-4751-83E7-503239008AC9}" destId="{BA9C571B-7853-435D-935E-6453FA8718DB}" srcOrd="0" destOrd="0" parTransId="{BA4F66E4-59A9-49FB-B703-8F04453D9F05}" sibTransId="{501508A5-DC07-487C-984B-CADDC1E1006C}"/>
    <dgm:cxn modelId="{49C579A3-9279-439B-B580-0C34D3176ACC}" type="presOf" srcId="{4F723742-53EE-4C07-A202-2EC46EC81736}" destId="{BE6D0C3B-26EA-4BFC-94EA-C21A74E4CD2F}" srcOrd="0" destOrd="0" presId="urn:microsoft.com/office/officeart/2005/8/layout/vList2"/>
    <dgm:cxn modelId="{23F253E8-95DD-4412-97E4-5FA93B583B77}" srcId="{3B2E7328-38B1-4751-83E7-503239008AC9}" destId="{4EAD6BEF-629C-45F2-8334-049F770C1F72}" srcOrd="3" destOrd="0" parTransId="{69F05E70-4351-4FAF-8B65-5107534FA4E8}" sibTransId="{9505FB74-29A1-43BA-A636-DB83EDFE2CA5}"/>
    <dgm:cxn modelId="{52175AFA-A316-4A2B-9D5A-6FC05E5E1882}" srcId="{3B2E7328-38B1-4751-83E7-503239008AC9}" destId="{4F723742-53EE-4C07-A202-2EC46EC81736}" srcOrd="2" destOrd="0" parTransId="{32F3A5FD-65CA-4897-93A0-4A65F8FFDDC3}" sibTransId="{D5D76B8E-F592-432E-8B36-8CC88037A2D6}"/>
    <dgm:cxn modelId="{66DDDEFF-62FA-4063-BAE7-196F1102408B}" type="presOf" srcId="{4EAD6BEF-629C-45F2-8334-049F770C1F72}" destId="{4E054DB7-711F-4B97-91BC-A60AB3BB5483}" srcOrd="0" destOrd="0" presId="urn:microsoft.com/office/officeart/2005/8/layout/vList2"/>
    <dgm:cxn modelId="{6601136E-0518-4BC5-BD61-77D1BAAF8A52}" type="presParOf" srcId="{95A12B3F-9882-4528-BE89-F07276179315}" destId="{F1D97DBD-B2B1-4FBF-B25D-EBD466273C57}" srcOrd="0" destOrd="0" presId="urn:microsoft.com/office/officeart/2005/8/layout/vList2"/>
    <dgm:cxn modelId="{6A7FF065-3913-4334-950C-AE82EDE88520}" type="presParOf" srcId="{95A12B3F-9882-4528-BE89-F07276179315}" destId="{BC8BC4CE-C88C-4A6D-AE9D-ECAEFF0D181F}" srcOrd="1" destOrd="0" presId="urn:microsoft.com/office/officeart/2005/8/layout/vList2"/>
    <dgm:cxn modelId="{9B383B6A-027C-41A6-B002-45C0A786D445}" type="presParOf" srcId="{95A12B3F-9882-4528-BE89-F07276179315}" destId="{35BE359E-548C-47A3-9042-F2EAC453224E}" srcOrd="2" destOrd="0" presId="urn:microsoft.com/office/officeart/2005/8/layout/vList2"/>
    <dgm:cxn modelId="{3AFDD910-8B12-46E4-A9FE-949CE7450894}" type="presParOf" srcId="{95A12B3F-9882-4528-BE89-F07276179315}" destId="{EE05DA8C-E800-4B54-B611-47773B86E07D}" srcOrd="3" destOrd="0" presId="urn:microsoft.com/office/officeart/2005/8/layout/vList2"/>
    <dgm:cxn modelId="{594F3C50-5EC3-4A70-BC05-0CB6C8328FEE}" type="presParOf" srcId="{95A12B3F-9882-4528-BE89-F07276179315}" destId="{BE6D0C3B-26EA-4BFC-94EA-C21A74E4CD2F}" srcOrd="4" destOrd="0" presId="urn:microsoft.com/office/officeart/2005/8/layout/vList2"/>
    <dgm:cxn modelId="{C715C87D-3C28-43DF-A682-F1299EFC79B5}" type="presParOf" srcId="{95A12B3F-9882-4528-BE89-F07276179315}" destId="{F05C3EA3-E082-443A-8492-E5228DB93BA7}" srcOrd="5" destOrd="0" presId="urn:microsoft.com/office/officeart/2005/8/layout/vList2"/>
    <dgm:cxn modelId="{3D558A79-E90A-41A2-AA15-08B131C19E00}" type="presParOf" srcId="{95A12B3F-9882-4528-BE89-F07276179315}" destId="{4E054DB7-711F-4B97-91BC-A60AB3BB54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CEA60-A9C4-4D16-AD8D-2C4AC747B75E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2063E6-3F1E-4392-8224-0325730671AE}">
      <dgm:prSet/>
      <dgm:spPr>
        <a:xfrm>
          <a:off x="23192" y="2212974"/>
          <a:ext cx="2171053" cy="720000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sv-SE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Följ</a:t>
          </a:r>
          <a:r>
            <a:rPr lang="en-US" cap="all" dirty="0">
              <a:solidFill>
                <a:schemeClr val="bg1"/>
              </a:solidFill>
              <a:latin typeface="Calibri Light"/>
              <a:ea typeface="+mn-ea"/>
              <a:cs typeface="+mn-cs"/>
            </a:rPr>
            <a:t> </a:t>
          </a:r>
          <a:r>
            <a:rPr lang="sv-SE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bruksanvisningen</a:t>
          </a:r>
        </a:p>
      </dgm:t>
    </dgm:pt>
    <dgm:pt modelId="{29060603-A1A9-467B-B434-4226DBA71535}" type="parTrans" cxnId="{74BA8322-CA51-4F7D-B45C-E760CF950AF9}">
      <dgm:prSet/>
      <dgm:spPr/>
      <dgm:t>
        <a:bodyPr/>
        <a:lstStyle/>
        <a:p>
          <a:endParaRPr lang="en-US"/>
        </a:p>
      </dgm:t>
    </dgm:pt>
    <dgm:pt modelId="{8934407A-E665-4096-B250-A6DA8F94DE45}" type="sibTrans" cxnId="{74BA8322-CA51-4F7D-B45C-E760CF950AF9}">
      <dgm:prSet/>
      <dgm:spPr/>
      <dgm:t>
        <a:bodyPr/>
        <a:lstStyle/>
        <a:p>
          <a:endParaRPr lang="en-US"/>
        </a:p>
      </dgm:t>
    </dgm:pt>
    <dgm:pt modelId="{B0D224B3-C72B-4B8E-8487-6C1A26870AB9}">
      <dgm:prSet/>
      <dgm:spPr>
        <a:xfrm>
          <a:off x="2574180" y="2212974"/>
          <a:ext cx="2171053" cy="720000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sv-SE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Observera inverkningstiden</a:t>
          </a:r>
        </a:p>
      </dgm:t>
    </dgm:pt>
    <dgm:pt modelId="{A81C43D8-5AF4-4C7B-B1DE-F8D65E218B2F}" type="parTrans" cxnId="{2A82662D-5FAE-4B44-9748-BEC0BF5509AE}">
      <dgm:prSet/>
      <dgm:spPr/>
      <dgm:t>
        <a:bodyPr/>
        <a:lstStyle/>
        <a:p>
          <a:endParaRPr lang="en-US"/>
        </a:p>
      </dgm:t>
    </dgm:pt>
    <dgm:pt modelId="{1EC24E14-99E7-4DC8-BDB0-FB67AA740543}" type="sibTrans" cxnId="{2A82662D-5FAE-4B44-9748-BEC0BF5509AE}">
      <dgm:prSet/>
      <dgm:spPr/>
      <dgm:t>
        <a:bodyPr/>
        <a:lstStyle/>
        <a:p>
          <a:endParaRPr lang="en-US"/>
        </a:p>
      </dgm:t>
    </dgm:pt>
    <dgm:pt modelId="{4A953791-1E98-49E1-AC48-90C7DAAC73DB}">
      <dgm:prSet/>
      <dgm:spPr>
        <a:xfrm>
          <a:off x="23192" y="5212580"/>
          <a:ext cx="2171053" cy="720000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sv-SE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Mekanisk bearbetning ger bättre effekt</a:t>
          </a:r>
        </a:p>
      </dgm:t>
    </dgm:pt>
    <dgm:pt modelId="{22F44C32-EE35-45A2-8000-519510067B26}" type="parTrans" cxnId="{41C56068-A2CA-474C-B99B-C9BF49F59656}">
      <dgm:prSet/>
      <dgm:spPr/>
      <dgm:t>
        <a:bodyPr/>
        <a:lstStyle/>
        <a:p>
          <a:endParaRPr lang="en-US"/>
        </a:p>
      </dgm:t>
    </dgm:pt>
    <dgm:pt modelId="{5CDD727D-9682-40BB-9A55-D0CDD66889EE}" type="sibTrans" cxnId="{41C56068-A2CA-474C-B99B-C9BF49F59656}">
      <dgm:prSet/>
      <dgm:spPr/>
      <dgm:t>
        <a:bodyPr/>
        <a:lstStyle/>
        <a:p>
          <a:endParaRPr lang="en-US"/>
        </a:p>
      </dgm:t>
    </dgm:pt>
    <dgm:pt modelId="{116F983A-5D4C-4D00-9DE9-D2912055F6D1}">
      <dgm:prSet/>
      <dgm:spPr>
        <a:xfrm>
          <a:off x="2574180" y="5212580"/>
          <a:ext cx="2171053" cy="720000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sv-SE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Använd handskar</a:t>
          </a:r>
        </a:p>
      </dgm:t>
    </dgm:pt>
    <dgm:pt modelId="{F71822A9-78F3-4C32-B859-19BB6A08C1EB}" type="parTrans" cxnId="{4E50C727-A9C1-4F4B-A909-33E26C19550A}">
      <dgm:prSet/>
      <dgm:spPr/>
      <dgm:t>
        <a:bodyPr/>
        <a:lstStyle/>
        <a:p>
          <a:endParaRPr lang="en-US"/>
        </a:p>
      </dgm:t>
    </dgm:pt>
    <dgm:pt modelId="{1BB9FECC-7512-42A5-B3F5-E135F705D017}" type="sibTrans" cxnId="{4E50C727-A9C1-4F4B-A909-33E26C19550A}">
      <dgm:prSet/>
      <dgm:spPr/>
      <dgm:t>
        <a:bodyPr/>
        <a:lstStyle/>
        <a:p>
          <a:endParaRPr lang="en-US"/>
        </a:p>
      </dgm:t>
    </dgm:pt>
    <dgm:pt modelId="{425D6018-CBF4-4EED-BD9C-5018E33D38E0}" type="pres">
      <dgm:prSet presAssocID="{5C4CEA60-A9C4-4D16-AD8D-2C4AC747B75E}" presName="root" presStyleCnt="0">
        <dgm:presLayoutVars>
          <dgm:dir/>
          <dgm:resizeHandles val="exact"/>
        </dgm:presLayoutVars>
      </dgm:prSet>
      <dgm:spPr/>
    </dgm:pt>
    <dgm:pt modelId="{0A162424-8A0D-4033-AE1E-9DDA9C0CC525}" type="pres">
      <dgm:prSet presAssocID="{422063E6-3F1E-4392-8224-0325730671AE}" presName="compNode" presStyleCnt="0"/>
      <dgm:spPr/>
    </dgm:pt>
    <dgm:pt modelId="{B62248C9-40C9-4341-A298-0EC3973142EA}" type="pres">
      <dgm:prSet presAssocID="{422063E6-3F1E-4392-8224-0325730671AE}" presName="iconBgRect" presStyleLbl="bgShp" presStyleIdx="0" presStyleCnt="4"/>
      <dgm:spPr>
        <a:xfrm>
          <a:off x="446548" y="476131"/>
          <a:ext cx="1324342" cy="1324342"/>
        </a:xfrm>
        <a:prstGeom prst="ellipse">
          <a:avLst/>
        </a:prstGeom>
      </dgm:spPr>
    </dgm:pt>
    <dgm:pt modelId="{886A12C2-3035-4E42-9A96-5A10E6ABEE74}" type="pres">
      <dgm:prSet presAssocID="{422063E6-3F1E-4392-8224-0325730671AE}" presName="iconRect" presStyleLbl="node1" presStyleIdx="0" presStyleCnt="4" custLinFactNeighborX="-4569" custLinFactNeighborY="4438"/>
      <dgm:spPr>
        <a:xfrm>
          <a:off x="728785" y="758368"/>
          <a:ext cx="759868" cy="7598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03EF9DCC-2D59-47F2-BBDA-920618717FB2}" type="pres">
      <dgm:prSet presAssocID="{422063E6-3F1E-4392-8224-0325730671AE}" presName="spaceRect" presStyleCnt="0"/>
      <dgm:spPr/>
    </dgm:pt>
    <dgm:pt modelId="{C8EC2118-D1ED-497D-AA74-7200553CE813}" type="pres">
      <dgm:prSet presAssocID="{422063E6-3F1E-4392-8224-0325730671AE}" presName="textRect" presStyleLbl="revTx" presStyleIdx="0" presStyleCnt="4">
        <dgm:presLayoutVars>
          <dgm:chMax val="1"/>
          <dgm:chPref val="1"/>
        </dgm:presLayoutVars>
      </dgm:prSet>
      <dgm:spPr/>
    </dgm:pt>
    <dgm:pt modelId="{0D2FD93B-116F-4A2D-9755-CFD84B05F713}" type="pres">
      <dgm:prSet presAssocID="{8934407A-E665-4096-B250-A6DA8F94DE45}" presName="sibTrans" presStyleCnt="0"/>
      <dgm:spPr/>
    </dgm:pt>
    <dgm:pt modelId="{75B24C05-FE44-47EF-839F-EA44B02209B9}" type="pres">
      <dgm:prSet presAssocID="{B0D224B3-C72B-4B8E-8487-6C1A26870AB9}" presName="compNode" presStyleCnt="0"/>
      <dgm:spPr/>
    </dgm:pt>
    <dgm:pt modelId="{8EFDF672-6C31-4017-A6A2-68E721EB3BF4}" type="pres">
      <dgm:prSet presAssocID="{B0D224B3-C72B-4B8E-8487-6C1A26870AB9}" presName="iconBgRect" presStyleLbl="bgShp" presStyleIdx="1" presStyleCnt="4"/>
      <dgm:spPr>
        <a:xfrm>
          <a:off x="2997536" y="476131"/>
          <a:ext cx="1324342" cy="1324342"/>
        </a:xfrm>
        <a:prstGeom prst="ellipse">
          <a:avLst/>
        </a:prstGeom>
      </dgm:spPr>
    </dgm:pt>
    <dgm:pt modelId="{38B88FBD-69A0-4654-9BAC-4AFE3E898CBA}" type="pres">
      <dgm:prSet presAssocID="{B0D224B3-C72B-4B8E-8487-6C1A26870AB9}" presName="iconRect" presStyleLbl="node1" presStyleIdx="1" presStyleCnt="4"/>
      <dgm:spPr>
        <a:xfrm>
          <a:off x="3279773" y="758368"/>
          <a:ext cx="759868" cy="7598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ga"/>
        </a:ext>
      </dgm:extLst>
    </dgm:pt>
    <dgm:pt modelId="{C2170500-92E3-4CFF-BA3B-DC6690022E5D}" type="pres">
      <dgm:prSet presAssocID="{B0D224B3-C72B-4B8E-8487-6C1A26870AB9}" presName="spaceRect" presStyleCnt="0"/>
      <dgm:spPr/>
    </dgm:pt>
    <dgm:pt modelId="{CB225BBE-FFFB-4EFC-A68E-0662C09CB936}" type="pres">
      <dgm:prSet presAssocID="{B0D224B3-C72B-4B8E-8487-6C1A26870AB9}" presName="textRect" presStyleLbl="revTx" presStyleIdx="1" presStyleCnt="4">
        <dgm:presLayoutVars>
          <dgm:chMax val="1"/>
          <dgm:chPref val="1"/>
        </dgm:presLayoutVars>
      </dgm:prSet>
      <dgm:spPr/>
    </dgm:pt>
    <dgm:pt modelId="{BFD645EF-EC54-46C7-A165-C076CC48F662}" type="pres">
      <dgm:prSet presAssocID="{1EC24E14-99E7-4DC8-BDB0-FB67AA740543}" presName="sibTrans" presStyleCnt="0"/>
      <dgm:spPr/>
    </dgm:pt>
    <dgm:pt modelId="{30D4347C-FC1E-4EDD-867A-F091127C4E13}" type="pres">
      <dgm:prSet presAssocID="{4A953791-1E98-49E1-AC48-90C7DAAC73DB}" presName="compNode" presStyleCnt="0"/>
      <dgm:spPr/>
    </dgm:pt>
    <dgm:pt modelId="{11F72D6C-1707-479E-A60D-4622FD43FDDB}" type="pres">
      <dgm:prSet presAssocID="{4A953791-1E98-49E1-AC48-90C7DAAC73DB}" presName="iconBgRect" presStyleLbl="bgShp" presStyleIdx="2" presStyleCnt="4"/>
      <dgm:spPr>
        <a:xfrm>
          <a:off x="446548" y="3475737"/>
          <a:ext cx="1324342" cy="1324342"/>
        </a:xfrm>
        <a:prstGeom prst="ellipse">
          <a:avLst/>
        </a:prstGeom>
      </dgm:spPr>
    </dgm:pt>
    <dgm:pt modelId="{74161A12-179A-428A-8BC8-BAD5EEBAF275}" type="pres">
      <dgm:prSet presAssocID="{4A953791-1E98-49E1-AC48-90C7DAAC73DB}" presName="iconRect" presStyleLbl="node1" presStyleIdx="2" presStyleCnt="4"/>
      <dgm:spPr>
        <a:xfrm>
          <a:off x="728785" y="3757974"/>
          <a:ext cx="759868" cy="759868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gghjul"/>
        </a:ext>
      </dgm:extLst>
    </dgm:pt>
    <dgm:pt modelId="{BF681D62-9F5A-4541-8E19-2EFEC0056A59}" type="pres">
      <dgm:prSet presAssocID="{4A953791-1E98-49E1-AC48-90C7DAAC73DB}" presName="spaceRect" presStyleCnt="0"/>
      <dgm:spPr/>
    </dgm:pt>
    <dgm:pt modelId="{FDF7EECE-ABE0-4A63-A125-07DE42E40595}" type="pres">
      <dgm:prSet presAssocID="{4A953791-1E98-49E1-AC48-90C7DAAC73DB}" presName="textRect" presStyleLbl="revTx" presStyleIdx="2" presStyleCnt="4">
        <dgm:presLayoutVars>
          <dgm:chMax val="1"/>
          <dgm:chPref val="1"/>
        </dgm:presLayoutVars>
      </dgm:prSet>
      <dgm:spPr/>
    </dgm:pt>
    <dgm:pt modelId="{16ABF44F-5077-4CBA-95E7-9EA2B10E9E54}" type="pres">
      <dgm:prSet presAssocID="{5CDD727D-9682-40BB-9A55-D0CDD66889EE}" presName="sibTrans" presStyleCnt="0"/>
      <dgm:spPr/>
    </dgm:pt>
    <dgm:pt modelId="{716A36FE-0388-4ACA-9C62-B36B9AA7EE31}" type="pres">
      <dgm:prSet presAssocID="{116F983A-5D4C-4D00-9DE9-D2912055F6D1}" presName="compNode" presStyleCnt="0"/>
      <dgm:spPr/>
    </dgm:pt>
    <dgm:pt modelId="{5FA42D96-0CDE-4E69-B739-B326AE9DA890}" type="pres">
      <dgm:prSet presAssocID="{116F983A-5D4C-4D00-9DE9-D2912055F6D1}" presName="iconBgRect" presStyleLbl="bgShp" presStyleIdx="3" presStyleCnt="4"/>
      <dgm:spPr>
        <a:xfrm>
          <a:off x="2997536" y="3475737"/>
          <a:ext cx="1324342" cy="1324342"/>
        </a:xfrm>
        <a:prstGeom prst="ellipse">
          <a:avLst/>
        </a:prstGeom>
      </dgm:spPr>
    </dgm:pt>
    <dgm:pt modelId="{CCAAAD1E-B775-4024-BBFE-B3FA584EC28C}" type="pres">
      <dgm:prSet presAssocID="{116F983A-5D4C-4D00-9DE9-D2912055F6D1}" presName="iconRect" presStyleLbl="node1" presStyleIdx="3" presStyleCnt="4"/>
      <dgm:spPr>
        <a:xfrm>
          <a:off x="3279773" y="3757974"/>
          <a:ext cx="759868" cy="75986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</dgm:pt>
    <dgm:pt modelId="{9F54B6D7-A9AB-4FE3-BEDD-27CE933FAF54}" type="pres">
      <dgm:prSet presAssocID="{116F983A-5D4C-4D00-9DE9-D2912055F6D1}" presName="spaceRect" presStyleCnt="0"/>
      <dgm:spPr/>
    </dgm:pt>
    <dgm:pt modelId="{BEBB692C-342B-4390-9998-5568F200E533}" type="pres">
      <dgm:prSet presAssocID="{116F983A-5D4C-4D00-9DE9-D2912055F6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362522-182D-455E-84F0-C2AA221B1F2E}" type="presOf" srcId="{422063E6-3F1E-4392-8224-0325730671AE}" destId="{C8EC2118-D1ED-497D-AA74-7200553CE813}" srcOrd="0" destOrd="0" presId="urn:microsoft.com/office/officeart/2018/5/layout/IconCircleLabelList"/>
    <dgm:cxn modelId="{74BA8322-CA51-4F7D-B45C-E760CF950AF9}" srcId="{5C4CEA60-A9C4-4D16-AD8D-2C4AC747B75E}" destId="{422063E6-3F1E-4392-8224-0325730671AE}" srcOrd="0" destOrd="0" parTransId="{29060603-A1A9-467B-B434-4226DBA71535}" sibTransId="{8934407A-E665-4096-B250-A6DA8F94DE45}"/>
    <dgm:cxn modelId="{4E50C727-A9C1-4F4B-A909-33E26C19550A}" srcId="{5C4CEA60-A9C4-4D16-AD8D-2C4AC747B75E}" destId="{116F983A-5D4C-4D00-9DE9-D2912055F6D1}" srcOrd="3" destOrd="0" parTransId="{F71822A9-78F3-4C32-B859-19BB6A08C1EB}" sibTransId="{1BB9FECC-7512-42A5-B3F5-E135F705D017}"/>
    <dgm:cxn modelId="{2A82662D-5FAE-4B44-9748-BEC0BF5509AE}" srcId="{5C4CEA60-A9C4-4D16-AD8D-2C4AC747B75E}" destId="{B0D224B3-C72B-4B8E-8487-6C1A26870AB9}" srcOrd="1" destOrd="0" parTransId="{A81C43D8-5AF4-4C7B-B1DE-F8D65E218B2F}" sibTransId="{1EC24E14-99E7-4DC8-BDB0-FB67AA740543}"/>
    <dgm:cxn modelId="{41C56068-A2CA-474C-B99B-C9BF49F59656}" srcId="{5C4CEA60-A9C4-4D16-AD8D-2C4AC747B75E}" destId="{4A953791-1E98-49E1-AC48-90C7DAAC73DB}" srcOrd="2" destOrd="0" parTransId="{22F44C32-EE35-45A2-8000-519510067B26}" sibTransId="{5CDD727D-9682-40BB-9A55-D0CDD66889EE}"/>
    <dgm:cxn modelId="{8E0AB16E-B245-4E31-B74A-63065237F10B}" type="presOf" srcId="{4A953791-1E98-49E1-AC48-90C7DAAC73DB}" destId="{FDF7EECE-ABE0-4A63-A125-07DE42E40595}" srcOrd="0" destOrd="0" presId="urn:microsoft.com/office/officeart/2018/5/layout/IconCircleLabelList"/>
    <dgm:cxn modelId="{AA650E7E-CF26-4136-9F95-82386515781E}" type="presOf" srcId="{116F983A-5D4C-4D00-9DE9-D2912055F6D1}" destId="{BEBB692C-342B-4390-9998-5568F200E533}" srcOrd="0" destOrd="0" presId="urn:microsoft.com/office/officeart/2018/5/layout/IconCircleLabelList"/>
    <dgm:cxn modelId="{515C52AC-715D-46C8-AAF4-1768B2249F26}" type="presOf" srcId="{5C4CEA60-A9C4-4D16-AD8D-2C4AC747B75E}" destId="{425D6018-CBF4-4EED-BD9C-5018E33D38E0}" srcOrd="0" destOrd="0" presId="urn:microsoft.com/office/officeart/2018/5/layout/IconCircleLabelList"/>
    <dgm:cxn modelId="{B84029B3-4ECE-4EF3-952E-B27743D5CC47}" type="presOf" srcId="{B0D224B3-C72B-4B8E-8487-6C1A26870AB9}" destId="{CB225BBE-FFFB-4EFC-A68E-0662C09CB936}" srcOrd="0" destOrd="0" presId="urn:microsoft.com/office/officeart/2018/5/layout/IconCircleLabelList"/>
    <dgm:cxn modelId="{BBD8C06B-7482-4BC3-909F-6640A542C15A}" type="presParOf" srcId="{425D6018-CBF4-4EED-BD9C-5018E33D38E0}" destId="{0A162424-8A0D-4033-AE1E-9DDA9C0CC525}" srcOrd="0" destOrd="0" presId="urn:microsoft.com/office/officeart/2018/5/layout/IconCircleLabelList"/>
    <dgm:cxn modelId="{A89DF8A8-EE18-4EE2-8616-6D3016BDFD8E}" type="presParOf" srcId="{0A162424-8A0D-4033-AE1E-9DDA9C0CC525}" destId="{B62248C9-40C9-4341-A298-0EC3973142EA}" srcOrd="0" destOrd="0" presId="urn:microsoft.com/office/officeart/2018/5/layout/IconCircleLabelList"/>
    <dgm:cxn modelId="{21D59E74-8782-43AB-BB65-0C4C9A720C81}" type="presParOf" srcId="{0A162424-8A0D-4033-AE1E-9DDA9C0CC525}" destId="{886A12C2-3035-4E42-9A96-5A10E6ABEE74}" srcOrd="1" destOrd="0" presId="urn:microsoft.com/office/officeart/2018/5/layout/IconCircleLabelList"/>
    <dgm:cxn modelId="{4A82D48D-E229-4569-8AE9-D4392BC24751}" type="presParOf" srcId="{0A162424-8A0D-4033-AE1E-9DDA9C0CC525}" destId="{03EF9DCC-2D59-47F2-BBDA-920618717FB2}" srcOrd="2" destOrd="0" presId="urn:microsoft.com/office/officeart/2018/5/layout/IconCircleLabelList"/>
    <dgm:cxn modelId="{3D6296FB-9B44-41AD-928B-ED5EA9AB4A38}" type="presParOf" srcId="{0A162424-8A0D-4033-AE1E-9DDA9C0CC525}" destId="{C8EC2118-D1ED-497D-AA74-7200553CE813}" srcOrd="3" destOrd="0" presId="urn:microsoft.com/office/officeart/2018/5/layout/IconCircleLabelList"/>
    <dgm:cxn modelId="{A80DDA1D-94D2-4740-9427-EF68A91ECFB8}" type="presParOf" srcId="{425D6018-CBF4-4EED-BD9C-5018E33D38E0}" destId="{0D2FD93B-116F-4A2D-9755-CFD84B05F713}" srcOrd="1" destOrd="0" presId="urn:microsoft.com/office/officeart/2018/5/layout/IconCircleLabelList"/>
    <dgm:cxn modelId="{57980670-C6ED-4CED-B49D-6269A39BC4B9}" type="presParOf" srcId="{425D6018-CBF4-4EED-BD9C-5018E33D38E0}" destId="{75B24C05-FE44-47EF-839F-EA44B02209B9}" srcOrd="2" destOrd="0" presId="urn:microsoft.com/office/officeart/2018/5/layout/IconCircleLabelList"/>
    <dgm:cxn modelId="{1464F286-EDA3-4112-947F-BDFE9C3E85E2}" type="presParOf" srcId="{75B24C05-FE44-47EF-839F-EA44B02209B9}" destId="{8EFDF672-6C31-4017-A6A2-68E721EB3BF4}" srcOrd="0" destOrd="0" presId="urn:microsoft.com/office/officeart/2018/5/layout/IconCircleLabelList"/>
    <dgm:cxn modelId="{EB532FB2-2328-4291-A697-0483C88B19AC}" type="presParOf" srcId="{75B24C05-FE44-47EF-839F-EA44B02209B9}" destId="{38B88FBD-69A0-4654-9BAC-4AFE3E898CBA}" srcOrd="1" destOrd="0" presId="urn:microsoft.com/office/officeart/2018/5/layout/IconCircleLabelList"/>
    <dgm:cxn modelId="{B0719605-FD43-4A7D-B630-75BD59CB2CA5}" type="presParOf" srcId="{75B24C05-FE44-47EF-839F-EA44B02209B9}" destId="{C2170500-92E3-4CFF-BA3B-DC6690022E5D}" srcOrd="2" destOrd="0" presId="urn:microsoft.com/office/officeart/2018/5/layout/IconCircleLabelList"/>
    <dgm:cxn modelId="{6A58B8AE-B927-4FF6-AFFE-983C48EFF8E2}" type="presParOf" srcId="{75B24C05-FE44-47EF-839F-EA44B02209B9}" destId="{CB225BBE-FFFB-4EFC-A68E-0662C09CB936}" srcOrd="3" destOrd="0" presId="urn:microsoft.com/office/officeart/2018/5/layout/IconCircleLabelList"/>
    <dgm:cxn modelId="{F8F52665-7E7C-491F-8561-6FC96E16F656}" type="presParOf" srcId="{425D6018-CBF4-4EED-BD9C-5018E33D38E0}" destId="{BFD645EF-EC54-46C7-A165-C076CC48F662}" srcOrd="3" destOrd="0" presId="urn:microsoft.com/office/officeart/2018/5/layout/IconCircleLabelList"/>
    <dgm:cxn modelId="{676EB68D-B487-45F2-8F4F-4A13DEBD5DE9}" type="presParOf" srcId="{425D6018-CBF4-4EED-BD9C-5018E33D38E0}" destId="{30D4347C-FC1E-4EDD-867A-F091127C4E13}" srcOrd="4" destOrd="0" presId="urn:microsoft.com/office/officeart/2018/5/layout/IconCircleLabelList"/>
    <dgm:cxn modelId="{01643D4F-E6E9-46CD-9477-C3B5C0B3279E}" type="presParOf" srcId="{30D4347C-FC1E-4EDD-867A-F091127C4E13}" destId="{11F72D6C-1707-479E-A60D-4622FD43FDDB}" srcOrd="0" destOrd="0" presId="urn:microsoft.com/office/officeart/2018/5/layout/IconCircleLabelList"/>
    <dgm:cxn modelId="{C46A7C6C-A0B4-43DC-96C9-0C1C573ED52C}" type="presParOf" srcId="{30D4347C-FC1E-4EDD-867A-F091127C4E13}" destId="{74161A12-179A-428A-8BC8-BAD5EEBAF275}" srcOrd="1" destOrd="0" presId="urn:microsoft.com/office/officeart/2018/5/layout/IconCircleLabelList"/>
    <dgm:cxn modelId="{3D068164-4CD5-4172-9711-665FEEDFE8C6}" type="presParOf" srcId="{30D4347C-FC1E-4EDD-867A-F091127C4E13}" destId="{BF681D62-9F5A-4541-8E19-2EFEC0056A59}" srcOrd="2" destOrd="0" presId="urn:microsoft.com/office/officeart/2018/5/layout/IconCircleLabelList"/>
    <dgm:cxn modelId="{5EAF32F6-C131-47C8-ABEC-FF92C9B4AEC2}" type="presParOf" srcId="{30D4347C-FC1E-4EDD-867A-F091127C4E13}" destId="{FDF7EECE-ABE0-4A63-A125-07DE42E40595}" srcOrd="3" destOrd="0" presId="urn:microsoft.com/office/officeart/2018/5/layout/IconCircleLabelList"/>
    <dgm:cxn modelId="{D6347758-C1FA-4CB4-991B-30296E8AC9A5}" type="presParOf" srcId="{425D6018-CBF4-4EED-BD9C-5018E33D38E0}" destId="{16ABF44F-5077-4CBA-95E7-9EA2B10E9E54}" srcOrd="5" destOrd="0" presId="urn:microsoft.com/office/officeart/2018/5/layout/IconCircleLabelList"/>
    <dgm:cxn modelId="{785E9A8F-81B7-440F-99DB-816D8B96773D}" type="presParOf" srcId="{425D6018-CBF4-4EED-BD9C-5018E33D38E0}" destId="{716A36FE-0388-4ACA-9C62-B36B9AA7EE31}" srcOrd="6" destOrd="0" presId="urn:microsoft.com/office/officeart/2018/5/layout/IconCircleLabelList"/>
    <dgm:cxn modelId="{901D6F9A-EC3A-4CEB-9731-D19463B971AD}" type="presParOf" srcId="{716A36FE-0388-4ACA-9C62-B36B9AA7EE31}" destId="{5FA42D96-0CDE-4E69-B739-B326AE9DA890}" srcOrd="0" destOrd="0" presId="urn:microsoft.com/office/officeart/2018/5/layout/IconCircleLabelList"/>
    <dgm:cxn modelId="{DFD1D03E-1B1E-4C17-894A-DF9A88F5A381}" type="presParOf" srcId="{716A36FE-0388-4ACA-9C62-B36B9AA7EE31}" destId="{CCAAAD1E-B775-4024-BBFE-B3FA584EC28C}" srcOrd="1" destOrd="0" presId="urn:microsoft.com/office/officeart/2018/5/layout/IconCircleLabelList"/>
    <dgm:cxn modelId="{05A5386A-55AC-4099-A533-FC9F225C3CCC}" type="presParOf" srcId="{716A36FE-0388-4ACA-9C62-B36B9AA7EE31}" destId="{9F54B6D7-A9AB-4FE3-BEDD-27CE933FAF54}" srcOrd="2" destOrd="0" presId="urn:microsoft.com/office/officeart/2018/5/layout/IconCircleLabelList"/>
    <dgm:cxn modelId="{10319776-08C4-42A9-8525-72A3638FB30B}" type="presParOf" srcId="{716A36FE-0388-4ACA-9C62-B36B9AA7EE31}" destId="{BEBB692C-342B-4390-9998-5568F200E5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311C4-ECF9-459E-BAC8-9BE215326DEE}">
      <dsp:nvSpPr>
        <dsp:cNvPr id="0" name=""/>
        <dsp:cNvSpPr/>
      </dsp:nvSpPr>
      <dsp:spPr>
        <a:xfrm>
          <a:off x="0" y="684206"/>
          <a:ext cx="3888432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Sjukhus</a:t>
          </a:r>
          <a:endParaRPr lang="en-US" sz="6500" kern="1200" dirty="0"/>
        </a:p>
      </dsp:txBody>
      <dsp:txXfrm>
        <a:off x="76105" y="760311"/>
        <a:ext cx="3736222" cy="1406815"/>
      </dsp:txXfrm>
    </dsp:sp>
    <dsp:sp modelId="{C6F90880-B9E8-4140-9A58-418956CC8FE5}">
      <dsp:nvSpPr>
        <dsp:cNvPr id="0" name=""/>
        <dsp:cNvSpPr/>
      </dsp:nvSpPr>
      <dsp:spPr>
        <a:xfrm>
          <a:off x="0" y="2471042"/>
          <a:ext cx="3888432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SÄBO</a:t>
          </a:r>
          <a:endParaRPr lang="en-US" sz="6500" kern="1200" dirty="0"/>
        </a:p>
      </dsp:txBody>
      <dsp:txXfrm>
        <a:off x="76105" y="2547147"/>
        <a:ext cx="3736222" cy="1406815"/>
      </dsp:txXfrm>
    </dsp:sp>
    <dsp:sp modelId="{60F460EF-03BB-4899-8790-0C6D18FB2DB4}">
      <dsp:nvSpPr>
        <dsp:cNvPr id="0" name=""/>
        <dsp:cNvSpPr/>
      </dsp:nvSpPr>
      <dsp:spPr>
        <a:xfrm>
          <a:off x="0" y="4217267"/>
          <a:ext cx="3888432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hemmet</a:t>
          </a:r>
          <a:endParaRPr lang="en-US" sz="6500" kern="1200" dirty="0"/>
        </a:p>
      </dsp:txBody>
      <dsp:txXfrm>
        <a:off x="76105" y="4293372"/>
        <a:ext cx="3736222" cy="1406815"/>
      </dsp:txXfrm>
    </dsp:sp>
    <dsp:sp modelId="{756C7914-2E8E-473D-9FB5-334D16710C85}">
      <dsp:nvSpPr>
        <dsp:cNvPr id="0" name=""/>
        <dsp:cNvSpPr/>
      </dsp:nvSpPr>
      <dsp:spPr>
        <a:xfrm>
          <a:off x="0" y="5963492"/>
          <a:ext cx="3888432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Kontor</a:t>
          </a:r>
        </a:p>
      </dsp:txBody>
      <dsp:txXfrm>
        <a:off x="76105" y="6039597"/>
        <a:ext cx="3736222" cy="1406815"/>
      </dsp:txXfrm>
    </dsp:sp>
    <dsp:sp modelId="{8B459824-A4A4-4E8B-B870-087FDE7B625D}">
      <dsp:nvSpPr>
        <dsp:cNvPr id="0" name=""/>
        <dsp:cNvSpPr/>
      </dsp:nvSpPr>
      <dsp:spPr>
        <a:xfrm>
          <a:off x="0" y="7709717"/>
          <a:ext cx="3888432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Trapphus</a:t>
          </a:r>
        </a:p>
      </dsp:txBody>
      <dsp:txXfrm>
        <a:off x="76105" y="7785822"/>
        <a:ext cx="3736222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2E71-64B9-49E8-9236-41FE27B7F8EC}">
      <dsp:nvSpPr>
        <dsp:cNvPr id="0" name=""/>
        <dsp:cNvSpPr/>
      </dsp:nvSpPr>
      <dsp:spPr>
        <a:xfrm>
          <a:off x="0" y="7623"/>
          <a:ext cx="9007200" cy="3417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Alla som utför städmoment ska ha grundläggande kunskaper om rengöring, städmetoder och vårdhygieniska rutiner.</a:t>
          </a:r>
        </a:p>
      </dsp:txBody>
      <dsp:txXfrm>
        <a:off x="166846" y="174469"/>
        <a:ext cx="8673508" cy="3084170"/>
      </dsp:txXfrm>
    </dsp:sp>
    <dsp:sp modelId="{6BDBA1DC-3649-4806-811C-02E8ADC00216}">
      <dsp:nvSpPr>
        <dsp:cNvPr id="0" name=""/>
        <dsp:cNvSpPr/>
      </dsp:nvSpPr>
      <dsp:spPr>
        <a:xfrm>
          <a:off x="0" y="6489337"/>
          <a:ext cx="9007200" cy="3417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Personal som utför </a:t>
          </a:r>
          <a:r>
            <a:rPr lang="sv-SE" sz="4000" kern="1200" noProof="0" dirty="0"/>
            <a:t>städning</a:t>
          </a:r>
          <a:r>
            <a:rPr lang="en-US" sz="4000" kern="1200" dirty="0"/>
            <a:t> i vårdmiljö ska följa gällande lagstiftning, riktlinjer och rutiner för att förebygga smitta, smittspridning och ohälsa.</a:t>
          </a:r>
        </a:p>
      </dsp:txBody>
      <dsp:txXfrm>
        <a:off x="166846" y="6656183"/>
        <a:ext cx="8673508" cy="3084170"/>
      </dsp:txXfrm>
    </dsp:sp>
    <dsp:sp modelId="{51367358-9515-49C5-8F35-FE62632E4E1B}">
      <dsp:nvSpPr>
        <dsp:cNvPr id="0" name=""/>
        <dsp:cNvSpPr/>
      </dsp:nvSpPr>
      <dsp:spPr>
        <a:xfrm>
          <a:off x="0" y="3563726"/>
          <a:ext cx="9007200" cy="2779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b="0" i="0" kern="1200" dirty="0">
              <a:solidFill>
                <a:schemeClr val="bg1"/>
              </a:solidFill>
              <a:effectLst/>
            </a:rPr>
            <a:t>Städning kräver kunskap om hur smittämnen sprids, vilka städrutiner som gäller och fram för allt basala hygienrutiner. </a:t>
          </a:r>
        </a:p>
      </dsp:txBody>
      <dsp:txXfrm>
        <a:off x="135696" y="3699422"/>
        <a:ext cx="8735808" cy="250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7DBD-B2B1-4FBF-B25D-EBD466273C57}">
      <dsp:nvSpPr>
        <dsp:cNvPr id="0" name=""/>
        <dsp:cNvSpPr/>
      </dsp:nvSpPr>
      <dsp:spPr>
        <a:xfrm>
          <a:off x="0" y="79213"/>
          <a:ext cx="9007475" cy="232713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100" kern="1200" dirty="0"/>
            <a:t>Hälso- och sjukvårdslagen</a:t>
          </a:r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100" kern="1200" dirty="0"/>
            <a:t>5 kap. </a:t>
          </a:r>
          <a:endParaRPr lang="en-US" sz="5100" kern="1200" dirty="0"/>
        </a:p>
      </dsp:txBody>
      <dsp:txXfrm>
        <a:off x="113601" y="192814"/>
        <a:ext cx="8780273" cy="2099928"/>
      </dsp:txXfrm>
    </dsp:sp>
    <dsp:sp modelId="{35BE359E-548C-47A3-9042-F2EAC453224E}">
      <dsp:nvSpPr>
        <dsp:cNvPr id="0" name=""/>
        <dsp:cNvSpPr/>
      </dsp:nvSpPr>
      <dsp:spPr>
        <a:xfrm>
          <a:off x="0" y="2553223"/>
          <a:ext cx="9007475" cy="232713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Basal hygien i vård och omsorg</a:t>
          </a:r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SOSFS 2015:10</a:t>
          </a:r>
        </a:p>
      </dsp:txBody>
      <dsp:txXfrm>
        <a:off x="113601" y="2666824"/>
        <a:ext cx="8780273" cy="2099928"/>
      </dsp:txXfrm>
    </dsp:sp>
    <dsp:sp modelId="{BE6D0C3B-26EA-4BFC-94EA-C21A74E4CD2F}">
      <dsp:nvSpPr>
        <dsp:cNvPr id="0" name=""/>
        <dsp:cNvSpPr/>
      </dsp:nvSpPr>
      <dsp:spPr>
        <a:xfrm>
          <a:off x="0" y="5027233"/>
          <a:ext cx="9007475" cy="232713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baseline="0"/>
            <a:t>Smittrisker </a:t>
          </a:r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baseline="0"/>
            <a:t>AFS 2018:4</a:t>
          </a:r>
          <a:endParaRPr lang="en-US" sz="5100" kern="1200"/>
        </a:p>
      </dsp:txBody>
      <dsp:txXfrm>
        <a:off x="113601" y="5140834"/>
        <a:ext cx="8780273" cy="2099928"/>
      </dsp:txXfrm>
    </dsp:sp>
    <dsp:sp modelId="{4E054DB7-711F-4B97-91BC-A60AB3BB5483}">
      <dsp:nvSpPr>
        <dsp:cNvPr id="0" name=""/>
        <dsp:cNvSpPr/>
      </dsp:nvSpPr>
      <dsp:spPr>
        <a:xfrm>
          <a:off x="0" y="7501244"/>
          <a:ext cx="9007475" cy="232713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100" kern="1200" dirty="0"/>
            <a:t>Städning i vårdlokaler </a:t>
          </a:r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100" kern="1200" dirty="0"/>
            <a:t>SIV</a:t>
          </a:r>
        </a:p>
      </dsp:txBody>
      <dsp:txXfrm>
        <a:off x="113601" y="7614845"/>
        <a:ext cx="8780273" cy="2099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248C9-40C9-4341-A298-0EC3973142EA}">
      <dsp:nvSpPr>
        <dsp:cNvPr id="0" name=""/>
        <dsp:cNvSpPr/>
      </dsp:nvSpPr>
      <dsp:spPr>
        <a:xfrm>
          <a:off x="612130" y="22192"/>
          <a:ext cx="1211171" cy="12111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A12C2-3035-4E42-9A96-5A10E6ABEE74}">
      <dsp:nvSpPr>
        <dsp:cNvPr id="0" name=""/>
        <dsp:cNvSpPr/>
      </dsp:nvSpPr>
      <dsp:spPr>
        <a:xfrm>
          <a:off x="838497" y="311152"/>
          <a:ext cx="694934" cy="6949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C2118-D1ED-497D-AA74-7200553CE813}">
      <dsp:nvSpPr>
        <dsp:cNvPr id="0" name=""/>
        <dsp:cNvSpPr/>
      </dsp:nvSpPr>
      <dsp:spPr>
        <a:xfrm>
          <a:off x="224953" y="1610614"/>
          <a:ext cx="19855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1500" kern="1200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Följ</a:t>
          </a:r>
          <a:r>
            <a:rPr lang="en-US" sz="1500" kern="1200" cap="all" dirty="0">
              <a:solidFill>
                <a:schemeClr val="bg1"/>
              </a:solidFill>
              <a:latin typeface="Calibri Light"/>
              <a:ea typeface="+mn-ea"/>
              <a:cs typeface="+mn-cs"/>
            </a:rPr>
            <a:t> </a:t>
          </a:r>
          <a:r>
            <a:rPr lang="sv-SE" sz="1500" kern="1200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bruksanvisningen</a:t>
          </a:r>
        </a:p>
      </dsp:txBody>
      <dsp:txXfrm>
        <a:off x="224953" y="1610614"/>
        <a:ext cx="1985526" cy="720000"/>
      </dsp:txXfrm>
    </dsp:sp>
    <dsp:sp modelId="{8EFDF672-6C31-4017-A6A2-68E721EB3BF4}">
      <dsp:nvSpPr>
        <dsp:cNvPr id="0" name=""/>
        <dsp:cNvSpPr/>
      </dsp:nvSpPr>
      <dsp:spPr>
        <a:xfrm>
          <a:off x="2945124" y="22192"/>
          <a:ext cx="1211171" cy="12111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88FBD-69A0-4654-9BAC-4AFE3E898CBA}">
      <dsp:nvSpPr>
        <dsp:cNvPr id="0" name=""/>
        <dsp:cNvSpPr/>
      </dsp:nvSpPr>
      <dsp:spPr>
        <a:xfrm>
          <a:off x="3203243" y="280311"/>
          <a:ext cx="694934" cy="69493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25BBE-FFFB-4EFC-A68E-0662C09CB936}">
      <dsp:nvSpPr>
        <dsp:cNvPr id="0" name=""/>
        <dsp:cNvSpPr/>
      </dsp:nvSpPr>
      <dsp:spPr>
        <a:xfrm>
          <a:off x="2557947" y="1610614"/>
          <a:ext cx="19855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1500" kern="1200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Observera inverkningstiden</a:t>
          </a:r>
        </a:p>
      </dsp:txBody>
      <dsp:txXfrm>
        <a:off x="2557947" y="1610614"/>
        <a:ext cx="1985526" cy="720000"/>
      </dsp:txXfrm>
    </dsp:sp>
    <dsp:sp modelId="{11F72D6C-1707-479E-A60D-4622FD43FDDB}">
      <dsp:nvSpPr>
        <dsp:cNvPr id="0" name=""/>
        <dsp:cNvSpPr/>
      </dsp:nvSpPr>
      <dsp:spPr>
        <a:xfrm>
          <a:off x="612130" y="2826995"/>
          <a:ext cx="1211171" cy="12111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1A12-179A-428A-8BC8-BAD5EEBAF275}">
      <dsp:nvSpPr>
        <dsp:cNvPr id="0" name=""/>
        <dsp:cNvSpPr/>
      </dsp:nvSpPr>
      <dsp:spPr>
        <a:xfrm>
          <a:off x="870249" y="3085114"/>
          <a:ext cx="694934" cy="69493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7EECE-ABE0-4A63-A125-07DE42E40595}">
      <dsp:nvSpPr>
        <dsp:cNvPr id="0" name=""/>
        <dsp:cNvSpPr/>
      </dsp:nvSpPr>
      <dsp:spPr>
        <a:xfrm>
          <a:off x="224953" y="4415417"/>
          <a:ext cx="19855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1500" kern="1200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Mekanisk bearbetning ger bättre effekt</a:t>
          </a:r>
        </a:p>
      </dsp:txBody>
      <dsp:txXfrm>
        <a:off x="224953" y="4415417"/>
        <a:ext cx="1985526" cy="720000"/>
      </dsp:txXfrm>
    </dsp:sp>
    <dsp:sp modelId="{5FA42D96-0CDE-4E69-B739-B326AE9DA890}">
      <dsp:nvSpPr>
        <dsp:cNvPr id="0" name=""/>
        <dsp:cNvSpPr/>
      </dsp:nvSpPr>
      <dsp:spPr>
        <a:xfrm>
          <a:off x="2945124" y="2826995"/>
          <a:ext cx="1211171" cy="12111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AAD1E-B775-4024-BBFE-B3FA584EC28C}">
      <dsp:nvSpPr>
        <dsp:cNvPr id="0" name=""/>
        <dsp:cNvSpPr/>
      </dsp:nvSpPr>
      <dsp:spPr>
        <a:xfrm>
          <a:off x="3203243" y="3085114"/>
          <a:ext cx="694934" cy="69493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B692C-342B-4390-9998-5568F200E533}">
      <dsp:nvSpPr>
        <dsp:cNvPr id="0" name=""/>
        <dsp:cNvSpPr/>
      </dsp:nvSpPr>
      <dsp:spPr>
        <a:xfrm>
          <a:off x="2557947" y="4415417"/>
          <a:ext cx="19855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v-SE" sz="1500" kern="1200" cap="all" noProof="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Använd handskar</a:t>
          </a:r>
        </a:p>
      </dsp:txBody>
      <dsp:txXfrm>
        <a:off x="2557947" y="4415417"/>
        <a:ext cx="198552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440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3434" y="1"/>
            <a:ext cx="4302440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991EA50A-7ED8-4297-A6D8-C39D2C59618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510" y="3270977"/>
            <a:ext cx="794320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7029"/>
            <a:ext cx="4302440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3434" y="6457029"/>
            <a:ext cx="4302440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lokaler och utrymmen där många människor samlas ökar risken för smittspridning. Rengöringen syftar alltid till att skapa en tillräckligt ren yta oavsett om rengöringen sker i hemmet eller på en intensivvårdsavdelning.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12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Goda rutiner kring städning är viktig för att minska mängden mikroorganismer i miljön. En låg mängd mikroorganismer i miljön minskar risken för smittoöverföring via indirekt kontakt. Ju oftare en yta berörs av händer desto större anses smittorisken vara från den ytan.</a:t>
            </a:r>
          </a:p>
          <a:p>
            <a:endParaRPr lang="sv-SE" dirty="0"/>
          </a:p>
          <a:p>
            <a:r>
              <a:rPr lang="sv-SE" dirty="0"/>
              <a:t>Studier visar att vårdrelaterade infektioner minskar till följd av desinfektion och goda städrutiner.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01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Föreläsningen går igenom grunderna i rengöring och desinfektion av ytor.</a:t>
            </a:r>
          </a:p>
          <a:p>
            <a:r>
              <a:rPr lang="sv-SE" dirty="0"/>
              <a:t>Genom att minska bakterier och virus i vår närmiljö minskar vi risken för smittspridning.</a:t>
            </a:r>
          </a:p>
          <a:p>
            <a:r>
              <a:rPr lang="sv-SE" dirty="0"/>
              <a:t>Det kräver väl fungerande rutiner som tydlig ansvarsfördelning mellan lokalvårade respektive vård- och omsorgspersonal så att alla vet vem som gör vad.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69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1pPr>
            <a:lvl2pPr marL="395472" indent="-152105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2pPr>
            <a:lvl3pPr marL="608419" indent="-121684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3pPr>
            <a:lvl4pPr marL="851786" indent="-121684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4pPr>
            <a:lvl5pPr marL="1095154" indent="-121684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5pPr>
            <a:lvl6pPr marL="1338522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6pPr>
            <a:lvl7pPr marL="1581889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7pPr>
            <a:lvl8pPr marL="1825257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8pPr>
            <a:lvl9pPr marL="2068624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71586-3593-4BEF-846F-5F86F76B43E6}" type="slidenum">
              <a:rPr lang="sv-SE" altLang="sv-SE" smtClean="0"/>
              <a:pPr eaLnBrk="1" hangingPunct="1">
                <a:spcBef>
                  <a:spcPct val="0"/>
                </a:spcBef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2289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27050" y="1492250"/>
            <a:ext cx="6138863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Lokalvårdare som städar inom vårdlokaler ska ha grundläggande kunskap om vårdhygieniska rutiner. AFS 2018:4. Smittrisker: Arbetsmiljöverkets föreskrifter och allmänna råd om smittrisker. Arbetsmiljöverket</a:t>
            </a:r>
          </a:p>
          <a:p>
            <a:r>
              <a:rPr lang="sv-SE" dirty="0"/>
              <a:t>SFVH. (2020).</a:t>
            </a:r>
          </a:p>
          <a:p>
            <a:endParaRPr lang="sv-SE" dirty="0"/>
          </a:p>
          <a:p>
            <a:r>
              <a:rPr lang="sv-SE" dirty="0"/>
              <a:t>Städning i vårdlokaler SIV: Vårdhygieniska rekommendationer för städ-, service- vård- och omsorgspersonal.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5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1pPr>
            <a:lvl2pPr marL="395472" indent="-152105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2pPr>
            <a:lvl3pPr marL="608419" indent="-121684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3pPr>
            <a:lvl4pPr marL="851786" indent="-121684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4pPr>
            <a:lvl5pPr marL="1095154" indent="-121684" eaLnBrk="0" hangingPunct="0">
              <a:spcBef>
                <a:spcPct val="30000"/>
              </a:spcBef>
              <a:defRPr sz="600">
                <a:solidFill>
                  <a:schemeClr val="tx1"/>
                </a:solidFill>
                <a:latin typeface="Arial" charset="0"/>
              </a:defRPr>
            </a:lvl5pPr>
            <a:lvl6pPr marL="1338522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6pPr>
            <a:lvl7pPr marL="1581889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7pPr>
            <a:lvl8pPr marL="1825257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8pPr>
            <a:lvl9pPr marL="2068624" indent="-12168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DBDC0-D1A1-4678-A38C-DECD2296820D}" type="slidenum">
              <a:rPr lang="sv-SE" altLang="sv-SE" smtClean="0"/>
              <a:pPr eaLnBrk="1" hangingPunct="1">
                <a:spcBef>
                  <a:spcPct val="0"/>
                </a:spcBef>
              </a:pPr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226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Förpackningar med kemtekniska medel ska vara av originalflaska, engångstyp och får inte fyllas på. Utifrån dosering och  arbetsmiljöskäl ska inte aerosolbildande spaymunstycken användas (luftvägsretande).  </a:t>
            </a:r>
          </a:p>
          <a:p>
            <a:endParaRPr lang="sv-SE" dirty="0"/>
          </a:p>
          <a:p>
            <a:r>
              <a:rPr lang="sv-SE" dirty="0"/>
              <a:t>Medel för desinfektion av ytor ska vara testade för avsedda ändamål enligt gällande standarder. I Sverige används oftast medel baserade på alkoholer eller oxiderande medel. Alkoholbaserat ytdesinfektionsmedel med rengörande effekt (tensid) alternativt VirKon. </a:t>
            </a:r>
          </a:p>
          <a:p>
            <a:endParaRPr lang="sv-SE" dirty="0"/>
          </a:p>
          <a:p>
            <a:r>
              <a:rPr lang="sv-SE" dirty="0"/>
              <a:t>För att få en fullgod effekt vid desinfektionen torkas först upp spill och stänk av smittsamt material och kroppsvätskor upp med torkpapper/absorberande material. Desinfektera därefter ytan. I första hand hälls desinfektionsmedlet flödigt ut på ytan som ska desinfekteras, i andra hand hälls den på torkduken/torkpappret. Ytan bearbetas sedan mekaniskt tills den är synligt ren och torr. Inverkningstiden är den tid som tillverkaren anger.  </a:t>
            </a:r>
          </a:p>
          <a:p>
            <a:endParaRPr lang="sv-SE" dirty="0"/>
          </a:p>
          <a:p>
            <a:r>
              <a:rPr lang="sv-SE" dirty="0"/>
              <a:t>Vad är syftet med desinfektionen? Avdödning, minska mängden mikroorganismer.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5E6F-E880-4911-A224-0392C4E88D1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3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07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Genom att ha god följsamhet till vårdhygieniska rutiner och städrutiner i arbetet kan jag förhindra smittspridning och VRI.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29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2023-11-21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807" y="904814"/>
            <a:ext cx="17591088" cy="1884892"/>
          </a:xfrm>
        </p:spPr>
        <p:txBody>
          <a:bodyPr anchor="b">
            <a:normAutofit/>
          </a:bodyPr>
          <a:lstStyle>
            <a:lvl1pPr>
              <a:lnSpc>
                <a:spcPts val="5607"/>
              </a:lnSpc>
              <a:defRPr sz="5277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7807" y="2950000"/>
            <a:ext cx="14659240" cy="6244085"/>
          </a:xfrm>
        </p:spPr>
        <p:txBody>
          <a:bodyPr>
            <a:normAutofit/>
          </a:bodyPr>
          <a:lstStyle>
            <a:lvl1pPr marL="565442" indent="-565442">
              <a:lnSpc>
                <a:spcPts val="3958"/>
              </a:lnSpc>
              <a:spcBef>
                <a:spcPts val="1649"/>
              </a:spcBef>
              <a:buClr>
                <a:schemeClr val="tx1"/>
              </a:buClr>
              <a:buFont typeface="Arial"/>
              <a:buChar char="•"/>
              <a:defRPr sz="3298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DE26-EC9B-3748-8939-D83262D6F06A}" type="datetimeFigureOut">
              <a:rPr lang="sv-SE"/>
              <a:pPr>
                <a:defRPr/>
              </a:pPr>
              <a:t>2023-11-21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2515-F3D1-2446-A1A6-6C377D2532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987572" y="10198257"/>
            <a:ext cx="14954629" cy="403693"/>
          </a:xfrm>
          <a:prstGeom prst="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tx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</p:spTree>
    <p:extLst>
      <p:ext uri="{BB962C8B-B14F-4D97-AF65-F5344CB8AC3E}">
        <p14:creationId xmlns:p14="http://schemas.microsoft.com/office/powerpoint/2010/main" val="75812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104100" cy="9361629"/>
          </a:xfrm>
        </p:spPr>
        <p:txBody>
          <a:bodyPr rtlCol="0">
            <a:normAutofit/>
          </a:bodyPr>
          <a:lstStyle/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808" y="1193765"/>
            <a:ext cx="17563166" cy="1599757"/>
          </a:xfrm>
        </p:spPr>
        <p:txBody>
          <a:bodyPr anchor="b">
            <a:normAutofit/>
          </a:bodyPr>
          <a:lstStyle>
            <a:lvl1pPr>
              <a:lnSpc>
                <a:spcPts val="5607"/>
              </a:lnSpc>
              <a:defRPr sz="5277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1005207" y="10482095"/>
            <a:ext cx="3675751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2016-12-20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>
          <a:xfrm>
            <a:off x="4951011" y="10482095"/>
            <a:ext cx="1005205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Smittsamma sjukdomar, jan-nov 2016 - VRI-MRB-gruppsmöte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>
          <a:xfrm>
            <a:off x="15942201" y="10482095"/>
            <a:ext cx="3156695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FE2C-F126-0B42-81B3-CED60C2E00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987572" y="10198257"/>
            <a:ext cx="14954629" cy="403693"/>
          </a:xfrm>
          <a:prstGeom prst="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tx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</p:spTree>
    <p:extLst>
      <p:ext uri="{BB962C8B-B14F-4D97-AF65-F5344CB8AC3E}">
        <p14:creationId xmlns:p14="http://schemas.microsoft.com/office/powerpoint/2010/main" val="44708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35730" y="6129661"/>
            <a:ext cx="17563166" cy="1599757"/>
          </a:xfrm>
        </p:spPr>
        <p:txBody>
          <a:bodyPr anchor="b">
            <a:normAutofit/>
          </a:bodyPr>
          <a:lstStyle>
            <a:lvl1pPr>
              <a:lnSpc>
                <a:spcPts val="5607"/>
              </a:lnSpc>
              <a:defRPr sz="5277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35730" y="7868973"/>
            <a:ext cx="17563166" cy="2016237"/>
          </a:xfrm>
        </p:spPr>
        <p:txBody>
          <a:bodyPr>
            <a:normAutofit/>
          </a:bodyPr>
          <a:lstStyle>
            <a:lvl1pPr marL="0" indent="0">
              <a:lnSpc>
                <a:spcPts val="3958"/>
              </a:lnSpc>
              <a:buClr>
                <a:schemeClr val="accent1"/>
              </a:buClr>
              <a:buFontTx/>
              <a:buNone/>
              <a:defRPr sz="3298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104100" cy="5759391"/>
          </a:xfrm>
        </p:spPr>
        <p:txBody>
          <a:bodyPr rtlCol="0">
            <a:normAutofit/>
          </a:bodyPr>
          <a:lstStyle/>
          <a:p>
            <a:pPr lvl="0"/>
            <a:r>
              <a:rPr lang="sv-SE" noProof="0"/>
              <a:t>Dra bilden till platshållaren eller klicka på ikonen för att lägga till den</a:t>
            </a:r>
            <a:endParaRPr lang="sv-SE" noProof="0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2016-12-20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Smittsamma sjukdomar, jan-nov 2016 - VRI-MRB-gruppsmöte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C92F-180C-5145-A3CE-752C33FDBF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987572" y="10198257"/>
            <a:ext cx="14954629" cy="403693"/>
          </a:xfrm>
          <a:prstGeom prst="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tx2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</p:spTree>
    <p:extLst>
      <p:ext uri="{BB962C8B-B14F-4D97-AF65-F5344CB8AC3E}">
        <p14:creationId xmlns:p14="http://schemas.microsoft.com/office/powerpoint/2010/main" val="206015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2023-11-21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4047" y="1540107"/>
            <a:ext cx="55684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2023-11-21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2023-11-21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2023-11-21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6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6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6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6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6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2023-11-21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82157" y="4947306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82157" y="2538834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334046" y="1225989"/>
            <a:ext cx="4523423" cy="346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2023-11-21</a:t>
            </a:fld>
            <a:endParaRPr lang="sv-SE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334046" y="803411"/>
            <a:ext cx="6785134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580677" y="1070723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regionvastmanland.bmc.nu/Modules/Treasury/ExtendedMode.aspx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stmanland.bmc.nu/Modules/Treasury/ExtendedMode.aspx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tv.luvit.se/LuvitPortal/education/main.aspx?courseid=5912&amp;navtreeid=a70ff0ac-e25b-4c7c-a99f-8c4b3225fb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987154" y="2702347"/>
            <a:ext cx="13635037" cy="3409950"/>
          </a:xfrm>
        </p:spPr>
        <p:txBody>
          <a:bodyPr>
            <a:normAutofit fontScale="90000"/>
          </a:bodyPr>
          <a:lstStyle/>
          <a:p>
            <a:br>
              <a:rPr lang="sv-SE" sz="7256" dirty="0"/>
            </a:br>
            <a:br>
              <a:rPr lang="sv-SE" sz="7256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Städning </a:t>
            </a:r>
            <a:r>
              <a:rPr lang="sv-SE" sz="6000" dirty="0"/>
              <a:t>-Rengöring och desinfektion  </a:t>
            </a:r>
            <a:br>
              <a:rPr lang="sv-SE" dirty="0"/>
            </a:br>
            <a:endParaRPr lang="sv-SE" sz="4617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7A9F8B2-5A1A-4779-9473-7B1307604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4658" y="9111059"/>
            <a:ext cx="3960441" cy="2406650"/>
          </a:xfrm>
        </p:spPr>
        <p:txBody>
          <a:bodyPr/>
          <a:lstStyle/>
          <a:p>
            <a:br>
              <a:rPr lang="sv-SE" sz="4400" dirty="0"/>
            </a:br>
            <a:br>
              <a:rPr lang="sv-SE" sz="4400" dirty="0"/>
            </a:br>
            <a:r>
              <a:rPr lang="sv-SE" sz="4400" dirty="0"/>
              <a:t>2023 Vårdhygien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536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0792FA-29E0-4C70-BF92-8D6C040E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06" y="4286523"/>
            <a:ext cx="17616567" cy="1043260"/>
          </a:xfrm>
        </p:spPr>
        <p:txBody>
          <a:bodyPr>
            <a:normAutofit/>
          </a:bodyPr>
          <a:lstStyle/>
          <a:p>
            <a:r>
              <a:rPr lang="sv-SE" dirty="0"/>
              <a:t>Städningens betydelse för att minska smittspridning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BF4A2A-0A9C-4DA2-9439-F19A7F4D3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54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1705" y="3176645"/>
            <a:ext cx="17618400" cy="7923600"/>
          </a:xfrm>
        </p:spPr>
        <p:txBody>
          <a:bodyPr>
            <a:no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v-SE" sz="4617" dirty="0"/>
              <a:t>Städa från rent till smutsigt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v-SE" sz="4617" dirty="0"/>
              <a:t>Börja på en plats i rummet och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v-SE" sz="4617" dirty="0"/>
              <a:t>      avsluta på samma plats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2841" y="1178849"/>
            <a:ext cx="17616567" cy="1043260"/>
          </a:xfrm>
        </p:spPr>
        <p:txBody>
          <a:bodyPr>
            <a:normAutofit/>
          </a:bodyPr>
          <a:lstStyle/>
          <a:p>
            <a:pPr algn="ctr"/>
            <a:r>
              <a:rPr lang="sv-SE" sz="6596" dirty="0"/>
              <a:t>Städteknik – </a:t>
            </a:r>
            <a:r>
              <a:rPr lang="sv-SE" sz="6596" dirty="0" err="1"/>
              <a:t>vårdrum</a:t>
            </a:r>
            <a:endParaRPr lang="sv-SE" sz="6596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8F03FF-0467-41C1-A7B6-D8A6F7AC8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93010" y="9903147"/>
            <a:ext cx="934190" cy="875252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25" y="3111575"/>
            <a:ext cx="9279076" cy="695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C5D1741-9185-4A20-8CC0-C8E1EFCE4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50" y="6373595"/>
            <a:ext cx="3870707" cy="385745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B8C3476-27CB-4976-BFA1-947F053090B3}"/>
              </a:ext>
            </a:extLst>
          </p:cNvPr>
          <p:cNvSpPr txBox="1"/>
          <p:nvPr/>
        </p:nvSpPr>
        <p:spPr>
          <a:xfrm>
            <a:off x="6661888" y="7692671"/>
            <a:ext cx="911660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968" dirty="0"/>
              <a:t>Start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26E243C-8ACA-44CF-9BBA-7A1361D6B0C0}"/>
              </a:ext>
            </a:extLst>
          </p:cNvPr>
          <p:cNvSpPr txBox="1"/>
          <p:nvPr/>
        </p:nvSpPr>
        <p:spPr>
          <a:xfrm>
            <a:off x="6186650" y="6589384"/>
            <a:ext cx="1070614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968" dirty="0"/>
              <a:t>Stopp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13A4D09-428E-3917-51F2-19D5ED3F8303}"/>
              </a:ext>
            </a:extLst>
          </p:cNvPr>
          <p:cNvSpPr txBox="1"/>
          <p:nvPr/>
        </p:nvSpPr>
        <p:spPr>
          <a:xfrm>
            <a:off x="14040501" y="10067193"/>
            <a:ext cx="235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Egna bilder Vårdhygien </a:t>
            </a:r>
          </a:p>
        </p:txBody>
      </p:sp>
    </p:spTree>
    <p:extLst>
      <p:ext uri="{BB962C8B-B14F-4D97-AF65-F5344CB8AC3E}">
        <p14:creationId xmlns:p14="http://schemas.microsoft.com/office/powerpoint/2010/main" val="247364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D75263-D2F5-47A1-A2AF-FF8C1F4E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88" y="1105968"/>
            <a:ext cx="17616567" cy="1043260"/>
          </a:xfrm>
        </p:spPr>
        <p:txBody>
          <a:bodyPr>
            <a:normAutofit/>
          </a:bodyPr>
          <a:lstStyle/>
          <a:p>
            <a:r>
              <a:rPr lang="sv-SE" sz="6596" dirty="0"/>
              <a:t>Ostrukturerad städning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E4E50D-821A-49FF-AE81-FAA782486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60962" y="9543106"/>
            <a:ext cx="1366238" cy="1235293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7FE585-E55B-43D1-94A3-993B7FDFA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02" y="3802072"/>
            <a:ext cx="5961414" cy="524604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FCD14B3-891E-4A27-8908-EF1762277A38}"/>
              </a:ext>
            </a:extLst>
          </p:cNvPr>
          <p:cNvSpPr txBox="1"/>
          <p:nvPr/>
        </p:nvSpPr>
        <p:spPr>
          <a:xfrm>
            <a:off x="9780310" y="3982178"/>
            <a:ext cx="7915437" cy="5065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617" dirty="0"/>
              <a:t>För många som städar i rummet </a:t>
            </a:r>
          </a:p>
          <a:p>
            <a:r>
              <a:rPr lang="sv-SE" sz="4617" dirty="0"/>
              <a:t>samtidigt innebär ofta en </a:t>
            </a:r>
          </a:p>
          <a:p>
            <a:r>
              <a:rPr lang="sv-SE" sz="4617" dirty="0"/>
              <a:t>ostrukturerad städning.</a:t>
            </a:r>
          </a:p>
          <a:p>
            <a:endParaRPr lang="sv-SE" sz="4617" dirty="0"/>
          </a:p>
          <a:p>
            <a:r>
              <a:rPr lang="sv-SE" sz="4617" dirty="0"/>
              <a:t>Vem gör vad?</a:t>
            </a:r>
          </a:p>
          <a:p>
            <a:r>
              <a:rPr lang="sv-SE" sz="4617" dirty="0"/>
              <a:t>Vilka ytor är städade?</a:t>
            </a:r>
          </a:p>
          <a:p>
            <a:endParaRPr lang="sv-SE" sz="4617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651070E-C148-4D26-A355-6A64DA590499}"/>
              </a:ext>
            </a:extLst>
          </p:cNvPr>
          <p:cNvSpPr txBox="1"/>
          <p:nvPr/>
        </p:nvSpPr>
        <p:spPr>
          <a:xfrm>
            <a:off x="2779242" y="9173774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Egen bild Vårdhygien</a:t>
            </a:r>
          </a:p>
        </p:txBody>
      </p:sp>
    </p:spTree>
    <p:extLst>
      <p:ext uri="{BB962C8B-B14F-4D97-AF65-F5344CB8AC3E}">
        <p14:creationId xmlns:p14="http://schemas.microsoft.com/office/powerpoint/2010/main" val="364426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83098" y="3383706"/>
            <a:ext cx="17618400" cy="7923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altLang="sv-SE" sz="5277" dirty="0"/>
              <a:t>  Alltid samma städrutiner oavsett känd eller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v-SE" altLang="sv-SE" sz="5277" dirty="0"/>
              <a:t>      okänd smitta i vård- eller behandlingsrummet!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sv-SE" altLang="sv-SE" sz="5277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altLang="sv-SE" sz="5277" dirty="0"/>
              <a:t>  Det ska vara lätt att göra rätt!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sv-SE" altLang="sv-SE" sz="5277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altLang="sv-SE" sz="5277" dirty="0"/>
              <a:t>  Vid ett utbrott eller en specifik smitta kan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v-SE" altLang="sv-SE" sz="5277" dirty="0"/>
              <a:t>      städrutinerna komma att ändras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sv-SE" altLang="sv-SE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46" y="1118171"/>
            <a:ext cx="17616567" cy="10432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altLang="sv-SE" sz="6596" dirty="0"/>
              <a:t>”Basala städrutiner”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841111-2EDF-4B1E-996F-AAAF237FF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60962" y="9471098"/>
            <a:ext cx="1366238" cy="1307301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505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8F8CB75-E014-477D-B5F1-DA730E1B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242" y="4142507"/>
            <a:ext cx="14999138" cy="5395723"/>
          </a:xfrm>
        </p:spPr>
        <p:txBody>
          <a:bodyPr/>
          <a:lstStyle/>
          <a:p>
            <a:pPr marL="0" indent="0">
              <a:buNone/>
            </a:pPr>
            <a:r>
              <a:rPr lang="sv-SE" sz="6596" dirty="0"/>
              <a:t>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FF41CB2-37C9-41C1-9115-582F18B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290" y="4148557"/>
            <a:ext cx="13681520" cy="1043260"/>
          </a:xfrm>
        </p:spPr>
        <p:txBody>
          <a:bodyPr/>
          <a:lstStyle/>
          <a:p>
            <a:r>
              <a:rPr lang="sv-SE" sz="6000" dirty="0"/>
              <a:t>Desinfektionsmedel i hälso- och sjukvården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307B43-6EBB-4C99-99CB-951D5C517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59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Medel för desinfektion av ytor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33450" r="14801" b="17862"/>
          <a:stretch/>
        </p:blipFill>
        <p:spPr bwMode="auto">
          <a:xfrm>
            <a:off x="1248541" y="3124025"/>
            <a:ext cx="9121012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9D27547-0C86-4B95-B9B3-529E6CFE292C}"/>
              </a:ext>
            </a:extLst>
          </p:cNvPr>
          <p:cNvSpPr/>
          <p:nvPr/>
        </p:nvSpPr>
        <p:spPr>
          <a:xfrm>
            <a:off x="8082679" y="8665361"/>
            <a:ext cx="245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 bild: VK nr. 1, 2011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03D1110-6563-4A56-9813-7A82B0A8B670}"/>
              </a:ext>
            </a:extLst>
          </p:cNvPr>
          <p:cNvSpPr txBox="1"/>
          <p:nvPr/>
        </p:nvSpPr>
        <p:spPr>
          <a:xfrm>
            <a:off x="13148394" y="2813237"/>
            <a:ext cx="5040560" cy="658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graphicFrame>
        <p:nvGraphicFramePr>
          <p:cNvPr id="8" name="Platshållare för innehåll 1">
            <a:extLst>
              <a:ext uri="{FF2B5EF4-FFF2-40B4-BE49-F238E27FC236}">
                <a16:creationId xmlns:a16="http://schemas.microsoft.com/office/drawing/2014/main" id="{40B37CF7-7C71-43CC-A540-34B03D5F35C8}"/>
              </a:ext>
            </a:extLst>
          </p:cNvPr>
          <p:cNvGraphicFramePr>
            <a:graphicFrameLocks/>
          </p:cNvGraphicFramePr>
          <p:nvPr/>
        </p:nvGraphicFramePr>
        <p:xfrm>
          <a:off x="13392109" y="3867996"/>
          <a:ext cx="4768427" cy="515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454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/>
              <a:t>Förstår konsekvensen av att inte följa hygienrutiner</a:t>
            </a:r>
            <a:endParaRPr lang="sv-SE" b="1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3634A1-ADB6-4748-A900-1B09D3AF9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73" y="2773509"/>
            <a:ext cx="10994430" cy="733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2205910" y="9538564"/>
            <a:ext cx="3847844" cy="34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49" dirty="0"/>
              <a:t>Källa bild: Läkartidningen 47/2014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5311788" y="3638911"/>
            <a:ext cx="3016677" cy="237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68" dirty="0"/>
              <a:t>”Alla ytor kan ha smittämnen och det är viktigt att veta varför man städar”</a:t>
            </a:r>
          </a:p>
        </p:txBody>
      </p:sp>
    </p:spTree>
    <p:extLst>
      <p:ext uri="{BB962C8B-B14F-4D97-AF65-F5344CB8AC3E}">
        <p14:creationId xmlns:p14="http://schemas.microsoft.com/office/powerpoint/2010/main" val="283153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b="1" dirty="0"/>
              <a:t>I mitt arbete kan jag förhindra smittspridning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E71487-8BF9-4CA4-B92E-B6F495D0B0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3"/>
          <a:stretch/>
        </p:blipFill>
        <p:spPr bwMode="auto">
          <a:xfrm>
            <a:off x="1627114" y="2846363"/>
            <a:ext cx="10732151" cy="6392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3614196" y="4107128"/>
            <a:ext cx="3443408" cy="420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68" dirty="0"/>
              <a:t>”Det är också en trygghet  för all personal att veta att man följer samma rutiner och risken för smittspridning minskar för både personal och patienter”</a:t>
            </a:r>
          </a:p>
        </p:txBody>
      </p:sp>
      <p:sp>
        <p:nvSpPr>
          <p:cNvPr id="4" name="Rektangel 3"/>
          <p:cNvSpPr/>
          <p:nvPr/>
        </p:nvSpPr>
        <p:spPr>
          <a:xfrm>
            <a:off x="8035826" y="9438680"/>
            <a:ext cx="3719929" cy="34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49" dirty="0"/>
              <a:t>Källa bild: Kommunalarbetaren 17/2 2015</a:t>
            </a:r>
          </a:p>
        </p:txBody>
      </p:sp>
    </p:spTree>
    <p:extLst>
      <p:ext uri="{BB962C8B-B14F-4D97-AF65-F5344CB8AC3E}">
        <p14:creationId xmlns:p14="http://schemas.microsoft.com/office/powerpoint/2010/main" val="401120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0A2D68E-D474-4F64-A7CD-4818266E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9" t="10612" r="17376" b="4354"/>
          <a:stretch/>
        </p:blipFill>
        <p:spPr>
          <a:xfrm>
            <a:off x="1558492" y="2702347"/>
            <a:ext cx="8493558" cy="7040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967E43C6-AEC1-48C8-B4AA-08AF9577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151" y="994343"/>
            <a:ext cx="17616567" cy="1043260"/>
          </a:xfrm>
        </p:spPr>
        <p:txBody>
          <a:bodyPr>
            <a:normAutofit/>
          </a:bodyPr>
          <a:lstStyle/>
          <a:p>
            <a:r>
              <a:rPr lang="sv-SE" dirty="0"/>
              <a:t>Städning i vården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46242BD-8A4C-474C-A68D-EB3945548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72930" y="9111058"/>
            <a:ext cx="1654270" cy="166734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F11E84F-0BCE-4D5A-ADD7-793DC72E3B6E}"/>
              </a:ext>
            </a:extLst>
          </p:cNvPr>
          <p:cNvSpPr txBox="1"/>
          <p:nvPr/>
        </p:nvSpPr>
        <p:spPr>
          <a:xfrm>
            <a:off x="10916146" y="4286523"/>
            <a:ext cx="73036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sv-SE" sz="4000" dirty="0"/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sz="3600" dirty="0"/>
              <a:t>Allmänt om städning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sz="3600" dirty="0"/>
              <a:t>Gränsdragningslista – vem gör vad?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sz="3600" dirty="0"/>
              <a:t>Bilaga 6, 7 och 8 beskriver </a:t>
            </a:r>
            <a:br>
              <a:rPr lang="sv-SE" sz="3600" dirty="0"/>
            </a:br>
            <a:r>
              <a:rPr lang="sv-SE" sz="3600" dirty="0"/>
              <a:t>slutstädning för </a:t>
            </a:r>
            <a:r>
              <a:rPr lang="sv-SE" sz="3600" dirty="0" err="1"/>
              <a:t>vårdrum</a:t>
            </a:r>
            <a:r>
              <a:rPr lang="sv-SE" sz="3600" dirty="0"/>
              <a:t> och </a:t>
            </a:r>
            <a:br>
              <a:rPr lang="sv-SE" sz="3600" dirty="0"/>
            </a:br>
            <a:r>
              <a:rPr lang="sv-SE" sz="3600" dirty="0"/>
              <a:t>hygienutrymme</a:t>
            </a:r>
          </a:p>
        </p:txBody>
      </p:sp>
    </p:spTree>
    <p:extLst>
      <p:ext uri="{BB962C8B-B14F-4D97-AF65-F5344CB8AC3E}">
        <p14:creationId xmlns:p14="http://schemas.microsoft.com/office/powerpoint/2010/main" val="161275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216DE-EEE5-4FB7-8B37-BC992751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423021"/>
            <a:ext cx="17616567" cy="1043260"/>
          </a:xfrm>
        </p:spPr>
        <p:txBody>
          <a:bodyPr/>
          <a:lstStyle/>
          <a:p>
            <a:r>
              <a:rPr lang="sv-SE" dirty="0"/>
              <a:t>Ytor med hög smittorisk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029097-6F4A-4713-83B1-5C9A73A7D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88954" y="9471098"/>
            <a:ext cx="1438246" cy="1307301"/>
          </a:xfrm>
        </p:spPr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F0B3A7-4474-4840-8DE1-52E56BEF5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1" t="33118" r="17545" b="10477"/>
          <a:stretch/>
        </p:blipFill>
        <p:spPr>
          <a:xfrm>
            <a:off x="2059162" y="3134395"/>
            <a:ext cx="10884173" cy="646479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E96DEFB-0C9C-43CA-A563-A6C3939B0D76}"/>
              </a:ext>
            </a:extLst>
          </p:cNvPr>
          <p:cNvSpPr txBox="1"/>
          <p:nvPr/>
        </p:nvSpPr>
        <p:spPr>
          <a:xfrm>
            <a:off x="1243766" y="1425777"/>
            <a:ext cx="12509835" cy="1005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968" dirty="0"/>
              <a:t>Ytor med hög smittorisk ska, på grund av risk för indirekt kontaktsmitta, </a:t>
            </a:r>
          </a:p>
          <a:p>
            <a:r>
              <a:rPr lang="sv-SE" sz="2968" dirty="0"/>
              <a:t>rengöras regelbundet och/eller desinfekteras enligt de städrutiner som tillämpas.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F55903-504C-42EC-84C5-02C0C0E424A7}"/>
              </a:ext>
            </a:extLst>
          </p:cNvPr>
          <p:cNvSpPr txBox="1"/>
          <p:nvPr/>
        </p:nvSpPr>
        <p:spPr>
          <a:xfrm>
            <a:off x="13364418" y="5656452"/>
            <a:ext cx="5688632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68" dirty="0"/>
              <a:t>I princip vad vi kallar för </a:t>
            </a:r>
          </a:p>
          <a:p>
            <a:r>
              <a:rPr lang="sv-SE" sz="2968" dirty="0"/>
              <a:t>patientnära ytor och </a:t>
            </a:r>
            <a:r>
              <a:rPr lang="sv-SE" sz="2968" dirty="0" err="1"/>
              <a:t>tagställen</a:t>
            </a:r>
            <a:endParaRPr lang="sv-SE" sz="2968" dirty="0"/>
          </a:p>
        </p:txBody>
      </p:sp>
    </p:spTree>
    <p:extLst>
      <p:ext uri="{BB962C8B-B14F-4D97-AF65-F5344CB8AC3E}">
        <p14:creationId xmlns:p14="http://schemas.microsoft.com/office/powerpoint/2010/main" val="118745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7C2F2F-9115-44F8-B9A8-009C0584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9D00964E-CD7C-4BCA-A53D-05A9094492BF}" type="datetime1">
              <a:rPr lang="sv-SE" smtClean="0"/>
              <a:pPr>
                <a:spcAft>
                  <a:spcPts val="600"/>
                </a:spcAft>
              </a:pPr>
              <a:t>2023-11-21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32385D4-1E17-4CD8-9ADD-794685DA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graphicFrame>
        <p:nvGraphicFramePr>
          <p:cNvPr id="8" name="Platshållare för innehåll 1">
            <a:extLst>
              <a:ext uri="{FF2B5EF4-FFF2-40B4-BE49-F238E27FC236}">
                <a16:creationId xmlns:a16="http://schemas.microsoft.com/office/drawing/2014/main" id="{6E6EC7E5-7879-49DD-886E-7F890E9F5E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88554" y="830139"/>
          <a:ext cx="3888432" cy="999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A626CD5C-8C93-4932-9307-D8C7B6B2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8" y="820619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Är det skillnad på städrutiner?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1298E4B-9F18-4E5F-A90A-01D3675F6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87" y="3155376"/>
            <a:ext cx="2918447" cy="369308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03EC612-BBBA-856B-2F92-E3962AEA95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952" y="7360308"/>
            <a:ext cx="2661746" cy="313778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8FAD87B-B1B2-BE89-F5B6-2742429EF7BF}"/>
              </a:ext>
            </a:extLst>
          </p:cNvPr>
          <p:cNvSpPr txBox="1"/>
          <p:nvPr/>
        </p:nvSpPr>
        <p:spPr>
          <a:xfrm>
            <a:off x="2542051" y="10465460"/>
            <a:ext cx="4536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hlinkClick r:id="rId10"/>
              </a:rPr>
              <a:t>Kommunikationsplatsen (bmc.nu)</a:t>
            </a:r>
            <a:r>
              <a:rPr lang="sv-SE" sz="1400" dirty="0"/>
              <a:t> Jonas Bilberg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C227DDC-1BC0-CB82-B2FD-4385C37EBE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1908" y="7284610"/>
            <a:ext cx="3979607" cy="2720752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615A284-8AD8-B186-4036-B4C67FC343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3819" y="2599889"/>
            <a:ext cx="3408231" cy="3969680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A120BA38-3EF7-AAAA-4A81-8A1C48A20AFB}"/>
              </a:ext>
            </a:extLst>
          </p:cNvPr>
          <p:cNvSpPr txBox="1"/>
          <p:nvPr/>
        </p:nvSpPr>
        <p:spPr>
          <a:xfrm>
            <a:off x="6812226" y="6616775"/>
            <a:ext cx="8042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Region Västmanlands bild och media bibliotek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29E8CCB-5601-7509-031C-CC83AA2A4CBD}"/>
              </a:ext>
            </a:extLst>
          </p:cNvPr>
          <p:cNvSpPr txBox="1"/>
          <p:nvPr/>
        </p:nvSpPr>
        <p:spPr>
          <a:xfrm>
            <a:off x="6812226" y="10037568"/>
            <a:ext cx="8280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Region Västmanlands bild och media bibliotek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ADF3DC7-82D0-886C-F462-7304837CE645}"/>
              </a:ext>
            </a:extLst>
          </p:cNvPr>
          <p:cNvSpPr txBox="1"/>
          <p:nvPr/>
        </p:nvSpPr>
        <p:spPr>
          <a:xfrm>
            <a:off x="2275186" y="6890778"/>
            <a:ext cx="8042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Region Västmanlands bild Vårdhygien egen bild</a:t>
            </a:r>
          </a:p>
        </p:txBody>
      </p:sp>
    </p:spTree>
    <p:extLst>
      <p:ext uri="{BB962C8B-B14F-4D97-AF65-F5344CB8AC3E}">
        <p14:creationId xmlns:p14="http://schemas.microsoft.com/office/powerpoint/2010/main" val="208342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AC4050-979E-0C90-EBA4-5DA3B89DB4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8502" y="478617"/>
            <a:ext cx="792000" cy="187200"/>
          </a:xfrm>
        </p:spPr>
        <p:txBody>
          <a:bodyPr wrap="square" lIns="0" tIns="0" rIns="0" bIns="0">
            <a:normAutofit/>
          </a:bodyPr>
          <a:lstStyle/>
          <a:p>
            <a:pPr>
              <a:spcAft>
                <a:spcPts val="600"/>
              </a:spcAft>
            </a:pPr>
            <a:fld id="{27129ABF-34AF-4771-8C65-17474087DDAF}" type="datetime1">
              <a:rPr lang="sv-SE" smtClean="0"/>
              <a:pPr>
                <a:spcAft>
                  <a:spcPts val="600"/>
                </a:spcAft>
              </a:pPr>
              <a:t>2023-11-21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BCCD3C3-73A6-E6E6-DABF-C577F9CCA1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5102" y="478617"/>
            <a:ext cx="360000" cy="187200"/>
          </a:xfrm>
        </p:spPr>
        <p:txBody>
          <a:bodyPr wrap="square" lIns="0" tIns="0" rIns="0" bIns="0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20</a:t>
            </a:fld>
            <a:endParaRPr lang="sv-SE"/>
          </a:p>
        </p:txBody>
      </p:sp>
      <p:pic>
        <p:nvPicPr>
          <p:cNvPr id="7" name="Bildobjekt 6" descr="En bild som visar person, finger, inomhus, nagel&#10;&#10;Automatiskt genererad beskrivning">
            <a:extLst>
              <a:ext uri="{FF2B5EF4-FFF2-40B4-BE49-F238E27FC236}">
                <a16:creationId xmlns:a16="http://schemas.microsoft.com/office/drawing/2014/main" id="{5BF1A229-A85D-A3D6-5173-69CB7A386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" r="36546"/>
          <a:stretch/>
        </p:blipFill>
        <p:spPr>
          <a:xfrm>
            <a:off x="10916146" y="1250337"/>
            <a:ext cx="8008468" cy="8808675"/>
          </a:xfrm>
          <a:prstGeom prst="rect">
            <a:avLst/>
          </a:prstGeom>
          <a:noFill/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6C8C2D8-CE46-1162-CA11-4C8D0934C062}"/>
              </a:ext>
            </a:extLst>
          </p:cNvPr>
          <p:cNvSpPr txBox="1"/>
          <p:nvPr/>
        </p:nvSpPr>
        <p:spPr>
          <a:xfrm>
            <a:off x="10916146" y="10083547"/>
            <a:ext cx="5915995" cy="249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1400" spc="-110" dirty="0">
                <a:hlinkClick r:id="rId3"/>
              </a:rPr>
              <a:t>Kommunikationsplatsen (bmc.nu)</a:t>
            </a:r>
            <a:endParaRPr lang="sv-SE" sz="1400" spc="-110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73E1638-3628-88C0-5177-397C5241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82" y="1262187"/>
            <a:ext cx="7828734" cy="2043642"/>
          </a:xfrm>
        </p:spPr>
        <p:txBody>
          <a:bodyPr/>
          <a:lstStyle/>
          <a:p>
            <a:r>
              <a:rPr lang="en-US" dirty="0" err="1"/>
              <a:t>Basala</a:t>
            </a:r>
            <a:r>
              <a:rPr lang="en-US" dirty="0"/>
              <a:t> </a:t>
            </a:r>
            <a:r>
              <a:rPr lang="en-US" dirty="0" err="1"/>
              <a:t>hygienrutiner</a:t>
            </a:r>
            <a:r>
              <a:rPr lang="en-US" dirty="0"/>
              <a:t> och </a:t>
            </a:r>
            <a:r>
              <a:rPr lang="en-US" dirty="0" err="1"/>
              <a:t>klädregler</a:t>
            </a:r>
            <a:r>
              <a:rPr lang="en-US" dirty="0"/>
              <a:t> (BHK)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3C31BCE-85E0-11A9-7676-27C40856B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900" y="3638451"/>
            <a:ext cx="9167930" cy="5702912"/>
          </a:xfrm>
        </p:spPr>
        <p:txBody>
          <a:bodyPr>
            <a:noAutofit/>
          </a:bodyPr>
          <a:lstStyle/>
          <a:p>
            <a:r>
              <a:rPr lang="en-US" sz="4400" dirty="0"/>
              <a:t>BHK omfattar handhygien och användning av arbetskläder, skyddshandskar och skyddskläder.</a:t>
            </a:r>
          </a:p>
          <a:p>
            <a:r>
              <a:rPr lang="en-US" sz="4400" dirty="0"/>
              <a:t>Det är den viktigaste åtgärden för att förebygga smittspridning.</a:t>
            </a:r>
          </a:p>
          <a:p>
            <a:r>
              <a:rPr lang="en-US" sz="4400" dirty="0"/>
              <a:t>Ska tillämpas av all vård- och städpersonal oavsett känd smitta eller ej.</a:t>
            </a:r>
          </a:p>
        </p:txBody>
      </p:sp>
    </p:spTree>
    <p:extLst>
      <p:ext uri="{BB962C8B-B14F-4D97-AF65-F5344CB8AC3E}">
        <p14:creationId xmlns:p14="http://schemas.microsoft.com/office/powerpoint/2010/main" val="112571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 13"/>
          <p:cNvSpPr/>
          <p:nvPr/>
        </p:nvSpPr>
        <p:spPr>
          <a:xfrm>
            <a:off x="16884774" y="5139251"/>
            <a:ext cx="2962896" cy="2011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02" y="3608853"/>
            <a:ext cx="3910632" cy="521417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184858" y="675920"/>
            <a:ext cx="11350223" cy="1310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958" b="1" dirty="0"/>
              <a:t>Rena lokaler </a:t>
            </a:r>
            <a:r>
              <a:rPr lang="sv-SE" sz="3958" dirty="0"/>
              <a:t>– är </a:t>
            </a:r>
            <a:r>
              <a:rPr lang="sv-SE" sz="3958" b="1" dirty="0"/>
              <a:t>en av många faktorer </a:t>
            </a:r>
            <a:r>
              <a:rPr lang="sv-SE" sz="3958" dirty="0"/>
              <a:t>för att förhindra </a:t>
            </a:r>
          </a:p>
          <a:p>
            <a:r>
              <a:rPr lang="sv-SE" sz="3958" dirty="0"/>
              <a:t>smittspridning och utbrott i vårdmiljö.</a:t>
            </a:r>
          </a:p>
        </p:txBody>
      </p:sp>
      <p:sp>
        <p:nvSpPr>
          <p:cNvPr id="8" name="Höger 7"/>
          <p:cNvSpPr/>
          <p:nvPr/>
        </p:nvSpPr>
        <p:spPr>
          <a:xfrm>
            <a:off x="12333922" y="5282357"/>
            <a:ext cx="4123393" cy="226171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936" dirty="0"/>
              <a:t>Städning</a:t>
            </a:r>
          </a:p>
        </p:txBody>
      </p:sp>
      <p:sp>
        <p:nvSpPr>
          <p:cNvPr id="9" name="Höger 8"/>
          <p:cNvSpPr/>
          <p:nvPr/>
        </p:nvSpPr>
        <p:spPr>
          <a:xfrm>
            <a:off x="7615962" y="6200869"/>
            <a:ext cx="4123393" cy="226171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968" dirty="0"/>
              <a:t>Följsamhet till </a:t>
            </a:r>
          </a:p>
          <a:p>
            <a:pPr algn="ctr"/>
            <a:r>
              <a:rPr lang="sv-SE" sz="2968" dirty="0"/>
              <a:t>Basala hygienrutiner</a:t>
            </a:r>
          </a:p>
        </p:txBody>
      </p:sp>
      <p:sp>
        <p:nvSpPr>
          <p:cNvPr id="10" name="Höger 9"/>
          <p:cNvSpPr/>
          <p:nvPr/>
        </p:nvSpPr>
        <p:spPr>
          <a:xfrm>
            <a:off x="7615961" y="3085247"/>
            <a:ext cx="4123393" cy="226171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968" dirty="0"/>
              <a:t>Enkelrum m eget hygienutrymme</a:t>
            </a:r>
          </a:p>
        </p:txBody>
      </p:sp>
      <p:sp>
        <p:nvSpPr>
          <p:cNvPr id="11" name="Höger 10"/>
          <p:cNvSpPr/>
          <p:nvPr/>
        </p:nvSpPr>
        <p:spPr>
          <a:xfrm>
            <a:off x="12333927" y="7892181"/>
            <a:ext cx="4123393" cy="226171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God handhygien patienter/brukare och besökare</a:t>
            </a:r>
          </a:p>
        </p:txBody>
      </p:sp>
      <p:sp>
        <p:nvSpPr>
          <p:cNvPr id="12" name="Höger 11"/>
          <p:cNvSpPr/>
          <p:nvPr/>
        </p:nvSpPr>
        <p:spPr>
          <a:xfrm>
            <a:off x="12333924" y="2619573"/>
            <a:ext cx="4123393" cy="226171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968" dirty="0"/>
              <a:t>Rent material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7254131" y="5460067"/>
            <a:ext cx="2593538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958" b="1" dirty="0">
                <a:solidFill>
                  <a:schemeClr val="bg1"/>
                </a:solidFill>
              </a:rPr>
              <a:t>PATIENT -</a:t>
            </a:r>
          </a:p>
          <a:p>
            <a:r>
              <a:rPr lang="sv-SE" sz="3958" b="1" dirty="0">
                <a:solidFill>
                  <a:schemeClr val="bg1"/>
                </a:solidFill>
              </a:rPr>
              <a:t>SÄKERHET</a:t>
            </a:r>
          </a:p>
        </p:txBody>
      </p:sp>
      <p:sp>
        <p:nvSpPr>
          <p:cNvPr id="16" name="Höger 15"/>
          <p:cNvSpPr/>
          <p:nvPr/>
        </p:nvSpPr>
        <p:spPr>
          <a:xfrm>
            <a:off x="8631429" y="2619574"/>
            <a:ext cx="815448" cy="31951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  <p:sp>
        <p:nvSpPr>
          <p:cNvPr id="17" name="Höger 16"/>
          <p:cNvSpPr/>
          <p:nvPr/>
        </p:nvSpPr>
        <p:spPr>
          <a:xfrm>
            <a:off x="8631429" y="5614159"/>
            <a:ext cx="815448" cy="31951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  <p:sp>
        <p:nvSpPr>
          <p:cNvPr id="18" name="Höger 17"/>
          <p:cNvSpPr/>
          <p:nvPr/>
        </p:nvSpPr>
        <p:spPr>
          <a:xfrm>
            <a:off x="8631427" y="8991853"/>
            <a:ext cx="815448" cy="31951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  <p:sp>
        <p:nvSpPr>
          <p:cNvPr id="19" name="Höger 18"/>
          <p:cNvSpPr/>
          <p:nvPr/>
        </p:nvSpPr>
        <p:spPr>
          <a:xfrm>
            <a:off x="11926199" y="5103964"/>
            <a:ext cx="815448" cy="31951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  <p:sp>
        <p:nvSpPr>
          <p:cNvPr id="20" name="Höger 19"/>
          <p:cNvSpPr/>
          <p:nvPr/>
        </p:nvSpPr>
        <p:spPr>
          <a:xfrm>
            <a:off x="11926199" y="7732426"/>
            <a:ext cx="815448" cy="31951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968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12DFB8-E41C-4118-9348-9EAEFC07499E}"/>
              </a:ext>
            </a:extLst>
          </p:cNvPr>
          <p:cNvSpPr/>
          <p:nvPr/>
        </p:nvSpPr>
        <p:spPr>
          <a:xfrm>
            <a:off x="9039151" y="10503868"/>
            <a:ext cx="958019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968" b="1" dirty="0"/>
              <a:t>Tack!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02E7548B-D91E-4402-8BB0-3B721E9C0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04978" y="9849386"/>
            <a:ext cx="1222222" cy="929013"/>
          </a:xfrm>
        </p:spPr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B56E23-48CF-C228-FBD6-F00D4F5EDEDA}"/>
              </a:ext>
            </a:extLst>
          </p:cNvPr>
          <p:cNvSpPr txBox="1"/>
          <p:nvPr/>
        </p:nvSpPr>
        <p:spPr>
          <a:xfrm>
            <a:off x="2587964" y="8825498"/>
            <a:ext cx="21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Vårdhygien egen bild</a:t>
            </a:r>
          </a:p>
        </p:txBody>
      </p:sp>
    </p:spTree>
    <p:extLst>
      <p:ext uri="{BB962C8B-B14F-4D97-AF65-F5344CB8AC3E}">
        <p14:creationId xmlns:p14="http://schemas.microsoft.com/office/powerpoint/2010/main" val="178699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CB25A53-4933-4757-8C78-01B3DAD6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00964E-CD7C-4BCA-A53D-05A9094492BF}" type="datetime1">
              <a:rPr lang="sv-SE" smtClean="0"/>
              <a:pPr/>
              <a:t>2023-11-21</a:t>
            </a:fld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6BE2147-3BF7-4E3E-A292-9F6D6EF3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480145-259A-47DA-A30D-C906B9DB5C99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00E6BCC-417E-4BDE-8FDE-68DDE5C7F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28114" y="3134395"/>
            <a:ext cx="7828734" cy="540000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Det minskar smittspridningen i vården och risken för vårdrelaterade infektioner hos brukare och personal förebyggs.</a:t>
            </a:r>
          </a:p>
          <a:p>
            <a:r>
              <a:rPr lang="sv-SE" dirty="0"/>
              <a:t>Patientens krav på en ren miljö tillgodoses.</a:t>
            </a:r>
          </a:p>
          <a:p>
            <a:r>
              <a:rPr lang="sv-SE" dirty="0"/>
              <a:t>Kraven på en god arbetsmiljö tillgodoses.</a:t>
            </a:r>
          </a:p>
          <a:p>
            <a:r>
              <a:rPr lang="sv-SE" dirty="0"/>
              <a:t>Material och lokaler vårdas på ett sådant sätt att onödigt slitage undviks.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A9DB5AA-7065-419E-8CDC-33982314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98" y="3926483"/>
            <a:ext cx="7828734" cy="2043642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är städningen av vikt inom vård och omsorg?</a:t>
            </a:r>
          </a:p>
        </p:txBody>
      </p:sp>
    </p:spTree>
    <p:extLst>
      <p:ext uri="{BB962C8B-B14F-4D97-AF65-F5344CB8AC3E}">
        <p14:creationId xmlns:p14="http://schemas.microsoft.com/office/powerpoint/2010/main" val="2690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C933E88-B154-0984-D905-4A97358C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9ABF-34AF-4771-8C65-17474087DDAF}" type="datetime1">
              <a:rPr lang="sv-SE" smtClean="0"/>
              <a:t>2023-11-21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4C5D9F9-6B2B-2292-D38A-8264621F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D42510-D82A-9754-1FB3-F0D2B9BEA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4099103"/>
            <a:ext cx="17618075" cy="5983200"/>
          </a:xfrm>
        </p:spPr>
        <p:txBody>
          <a:bodyPr>
            <a:normAutofit/>
          </a:bodyPr>
          <a:lstStyle/>
          <a:p>
            <a:pPr algn="l"/>
            <a:r>
              <a:rPr lang="sv-SE" sz="3900" b="0" i="0" dirty="0">
                <a:solidFill>
                  <a:srgbClr val="000000"/>
                </a:solidFill>
                <a:effectLst/>
              </a:rPr>
              <a:t>Inom hälso- och sjukvården utgör städningen en viktig del för att skapa en god inomhusmiljö för patienter, </a:t>
            </a:r>
            <a:r>
              <a:rPr lang="sv-SE" sz="3900" dirty="0">
                <a:solidFill>
                  <a:srgbClr val="000000"/>
                </a:solidFill>
              </a:rPr>
              <a:t>brukare</a:t>
            </a:r>
            <a:r>
              <a:rPr lang="sv-SE" sz="3900" b="0" i="0" dirty="0">
                <a:solidFill>
                  <a:srgbClr val="000000"/>
                </a:solidFill>
                <a:effectLst/>
              </a:rPr>
              <a:t>, personal och besökare.</a:t>
            </a:r>
          </a:p>
          <a:p>
            <a:pPr algn="l"/>
            <a:r>
              <a:rPr lang="sv-SE" sz="3900" b="0" i="0" dirty="0">
                <a:solidFill>
                  <a:srgbClr val="000000"/>
                </a:solidFill>
                <a:effectLst/>
              </a:rPr>
              <a:t>Syftet med städning, fram för allt den patient/brukarnära städningen, är att förhindra smittspridning. Därför kräver städning kunskap om hur smittämnen sprids, vilka städrutiner som gäller och fram för allt basala hygienrutiner. </a:t>
            </a:r>
          </a:p>
          <a:p>
            <a:pPr algn="l"/>
            <a:endParaRPr lang="sv-SE" sz="39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sz="3900" b="0" i="0" dirty="0">
                <a:solidFill>
                  <a:srgbClr val="000000"/>
                </a:solidFill>
                <a:effectLst/>
              </a:rPr>
              <a:t>Börja med att titta en kort film om städning (klicka fram en gång vid pilen)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Kompetensplatsen - Vårdhygien - Kompletterande utbildning i hygienrutiner (luvit.se)</a:t>
            </a: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09B7A4C-8C9B-4C81-242A-5B514AE0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Städning förhindrar smittspridning</a:t>
            </a:r>
          </a:p>
        </p:txBody>
      </p:sp>
    </p:spTree>
    <p:extLst>
      <p:ext uri="{BB962C8B-B14F-4D97-AF65-F5344CB8AC3E}">
        <p14:creationId xmlns:p14="http://schemas.microsoft.com/office/powerpoint/2010/main" val="288957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986" y="1118171"/>
            <a:ext cx="17616567" cy="10432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altLang="sv-SE" sz="6596" dirty="0"/>
              <a:t>Vem ska städa i vården?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D20144-FAD3-49C9-AADC-08754BF17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35032" y="9399090"/>
            <a:ext cx="1392168" cy="137930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886636" y="7881047"/>
            <a:ext cx="184731" cy="6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 sz="3463"/>
          </a:p>
        </p:txBody>
      </p:sp>
      <p:sp>
        <p:nvSpPr>
          <p:cNvPr id="7" name="textruta 6"/>
          <p:cNvSpPr txBox="1"/>
          <p:nvPr/>
        </p:nvSpPr>
        <p:spPr>
          <a:xfrm>
            <a:off x="4147394" y="5294635"/>
            <a:ext cx="11269999" cy="1716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5277" dirty="0"/>
              <a:t>Oavsett vem som städar är kunskap </a:t>
            </a:r>
          </a:p>
          <a:p>
            <a:pPr algn="ctr"/>
            <a:r>
              <a:rPr lang="sv-SE" sz="5277" dirty="0"/>
              <a:t>om hur man städar viktigt!</a:t>
            </a:r>
          </a:p>
        </p:txBody>
      </p:sp>
    </p:spTree>
    <p:extLst>
      <p:ext uri="{BB962C8B-B14F-4D97-AF65-F5344CB8AC3E}">
        <p14:creationId xmlns:p14="http://schemas.microsoft.com/office/powerpoint/2010/main" val="36170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7E531B-79F4-4B2A-B829-46F86386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800" y="2990379"/>
            <a:ext cx="17618400" cy="792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958" dirty="0"/>
              <a:t>Inom hälso- och sjukvård ställs höga krav på städning och god</a:t>
            </a:r>
          </a:p>
          <a:p>
            <a:pPr marL="0" indent="0">
              <a:buNone/>
            </a:pPr>
            <a:r>
              <a:rPr lang="sv-SE" sz="3958" dirty="0"/>
              <a:t>hygienisk standard är grundläggande för att förebygga </a:t>
            </a:r>
          </a:p>
          <a:p>
            <a:pPr marL="0" indent="0">
              <a:buNone/>
            </a:pPr>
            <a:r>
              <a:rPr lang="sv-SE" sz="3958" dirty="0"/>
              <a:t>vårdrelaterade infektioner och smittspridning.</a:t>
            </a:r>
          </a:p>
          <a:p>
            <a:pPr marL="0" indent="0">
              <a:buNone/>
            </a:pPr>
            <a:endParaRPr lang="sv-SE" sz="1979" dirty="0"/>
          </a:p>
          <a:p>
            <a:pPr marL="0" indent="0">
              <a:buNone/>
            </a:pPr>
            <a:r>
              <a:rPr lang="sv-SE" sz="3958" dirty="0"/>
              <a:t>Städning är ett gemensamt ansvar mellan vårdpersonal, städ- och </a:t>
            </a:r>
          </a:p>
          <a:p>
            <a:pPr marL="0" indent="0">
              <a:buNone/>
            </a:pPr>
            <a:r>
              <a:rPr lang="sv-SE" sz="3958" dirty="0"/>
              <a:t>servicemedarbetare och bygger på en tydlig kommunikation och </a:t>
            </a:r>
          </a:p>
          <a:p>
            <a:pPr marL="0" indent="0">
              <a:buNone/>
            </a:pPr>
            <a:r>
              <a:rPr lang="sv-SE" sz="3958" dirty="0"/>
              <a:t>samarbete.</a:t>
            </a:r>
          </a:p>
          <a:p>
            <a:pPr marL="0" indent="0">
              <a:buNone/>
            </a:pPr>
            <a:endParaRPr lang="sv-SE" sz="1979" dirty="0"/>
          </a:p>
          <a:p>
            <a:pPr marL="0" indent="0">
              <a:buNone/>
            </a:pPr>
            <a:r>
              <a:rPr lang="sv-SE" sz="3958" dirty="0"/>
              <a:t>Städningen ska utföras på samma sätt oavsett vilken medarbetarkategori som utför den.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FF312D-20DE-49E0-ACBB-C31A77CAE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88954" y="9471098"/>
            <a:ext cx="1438246" cy="1307301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9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9651C-892C-4919-9638-97DECE35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9D00964E-CD7C-4BCA-A53D-05A9094492BF}" type="datetime1">
              <a:rPr lang="sv-SE" smtClean="0"/>
              <a:pPr>
                <a:spcAft>
                  <a:spcPts val="600"/>
                </a:spcAft>
              </a:pPr>
              <a:t>2023-11-21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EAD54E-6C46-4A1A-AD32-FA2BC76E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70A4CAD-C64E-4B0C-ADAC-F36350687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>
            <a:normAutofit/>
          </a:bodyPr>
          <a:lstStyle/>
          <a:p>
            <a:endParaRPr lang="sv-SE" sz="27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66605D-66D5-4AF1-AECE-F0152F2E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02" y="4430539"/>
            <a:ext cx="7828734" cy="2043642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Behöver alla kunskap om städning?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Ja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2BF13ACE-072D-44C4-1CEF-AA65CB9A0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962348"/>
              </p:ext>
            </p:extLst>
          </p:nvPr>
        </p:nvGraphicFramePr>
        <p:xfrm>
          <a:off x="10484098" y="701075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7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4FCAE4-8226-498B-88D7-FE48C734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9D00964E-CD7C-4BCA-A53D-05A9094492BF}" type="datetime1">
              <a:rPr lang="sv-SE" smtClean="0"/>
              <a:pPr>
                <a:spcAft>
                  <a:spcPts val="600"/>
                </a:spcAft>
              </a:pPr>
              <a:t>2023-11-21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263D117-9AE6-4778-B5D9-4C2581AC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1B28DC-A0E0-4E80-A6BF-AF5691F4C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8" y="4502547"/>
            <a:ext cx="9007474" cy="5400000"/>
          </a:xfrm>
        </p:spPr>
        <p:txBody>
          <a:bodyPr>
            <a:normAutofit/>
          </a:bodyPr>
          <a:lstStyle/>
          <a:p>
            <a:r>
              <a:rPr lang="sv-SE" dirty="0"/>
              <a:t>Personal som utför städning i vårdmiljö följer gällande lagstiftning, riktlinjer och rutiner för att förebygga smitta, smittspridning och ohälsa.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0585F7-4DA0-4146-9F2A-CFC095BA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98" y="737611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Vilken är lagstiftningen 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905C66C2-1A38-4285-886B-92A617888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687353"/>
              </p:ext>
            </p:extLst>
          </p:nvPr>
        </p:nvGraphicFramePr>
        <p:xfrm>
          <a:off x="10404475" y="701675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16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15200" y="3206403"/>
            <a:ext cx="17618400" cy="792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617" dirty="0"/>
              <a:t>Vid städning ska smuts och damm avlägsnas</a:t>
            </a:r>
            <a:br>
              <a:rPr lang="sv-SE" sz="4617" dirty="0"/>
            </a:br>
            <a:endParaRPr lang="sv-SE" sz="1979" dirty="0"/>
          </a:p>
          <a:p>
            <a:pPr marL="0" indent="0" algn="ctr">
              <a:buNone/>
            </a:pPr>
            <a:r>
              <a:rPr lang="sv-SE" sz="4617" dirty="0"/>
              <a:t>och </a:t>
            </a:r>
            <a:br>
              <a:rPr lang="sv-SE" sz="4617" dirty="0"/>
            </a:br>
            <a:endParaRPr lang="sv-SE" sz="4617" dirty="0"/>
          </a:p>
          <a:p>
            <a:pPr marL="0" indent="0" algn="ctr">
              <a:buNone/>
            </a:pPr>
            <a:r>
              <a:rPr lang="sv-SE" sz="4617" b="1" dirty="0"/>
              <a:t>antalet mikroorganismer i miljön reduceras. </a:t>
            </a:r>
          </a:p>
          <a:p>
            <a:pPr marL="0" indent="0">
              <a:buNone/>
            </a:pPr>
            <a:endParaRPr lang="sv-SE" sz="4617" dirty="0"/>
          </a:p>
          <a:p>
            <a:pPr marL="0" indent="0">
              <a:buNone/>
            </a:pPr>
            <a:endParaRPr lang="sv-SE" sz="4617" dirty="0"/>
          </a:p>
          <a:p>
            <a:pPr marL="0" indent="0" algn="ctr">
              <a:buNone/>
            </a:pPr>
            <a:r>
              <a:rPr lang="sv-SE" sz="4617" dirty="0"/>
              <a:t>Genom detta kan smittspridning förebyggas </a:t>
            </a:r>
          </a:p>
          <a:p>
            <a:pPr marL="0" indent="0" algn="ctr">
              <a:buNone/>
            </a:pPr>
            <a:r>
              <a:rPr lang="sv-SE" sz="4617" dirty="0"/>
              <a:t>och indirekt leda till färre vårdrelaterade infektioner. </a:t>
            </a:r>
          </a:p>
          <a:p>
            <a:pPr marL="0" indent="0">
              <a:buNone/>
            </a:pPr>
            <a:r>
              <a:rPr lang="sv-SE" sz="5936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7274" y="1133174"/>
            <a:ext cx="17616567" cy="1043260"/>
          </a:xfrm>
        </p:spPr>
        <p:txBody>
          <a:bodyPr>
            <a:normAutofit/>
          </a:bodyPr>
          <a:lstStyle/>
          <a:p>
            <a:r>
              <a:rPr lang="sv-SE" sz="7256" dirty="0"/>
              <a:t>Ur ett vårdhygieniskt perspektiv: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BBBADD-4364-4EF4-A3DB-ACE4D839DD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32970" y="9471098"/>
            <a:ext cx="1294230" cy="1307301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68938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bildning vårdhygien o mikrobiologi 2021" id="{9B988ED1-7B5C-482B-A961-27D80B43930C}" vid="{8F1CAEC7-9BBD-4F50-B5FB-8DA7A847B8E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bildning vårdhygien o mikrobiologi 2021" id="{9B988ED1-7B5C-482B-A961-27D80B43930C}" vid="{55AEB4E5-99FC-47C2-990F-EC3DFAF39820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bildning vårdhygien o mikrobiologi 2021" id="{9B988ED1-7B5C-482B-A961-27D80B43930C}" vid="{034AFB44-613C-4D8D-97AA-C4BECB0644CD}"/>
    </a:ext>
  </a:extLst>
</a:theme>
</file>

<file path=ppt/theme/theme4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bildning vårdhygien o mikrobiologi 2021" id="{9B988ED1-7B5C-482B-A961-27D80B43930C}" vid="{5AD0E09A-747B-4B82-9410-7063A3A870B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DFD5B49DF39E44833AD0D4F29574A8" ma:contentTypeVersion="7" ma:contentTypeDescription="Skapa ett nytt dokument." ma:contentTypeScope="" ma:versionID="0db85d6de6b603da5c02d6a6af4420f9">
  <xsd:schema xmlns:xsd="http://www.w3.org/2001/XMLSchema" xmlns:xs="http://www.w3.org/2001/XMLSchema" xmlns:p="http://schemas.microsoft.com/office/2006/metadata/properties" xmlns:ns1="http://schemas.microsoft.com/sharepoint/v3" xmlns:ns2="4eef37af-d196-4c77-8e83-69dd09245f3f" xmlns:ns3="24c22658-24ca-408a-8e20-e0a64f4d13bf" targetNamespace="http://schemas.microsoft.com/office/2006/metadata/properties" ma:root="true" ma:fieldsID="9d6b08a3420b617d070d102f63fcc43d" ns1:_="" ns2:_="" ns3:_="">
    <xsd:import namespace="http://schemas.microsoft.com/sharepoint/v3"/>
    <xsd:import namespace="4eef37af-d196-4c77-8e83-69dd09245f3f"/>
    <xsd:import namespace="24c22658-24ca-408a-8e20-e0a64f4d13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f37af-d196-4c77-8e83-69dd09245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22658-24ca-408a-8e20-e0a64f4d1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C46FD9-B4F7-47A4-B7F9-2EAEA2D2F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f37af-d196-4c77-8e83-69dd09245f3f"/>
    <ds:schemaRef ds:uri="24c22658-24ca-408a-8e20-e0a64f4d1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98639-A577-4F3F-91F2-8D6ABE55571D}">
  <ds:schemaRefs>
    <ds:schemaRef ds:uri="http://purl.org/dc/elements/1.1/"/>
    <ds:schemaRef ds:uri="http://schemas.microsoft.com/office/2006/metadata/properties"/>
    <ds:schemaRef ds:uri="24c22658-24ca-408a-8e20-e0a64f4d13bf"/>
    <ds:schemaRef ds:uri="http://schemas.microsoft.com/sharepoint/v3"/>
    <ds:schemaRef ds:uri="http://purl.org/dc/terms/"/>
    <ds:schemaRef ds:uri="http://schemas.openxmlformats.org/package/2006/metadata/core-properties"/>
    <ds:schemaRef ds:uri="4eef37af-d196-4c77-8e83-69dd09245f3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Utbildning vårdhygien o mikrobiologi 2021</Template>
  <TotalTime>7927</TotalTime>
  <Words>1157</Words>
  <Application>Microsoft Office PowerPoint</Application>
  <PresentationFormat>Anpassad</PresentationFormat>
  <Paragraphs>168</Paragraphs>
  <Slides>21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Region Västmanland Rosa</vt:lpstr>
      <vt:lpstr>Region Västmanland Blå</vt:lpstr>
      <vt:lpstr>Region Västmanland Grön</vt:lpstr>
      <vt:lpstr>Region Västmanland Medarbetare</vt:lpstr>
      <vt:lpstr>    Städning -Rengöring och desinfektion   </vt:lpstr>
      <vt:lpstr>Är det skillnad på städrutiner?</vt:lpstr>
      <vt:lpstr>Varför är städningen av vikt inom vård och omsorg?</vt:lpstr>
      <vt:lpstr>Städning förhindrar smittspridning</vt:lpstr>
      <vt:lpstr>Vem ska städa i vården?</vt:lpstr>
      <vt:lpstr>PowerPoint-presentation</vt:lpstr>
      <vt:lpstr>Behöver alla kunskap om städning?   Ja</vt:lpstr>
      <vt:lpstr>Vilken är lagstiftningen </vt:lpstr>
      <vt:lpstr>Ur ett vårdhygieniskt perspektiv:</vt:lpstr>
      <vt:lpstr>Städningens betydelse för att minska smittspridning</vt:lpstr>
      <vt:lpstr>Städteknik – vårdrum</vt:lpstr>
      <vt:lpstr>Ostrukturerad städning</vt:lpstr>
      <vt:lpstr>”Basala städrutiner”</vt:lpstr>
      <vt:lpstr>Desinfektionsmedel i hälso- och sjukvården</vt:lpstr>
      <vt:lpstr>Medel för desinfektion av ytor</vt:lpstr>
      <vt:lpstr>Förstår konsekvensen av att inte följa hygienrutiner</vt:lpstr>
      <vt:lpstr>I mitt arbete kan jag förhindra smittspridning</vt:lpstr>
      <vt:lpstr>Städning i vården</vt:lpstr>
      <vt:lpstr>Ytor med hög smittorisk</vt:lpstr>
      <vt:lpstr>Basala hygienrutiner och klädregler (BHK)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Grundläggande  vårdhygien och mikrobiologi</dc:title>
  <dc:creator>Eva Edberg</dc:creator>
  <cp:lastModifiedBy>Martina Ågren</cp:lastModifiedBy>
  <cp:revision>149</cp:revision>
  <cp:lastPrinted>2023-01-19T13:29:07Z</cp:lastPrinted>
  <dcterms:created xsi:type="dcterms:W3CDTF">2021-04-27T09:24:25Z</dcterms:created>
  <dcterms:modified xsi:type="dcterms:W3CDTF">2023-11-21T14:53:34Z</dcterms:modified>
</cp:coreProperties>
</file>