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0" r:id="rId5"/>
  </p:sldMasterIdLst>
  <p:notesMasterIdLst>
    <p:notesMasterId r:id="rId22"/>
  </p:notesMasterIdLst>
  <p:sldIdLst>
    <p:sldId id="9957" r:id="rId6"/>
    <p:sldId id="9974" r:id="rId7"/>
    <p:sldId id="9976" r:id="rId8"/>
    <p:sldId id="271" r:id="rId9"/>
    <p:sldId id="9975" r:id="rId10"/>
    <p:sldId id="929" r:id="rId11"/>
    <p:sldId id="933" r:id="rId12"/>
    <p:sldId id="930" r:id="rId13"/>
    <p:sldId id="931" r:id="rId14"/>
    <p:sldId id="935" r:id="rId15"/>
    <p:sldId id="932" r:id="rId16"/>
    <p:sldId id="9977" r:id="rId17"/>
    <p:sldId id="9958" r:id="rId18"/>
    <p:sldId id="318" r:id="rId19"/>
    <p:sldId id="454" r:id="rId20"/>
    <p:sldId id="9972" r:id="rId2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7186A6F-7D36-E45E-DC76-3A15ACB306F2}" name="Liselott Sjöqvist" initials="LS" userId="S::liselott.sjoqvist@regionvastmanland.se::fed4edfc-e04a-4c86-b27e-eab4aa3f04b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ida Proos" initials="FP" lastIdx="2" clrIdx="0">
    <p:extLst>
      <p:ext uri="{19B8F6BF-5375-455C-9EA6-DF929625EA0E}">
        <p15:presenceInfo xmlns:p15="http://schemas.microsoft.com/office/powerpoint/2012/main" userId="S::frida.proos@regionvastmanland.se::e09c56e9-cb6b-4dea-8c97-fd0068bcbdfe" providerId="AD"/>
      </p:ext>
    </p:extLst>
  </p:cmAuthor>
  <p:cmAuthor id="2" name="Carina Berglund" initials="CB" lastIdx="6" clrIdx="1">
    <p:extLst>
      <p:ext uri="{19B8F6BF-5375-455C-9EA6-DF929625EA0E}">
        <p15:presenceInfo xmlns:p15="http://schemas.microsoft.com/office/powerpoint/2012/main" userId="S::carina.berglund@regionvastmanland.se::3b65284d-f284-4d95-837e-a4b389b40afb" providerId="AD"/>
      </p:ext>
    </p:extLst>
  </p:cmAuthor>
  <p:cmAuthor id="3" name="Lisa Pers Ohlsén" initials="LPO" lastIdx="8" clrIdx="2">
    <p:extLst>
      <p:ext uri="{19B8F6BF-5375-455C-9EA6-DF929625EA0E}">
        <p15:presenceInfo xmlns:p15="http://schemas.microsoft.com/office/powerpoint/2012/main" userId="S::lisa.ohlsen@regionvastmanland.se::6001d8be-557c-42ab-86a5-12ec23794e1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F4BB7A-C687-4ECD-AF51-5C78EBD99A9A}" v="16" dt="2023-05-24T11:03:57.589"/>
    <p1510:client id="{65CB6536-68A3-49A6-B071-64BCC71CFEDA}" v="118" dt="2023-05-22T13:07:16.117"/>
    <p1510:client id="{FD6263BE-9979-4E7F-8281-E22E8A226D04}" v="3" vWet="5" dt="2023-05-22T13:06:24.3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commentAuthors" Target="commentAuthors.xml"/><Relationship Id="rId28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3F26C-A8C1-47C6-A6F1-9D2B3F6DC0F4}" type="datetimeFigureOut">
              <a:rPr lang="sv-SE" smtClean="0"/>
              <a:t>2023-05-25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B92EC-5630-43DE-AAD1-A477C9AAE31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9073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B92EC-5630-43DE-AAD1-A477C9AAE31E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93835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Hur kompetensutvecklar vi? Det gör vi genom….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B92EC-5630-43DE-AAD1-A477C9AAE31E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42123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Detta är vad projektet ska </a:t>
            </a:r>
            <a:r>
              <a:rPr lang="sv-SE" b="1"/>
              <a:t>bidra</a:t>
            </a:r>
            <a:r>
              <a:rPr lang="sv-SE"/>
              <a:t> till att uppnå.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B92EC-5630-43DE-AAD1-A477C9AAE31E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66206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32C31BA-67D8-413F-A5DD-028125073D1D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12707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Detta är ingen enmansföreställning, vi måste jobba tillsammans! Och det är ett kul jobb att vara med och utveckla vården!</a:t>
            </a:r>
          </a:p>
          <a:p>
            <a:r>
              <a:rPr lang="sv-SE"/>
              <a:t>Tillsammans –att knyta an hela systemet och mod att stå i förändring.</a:t>
            </a:r>
          </a:p>
          <a:p>
            <a:r>
              <a:rPr lang="sv-SE"/>
              <a:t>Tillsammans inom operationsavdelningen samt över organisationsgränser och de vi är till för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B92EC-5630-43DE-AAD1-A477C9AAE31E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74082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B92EC-5630-43DE-AAD1-A477C9AAE31E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8205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I det här projektet utvecklar vi arbetssätt och …….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B92EC-5630-43DE-AAD1-A477C9AAE31E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2489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="0"/>
              <a:t>Ja, vi behöver utveckla nya arbetssätt, men vad betyder</a:t>
            </a:r>
            <a:r>
              <a:rPr lang="sv-SE"/>
              <a:t> egentligen att utveckla arbetssätt? Vi ska använda kompetensen rätt.  Och </a:t>
            </a:r>
            <a:r>
              <a:rPr lang="sv-SE" b="1"/>
              <a:t>varför</a:t>
            </a:r>
            <a:r>
              <a:rPr lang="sv-SE"/>
              <a:t> skall vi göra detta? Vi ska göra det för att skapa…..</a:t>
            </a:r>
          </a:p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B92EC-5630-43DE-AAD1-A477C9AAE31E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7267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/>
              <a:t>Hur</a:t>
            </a:r>
            <a:br>
              <a:rPr lang="sv-SE"/>
            </a:br>
            <a:r>
              <a:rPr lang="sv-SE"/>
              <a:t>För att lyckas med nya arbetssätt så måste vi testa nytt, ständigt förbättra oss och förvalta bra arbetssätt. Det är viktiga signaler till både medarbetare och invånare.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B92EC-5630-43DE-AAD1-A477C9AAE31E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9169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I det här projektet ska vi bland annat se över teamarbete, effektiva flöden, planering/uppföljning och schemaläggning/bemanning. Och när vi gör det kommer vi komma fram till nya, effektivare sätt att jobba.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B92EC-5630-43DE-AAD1-A477C9AAE31E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12753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Vi ska också säkra kompetens. Vad är att säkra kompetens?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B92EC-5630-43DE-AAD1-A477C9AAE31E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36943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Varför ska vi säkra kompetens?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B92EC-5630-43DE-AAD1-A477C9AAE31E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78506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/>
              <a:t>Hur</a:t>
            </a:r>
            <a:r>
              <a:rPr lang="sv-SE"/>
              <a:t> gör vi? För att säkra kompetens och jobba effektivare så behöver vi se över, utveckla och genomföra…..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B92EC-5630-43DE-AAD1-A477C9AAE31E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69832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Vad är arbetsuppgiftsväxling? Det är när en definierad uppgift ……..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B92EC-5630-43DE-AAD1-A477C9AAE31E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4961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E9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Bildobjekt 116">
            <a:extLst>
              <a:ext uri="{FF2B5EF4-FFF2-40B4-BE49-F238E27FC236}">
                <a16:creationId xmlns:a16="http://schemas.microsoft.com/office/drawing/2014/main" id="{33477E7E-42C3-4788-A1BB-FDC82EC597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r="6674" b="4216"/>
          <a:stretch/>
        </p:blipFill>
        <p:spPr>
          <a:xfrm>
            <a:off x="6558322" y="0"/>
            <a:ext cx="5633678" cy="6858000"/>
          </a:xfrm>
          <a:prstGeom prst="rect">
            <a:avLst/>
          </a:prstGeom>
        </p:spPr>
      </p:pic>
      <p:sp>
        <p:nvSpPr>
          <p:cNvPr id="118" name="object 38">
            <a:extLst>
              <a:ext uri="{FF2B5EF4-FFF2-40B4-BE49-F238E27FC236}">
                <a16:creationId xmlns:a16="http://schemas.microsoft.com/office/drawing/2014/main" id="{72F77CA4-0BCE-4432-8426-61300A583404}"/>
              </a:ext>
            </a:extLst>
          </p:cNvPr>
          <p:cNvSpPr/>
          <p:nvPr userDrawn="1"/>
        </p:nvSpPr>
        <p:spPr>
          <a:xfrm>
            <a:off x="317499" y="5331045"/>
            <a:ext cx="1205909" cy="12058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119" name="Rubrik 1">
            <a:extLst>
              <a:ext uri="{FF2B5EF4-FFF2-40B4-BE49-F238E27FC236}">
                <a16:creationId xmlns:a16="http://schemas.microsoft.com/office/drawing/2014/main" id="{656A818D-9B35-4279-A10A-068A34BAA2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1" y="1442067"/>
            <a:ext cx="8268879" cy="2067797"/>
          </a:xfrm>
        </p:spPr>
        <p:txBody>
          <a:bodyPr anchor="b">
            <a:normAutofit/>
          </a:bodyPr>
          <a:lstStyle>
            <a:lvl1pPr algn="l">
              <a:lnSpc>
                <a:spcPct val="75000"/>
              </a:lnSpc>
              <a:defRPr sz="7216" spc="-243" baseline="0">
                <a:solidFill>
                  <a:schemeClr val="accent1"/>
                </a:solidFill>
              </a:defRPr>
            </a:lvl1pPr>
          </a:lstStyle>
          <a:p>
            <a:r>
              <a:rPr lang="sv-SE"/>
              <a:t>Rubrik på en eller två rader</a:t>
            </a:r>
          </a:p>
        </p:txBody>
      </p:sp>
      <p:sp>
        <p:nvSpPr>
          <p:cNvPr id="120" name="Underrubrik 2">
            <a:extLst>
              <a:ext uri="{FF2B5EF4-FFF2-40B4-BE49-F238E27FC236}">
                <a16:creationId xmlns:a16="http://schemas.microsoft.com/office/drawing/2014/main" id="{3DE99F72-0CDC-477B-85F2-1E356EF224F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1" y="3808060"/>
            <a:ext cx="8268879" cy="1459395"/>
          </a:xfr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2729" spc="-121" baseline="0"/>
            </a:lvl1pPr>
            <a:lvl2pPr marL="277246" indent="0" algn="ctr">
              <a:buNone/>
              <a:defRPr sz="1213"/>
            </a:lvl2pPr>
            <a:lvl3pPr marL="554492" indent="0" algn="ctr">
              <a:buNone/>
              <a:defRPr sz="1092"/>
            </a:lvl3pPr>
            <a:lvl4pPr marL="831738" indent="0" algn="ctr">
              <a:buNone/>
              <a:defRPr sz="970"/>
            </a:lvl4pPr>
            <a:lvl5pPr marL="1108984" indent="0" algn="ctr">
              <a:buNone/>
              <a:defRPr sz="970"/>
            </a:lvl5pPr>
            <a:lvl6pPr marL="1386230" indent="0" algn="ctr">
              <a:buNone/>
              <a:defRPr sz="970"/>
            </a:lvl6pPr>
            <a:lvl7pPr marL="1663476" indent="0" algn="ctr">
              <a:buNone/>
              <a:defRPr sz="970"/>
            </a:lvl7pPr>
            <a:lvl8pPr marL="1940723" indent="0" algn="ctr">
              <a:buNone/>
              <a:defRPr sz="970"/>
            </a:lvl8pPr>
            <a:lvl9pPr marL="2217969" indent="0" algn="ctr">
              <a:buNone/>
              <a:defRPr sz="970"/>
            </a:lvl9pPr>
          </a:lstStyle>
          <a:p>
            <a:r>
              <a:rPr lang="sv-SE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1167427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E9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D5FBC21F-AA3A-4105-A762-7A4A8EE1E9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r="6664" b="4216"/>
          <a:stretch/>
        </p:blipFill>
        <p:spPr>
          <a:xfrm>
            <a:off x="6558323" y="0"/>
            <a:ext cx="5633678" cy="6858000"/>
          </a:xfrm>
          <a:prstGeom prst="rect">
            <a:avLst/>
          </a:prstGeom>
        </p:spPr>
      </p:pic>
      <p:sp>
        <p:nvSpPr>
          <p:cNvPr id="7" name="object 38">
            <a:extLst>
              <a:ext uri="{FF2B5EF4-FFF2-40B4-BE49-F238E27FC236}">
                <a16:creationId xmlns:a16="http://schemas.microsoft.com/office/drawing/2014/main" id="{58F464F6-1029-4CBD-B3D1-11214085E2B8}"/>
              </a:ext>
            </a:extLst>
          </p:cNvPr>
          <p:cNvSpPr/>
          <p:nvPr userDrawn="1"/>
        </p:nvSpPr>
        <p:spPr>
          <a:xfrm>
            <a:off x="317499" y="5331045"/>
            <a:ext cx="1205909" cy="12058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03BB08C3-1CD7-4C53-9E96-43671982CE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1" y="1442067"/>
            <a:ext cx="8268879" cy="2067797"/>
          </a:xfrm>
        </p:spPr>
        <p:txBody>
          <a:bodyPr anchor="b">
            <a:normAutofit/>
          </a:bodyPr>
          <a:lstStyle>
            <a:lvl1pPr algn="l">
              <a:lnSpc>
                <a:spcPct val="75000"/>
              </a:lnSpc>
              <a:defRPr sz="7216" spc="-243" baseline="0">
                <a:solidFill>
                  <a:schemeClr val="accent1"/>
                </a:solidFill>
              </a:defRPr>
            </a:lvl1pPr>
          </a:lstStyle>
          <a:p>
            <a:r>
              <a:rPr lang="sv-SE"/>
              <a:t>Rubrik på en eller två rader</a:t>
            </a:r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78CC841C-AA65-43FA-BB0E-1A120EBFED7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1" y="3808060"/>
            <a:ext cx="8268879" cy="14593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2729" spc="-121" baseline="0"/>
            </a:lvl1pPr>
            <a:lvl2pPr marL="277246" indent="0" algn="ctr">
              <a:buNone/>
              <a:defRPr sz="1213"/>
            </a:lvl2pPr>
            <a:lvl3pPr marL="554492" indent="0" algn="ctr">
              <a:buNone/>
              <a:defRPr sz="1092"/>
            </a:lvl3pPr>
            <a:lvl4pPr marL="831738" indent="0" algn="ctr">
              <a:buNone/>
              <a:defRPr sz="970"/>
            </a:lvl4pPr>
            <a:lvl5pPr marL="1108984" indent="0" algn="ctr">
              <a:buNone/>
              <a:defRPr sz="970"/>
            </a:lvl5pPr>
            <a:lvl6pPr marL="1386230" indent="0" algn="ctr">
              <a:buNone/>
              <a:defRPr sz="970"/>
            </a:lvl6pPr>
            <a:lvl7pPr marL="1663476" indent="0" algn="ctr">
              <a:buNone/>
              <a:defRPr sz="970"/>
            </a:lvl7pPr>
            <a:lvl8pPr marL="1940723" indent="0" algn="ctr">
              <a:buNone/>
              <a:defRPr sz="970"/>
            </a:lvl8pPr>
            <a:lvl9pPr marL="2217969" indent="0" algn="ctr">
              <a:buNone/>
              <a:defRPr sz="970"/>
            </a:lvl9pPr>
          </a:lstStyle>
          <a:p>
            <a:r>
              <a:rPr lang="sv-SE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149540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6EBC20DB-E92A-4595-958F-8F6E1877F2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9919" y="290234"/>
            <a:ext cx="480303" cy="113518"/>
          </a:xfrm>
        </p:spPr>
        <p:txBody>
          <a:bodyPr/>
          <a:lstStyle/>
          <a:p>
            <a:fld id="{27129ABF-34AF-4771-8C65-17474087DDAF}" type="datetime1">
              <a:rPr lang="sv-SE" smtClean="0"/>
              <a:t>2023-05-25</a:t>
            </a:fld>
            <a:endParaRPr lang="sv-SE"/>
          </a:p>
        </p:txBody>
      </p:sp>
      <p:sp>
        <p:nvSpPr>
          <p:cNvPr id="12" name="Platshållare för sidfot 4">
            <a:extLst>
              <a:ext uri="{FF2B5EF4-FFF2-40B4-BE49-F238E27FC236}">
                <a16:creationId xmlns:a16="http://schemas.microsoft.com/office/drawing/2014/main" id="{5382FAD0-A98D-43B4-B432-3582AE5A5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15380" y="290234"/>
            <a:ext cx="4672040" cy="113518"/>
          </a:xfrm>
        </p:spPr>
        <p:txBody>
          <a:bodyPr/>
          <a:lstStyle/>
          <a:p>
            <a:endParaRPr lang="sv-SE"/>
          </a:p>
        </p:txBody>
      </p:sp>
      <p:sp>
        <p:nvSpPr>
          <p:cNvPr id="13" name="Platshållare för bildnummer 5">
            <a:extLst>
              <a:ext uri="{FF2B5EF4-FFF2-40B4-BE49-F238E27FC236}">
                <a16:creationId xmlns:a16="http://schemas.microsoft.com/office/drawing/2014/main" id="{50F28032-0600-4C8E-B007-13E1C8110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06442" y="290234"/>
            <a:ext cx="218320" cy="113518"/>
          </a:xfrm>
        </p:spPr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55FC54DA-D224-4D4F-9D60-B924CADB66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5" r="88987" b="40999"/>
          <a:stretch/>
        </p:blipFill>
        <p:spPr>
          <a:xfrm>
            <a:off x="11527277" y="0"/>
            <a:ext cx="664723" cy="1950352"/>
          </a:xfrm>
          <a:prstGeom prst="rect">
            <a:avLst/>
          </a:prstGeom>
        </p:spPr>
      </p:pic>
      <p:sp>
        <p:nvSpPr>
          <p:cNvPr id="15" name="Platshållare för text 10">
            <a:extLst>
              <a:ext uri="{FF2B5EF4-FFF2-40B4-BE49-F238E27FC236}">
                <a16:creationId xmlns:a16="http://schemas.microsoft.com/office/drawing/2014/main" id="{36B6AA50-8739-41DE-A23A-5E3ECC5482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5386" y="2061563"/>
            <a:ext cx="10684366" cy="362821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F4246BC-36B1-4971-8889-F163FD2A0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1742984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93B712EA-797A-4EA2-BEB0-D486B28AB1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4274" y="2065871"/>
            <a:ext cx="5238714" cy="36238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70C7B567-D67A-42BC-B7FD-E667F0583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9011" y="2065871"/>
            <a:ext cx="5238714" cy="36238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EB806AAA-D73D-4CEE-9B56-C22AE8A537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74" t="51033" b="-60375"/>
          <a:stretch/>
        </p:blipFill>
        <p:spPr>
          <a:xfrm>
            <a:off x="-11553" y="3798662"/>
            <a:ext cx="764119" cy="3059338"/>
          </a:xfrm>
          <a:prstGeom prst="rect">
            <a:avLst/>
          </a:prstGeom>
        </p:spPr>
      </p:pic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390AB69-5BC0-46B0-B233-B8ED7CBC0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084E-ABA3-4AA4-9862-3A3A8F7AC594}" type="datetime1">
              <a:rPr lang="sv-SE" smtClean="0"/>
              <a:t>2023-05-25</a:t>
            </a:fld>
            <a:endParaRPr lang="en-US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E6FFAF7-903A-4658-BEDF-CDBF6357E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32E55E-6E21-45F6-AFF0-C03FD2EA4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91A92F-5622-40E4-B88A-05148A900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4198152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88FBE5C1-E706-49C0-BC48-7432DD5937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06" t="64211"/>
          <a:stretch/>
        </p:blipFill>
        <p:spPr>
          <a:xfrm>
            <a:off x="0" y="0"/>
            <a:ext cx="3783920" cy="593788"/>
          </a:xfrm>
          <a:prstGeom prst="rect">
            <a:avLst/>
          </a:prstGeom>
        </p:spPr>
      </p:pic>
      <p:sp>
        <p:nvSpPr>
          <p:cNvPr id="14" name="object 38">
            <a:extLst>
              <a:ext uri="{FF2B5EF4-FFF2-40B4-BE49-F238E27FC236}">
                <a16:creationId xmlns:a16="http://schemas.microsoft.com/office/drawing/2014/main" id="{1A5E282F-FC28-45E5-81A7-A28557C59E47}"/>
              </a:ext>
            </a:extLst>
          </p:cNvPr>
          <p:cNvSpPr/>
          <p:nvPr userDrawn="1"/>
        </p:nvSpPr>
        <p:spPr>
          <a:xfrm>
            <a:off x="317499" y="5331045"/>
            <a:ext cx="1205909" cy="12058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19CC616-6A81-4F3E-BF5F-34271257EE9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0D26B19-8998-4002-9818-0406EEBB00B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E32E934-0E34-41D0-99D0-BBB1DE02E0D8}" type="datetime1">
              <a:rPr lang="sv-SE" smtClean="0"/>
              <a:t>2023-05-25</a:t>
            </a:fld>
            <a:endParaRPr lang="en-US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0D7DA48-029C-41BC-BD3D-A195A10DF34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51345448-A017-46A4-AAEE-65BAAA13935B}"/>
              </a:ext>
            </a:extLst>
          </p:cNvPr>
          <p:cNvSpPr/>
          <p:nvPr userDrawn="1"/>
        </p:nvSpPr>
        <p:spPr>
          <a:xfrm>
            <a:off x="6309438" y="425693"/>
            <a:ext cx="5462358" cy="6007735"/>
          </a:xfrm>
          <a:prstGeom prst="rect">
            <a:avLst/>
          </a:prstGeom>
          <a:solidFill>
            <a:srgbClr val="DCE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92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261A0B5-3A30-4187-8CDB-DBD6610369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309438" y="425693"/>
            <a:ext cx="5462358" cy="6007735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1940"/>
            </a:lvl1pPr>
            <a:lvl2pPr>
              <a:defRPr sz="1698"/>
            </a:lvl2pPr>
            <a:lvl3pPr>
              <a:defRPr sz="1455"/>
            </a:lvl3pPr>
            <a:lvl4pPr>
              <a:defRPr sz="1213"/>
            </a:lvl4pPr>
            <a:lvl5pPr>
              <a:defRPr sz="1213"/>
            </a:lvl5pPr>
            <a:lvl6pPr>
              <a:defRPr sz="1213"/>
            </a:lvl6pPr>
            <a:lvl7pPr>
              <a:defRPr sz="1213"/>
            </a:lvl7pPr>
            <a:lvl8pPr>
              <a:defRPr sz="1213"/>
            </a:lvl8pPr>
            <a:lvl9pPr>
              <a:defRPr sz="1213"/>
            </a:lvl9pPr>
          </a:lstStyle>
          <a:p>
            <a:pPr lvl="0"/>
            <a:r>
              <a:rPr lang="sv-SE"/>
              <a:t>Klicka på en ikon för att infoga innehåll</a:t>
            </a:r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3DEFBAF8-794C-4460-BDFB-4AFAF7A4B3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4274" y="2066703"/>
            <a:ext cx="4747685" cy="327456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9" name="Rubrik 7">
            <a:extLst>
              <a:ext uri="{FF2B5EF4-FFF2-40B4-BE49-F238E27FC236}">
                <a16:creationId xmlns:a16="http://schemas.microsoft.com/office/drawing/2014/main" id="{6A68B911-846D-40C0-89C1-092024565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274" y="744083"/>
            <a:ext cx="4747685" cy="123926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6891613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7EC5BF2F-A06E-4DBE-BE34-10563FBAB941}"/>
              </a:ext>
            </a:extLst>
          </p:cNvPr>
          <p:cNvSpPr/>
          <p:nvPr userDrawn="1"/>
        </p:nvSpPr>
        <p:spPr>
          <a:xfrm>
            <a:off x="755386" y="1510666"/>
            <a:ext cx="10684563" cy="4804878"/>
          </a:xfrm>
          <a:prstGeom prst="rect">
            <a:avLst/>
          </a:prstGeom>
          <a:solidFill>
            <a:srgbClr val="DCE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92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76D3E448-F04D-42F2-A71F-AB7E9594DFA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5386" y="1510666"/>
            <a:ext cx="10684563" cy="4804878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1940"/>
            </a:lvl1pPr>
            <a:lvl2pPr>
              <a:defRPr sz="1698"/>
            </a:lvl2pPr>
            <a:lvl3pPr>
              <a:defRPr sz="1455"/>
            </a:lvl3pPr>
            <a:lvl4pPr>
              <a:defRPr sz="1213"/>
            </a:lvl4pPr>
            <a:lvl5pPr>
              <a:defRPr sz="1213"/>
            </a:lvl5pPr>
            <a:lvl6pPr>
              <a:defRPr sz="1213"/>
            </a:lvl6pPr>
            <a:lvl7pPr>
              <a:defRPr sz="1213"/>
            </a:lvl7pPr>
            <a:lvl8pPr>
              <a:defRPr sz="1213"/>
            </a:lvl8pPr>
            <a:lvl9pPr>
              <a:defRPr sz="1213"/>
            </a:lvl9pPr>
          </a:lstStyle>
          <a:p>
            <a:pPr lvl="0"/>
            <a:r>
              <a:rPr lang="sv-SE"/>
              <a:t>Klicka på en ikon för att infoga innehåll</a:t>
            </a:r>
          </a:p>
        </p:txBody>
      </p:sp>
      <p:pic>
        <p:nvPicPr>
          <p:cNvPr id="19" name="Bildobjekt 18">
            <a:extLst>
              <a:ext uri="{FF2B5EF4-FFF2-40B4-BE49-F238E27FC236}">
                <a16:creationId xmlns:a16="http://schemas.microsoft.com/office/drawing/2014/main" id="{1F92EFCA-73A8-4BBA-8B6E-84A5162570A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66" r="88987" b="40999"/>
          <a:stretch/>
        </p:blipFill>
        <p:spPr>
          <a:xfrm>
            <a:off x="11527277" y="0"/>
            <a:ext cx="664723" cy="1451693"/>
          </a:xfrm>
          <a:prstGeom prst="rect">
            <a:avLst/>
          </a:prstGeom>
        </p:spPr>
      </p:pic>
      <p:sp>
        <p:nvSpPr>
          <p:cNvPr id="21" name="Rubrik 12">
            <a:extLst>
              <a:ext uri="{FF2B5EF4-FFF2-40B4-BE49-F238E27FC236}">
                <a16:creationId xmlns:a16="http://schemas.microsoft.com/office/drawing/2014/main" id="{56F830A9-B7E5-4459-9325-1EB46228A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274" y="532186"/>
            <a:ext cx="10683452" cy="63263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12" name="Platshållare för text 6">
            <a:extLst>
              <a:ext uri="{FF2B5EF4-FFF2-40B4-BE49-F238E27FC236}">
                <a16:creationId xmlns:a16="http://schemas.microsoft.com/office/drawing/2014/main" id="{75DB120C-DE3F-4D0F-9C20-C0178B697AC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97663" y="5330992"/>
            <a:ext cx="1205124" cy="12050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121"/>
            </a:lvl1pPr>
          </a:lstStyle>
          <a:p>
            <a:pPr lvl="0"/>
            <a:r>
              <a:rPr lang="sv-SE"/>
              <a:t> 4,42</a:t>
            </a:r>
          </a:p>
          <a:p>
            <a:pPr lvl="0"/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09B9E0E-3BE5-4815-9771-B94D5C0DE40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EF6D5CF-9778-494C-91EA-967A5AD360D0}" type="datetime1">
              <a:rPr lang="sv-SE" smtClean="0"/>
              <a:t>2023-05-25</a:t>
            </a:fld>
            <a:endParaRPr lang="en-US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EF21FC5-B1ED-41D6-83B6-FD9D859FF93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605CF9C-A296-49D6-8F7C-7E99496CBAC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94389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58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15">
            <a:extLst>
              <a:ext uri="{FF2B5EF4-FFF2-40B4-BE49-F238E27FC236}">
                <a16:creationId xmlns:a16="http://schemas.microsoft.com/office/drawing/2014/main" id="{4A2BB9E4-4D0C-429C-86B2-73D19EAEC8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5" r="88989" b="40999"/>
          <a:stretch/>
        </p:blipFill>
        <p:spPr>
          <a:xfrm>
            <a:off x="11527277" y="0"/>
            <a:ext cx="664723" cy="1950352"/>
          </a:xfrm>
          <a:prstGeom prst="rect">
            <a:avLst/>
          </a:prstGeom>
        </p:spPr>
      </p:pic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C9E204E3-63A1-4474-A22C-5B6EBCE2EE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4274" y="2061563"/>
            <a:ext cx="10683451" cy="3628218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9A8E34-5052-4F38-988C-0D97C6615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307201E-B19A-4211-B823-348FBA9EC29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2023-05-25</a:t>
            </a:fld>
            <a:endParaRPr lang="en-US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0AA7B2E-985F-4673-A4FB-6FC32C2C34E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B649E5A-1919-43B2-BBF2-01932005A46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8378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AutoShape 18">
            <a:extLst>
              <a:ext uri="{FF2B5EF4-FFF2-40B4-BE49-F238E27FC236}">
                <a16:creationId xmlns:a16="http://schemas.microsoft.com/office/drawing/2014/main" id="{3137100E-AD01-4413-A769-147ED2DBD7FF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0" y="0"/>
            <a:ext cx="736488" cy="5160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5449" tIns="27725" rIns="55449" bIns="27725" numCol="1" anchor="t" anchorCtr="0" compatLnSpc="1">
            <a:prstTxWarp prst="textNoShape">
              <a:avLst/>
            </a:prstTxWarp>
          </a:bodyPr>
          <a:lstStyle/>
          <a:p>
            <a:endParaRPr lang="sv-SE" sz="1092"/>
          </a:p>
        </p:txBody>
      </p:sp>
      <p:sp>
        <p:nvSpPr>
          <p:cNvPr id="86" name="AutoShape 18">
            <a:extLst>
              <a:ext uri="{FF2B5EF4-FFF2-40B4-BE49-F238E27FC236}">
                <a16:creationId xmlns:a16="http://schemas.microsoft.com/office/drawing/2014/main" id="{72A7E8A6-C02F-4DDB-893A-A2DE3452A3B3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92422" y="92416"/>
            <a:ext cx="736488" cy="5160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5449" tIns="27725" rIns="55449" bIns="27725" numCol="1" anchor="t" anchorCtr="0" compatLnSpc="1">
            <a:prstTxWarp prst="textNoShape">
              <a:avLst/>
            </a:prstTxWarp>
          </a:bodyPr>
          <a:lstStyle/>
          <a:p>
            <a:endParaRPr lang="sv-SE" sz="1092"/>
          </a:p>
        </p:txBody>
      </p:sp>
      <p:sp>
        <p:nvSpPr>
          <p:cNvPr id="87" name="AutoShape 18">
            <a:extLst>
              <a:ext uri="{FF2B5EF4-FFF2-40B4-BE49-F238E27FC236}">
                <a16:creationId xmlns:a16="http://schemas.microsoft.com/office/drawing/2014/main" id="{B680042A-CED3-424E-BC74-1F9AD53398B7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184844" y="184831"/>
            <a:ext cx="736488" cy="5160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5449" tIns="27725" rIns="55449" bIns="27725" numCol="1" anchor="t" anchorCtr="0" compatLnSpc="1">
            <a:prstTxWarp prst="textNoShape">
              <a:avLst/>
            </a:prstTxWarp>
          </a:bodyPr>
          <a:lstStyle/>
          <a:p>
            <a:endParaRPr lang="sv-SE" sz="1092"/>
          </a:p>
        </p:txBody>
      </p:sp>
      <p:sp>
        <p:nvSpPr>
          <p:cNvPr id="88" name="Platshållare för innehåll 2">
            <a:extLst>
              <a:ext uri="{FF2B5EF4-FFF2-40B4-BE49-F238E27FC236}">
                <a16:creationId xmlns:a16="http://schemas.microsoft.com/office/drawing/2014/main" id="{EDEB1E76-DA8C-4821-B2EB-EED0A44C4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4274" y="2065871"/>
            <a:ext cx="5238714" cy="3623852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90" name="Bildobjekt 89">
            <a:extLst>
              <a:ext uri="{FF2B5EF4-FFF2-40B4-BE49-F238E27FC236}">
                <a16:creationId xmlns:a16="http://schemas.microsoft.com/office/drawing/2014/main" id="{52C1F324-DEFA-416F-B72F-6051C31AFF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21" t="51033" b="-60375"/>
          <a:stretch/>
        </p:blipFill>
        <p:spPr>
          <a:xfrm>
            <a:off x="0" y="3798663"/>
            <a:ext cx="751167" cy="3059337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199169CA-2D7A-43B7-AB45-92143F3B1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2266FDE-E7E1-4894-A463-420093AA5D7B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199014" y="2065872"/>
            <a:ext cx="5238714" cy="3623852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AFD0371-4BC2-4B1E-AF08-C39AD685810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3929E917-5370-4653-ABC0-4F0AA954FE77}" type="datetime1">
              <a:rPr lang="sv-SE" smtClean="0"/>
              <a:t>2023-05-25</a:t>
            </a:fld>
            <a:endParaRPr lang="en-US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B503087-80B1-4939-BF99-75E89592FC5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7DA98C4-0904-4159-B0D2-48927D0D4B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2803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Bildobjekt 115">
            <a:extLst>
              <a:ext uri="{FF2B5EF4-FFF2-40B4-BE49-F238E27FC236}">
                <a16:creationId xmlns:a16="http://schemas.microsoft.com/office/drawing/2014/main" id="{C737B2F4-9EA7-4502-85F3-D663E2EA07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06" t="64211"/>
          <a:stretch/>
        </p:blipFill>
        <p:spPr>
          <a:xfrm>
            <a:off x="0" y="0"/>
            <a:ext cx="3783920" cy="593788"/>
          </a:xfrm>
          <a:prstGeom prst="rect">
            <a:avLst/>
          </a:prstGeom>
        </p:spPr>
      </p:pic>
      <p:sp>
        <p:nvSpPr>
          <p:cNvPr id="17" name="object 38">
            <a:extLst>
              <a:ext uri="{FF2B5EF4-FFF2-40B4-BE49-F238E27FC236}">
                <a16:creationId xmlns:a16="http://schemas.microsoft.com/office/drawing/2014/main" id="{ED408A77-E9D9-4ECD-9EAC-8F17AA6FF688}"/>
              </a:ext>
            </a:extLst>
          </p:cNvPr>
          <p:cNvSpPr/>
          <p:nvPr userDrawn="1"/>
        </p:nvSpPr>
        <p:spPr>
          <a:xfrm>
            <a:off x="317499" y="5331045"/>
            <a:ext cx="1205909" cy="12058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113" name="Platshållare för sidfot 5">
            <a:extLst>
              <a:ext uri="{FF2B5EF4-FFF2-40B4-BE49-F238E27FC236}">
                <a16:creationId xmlns:a16="http://schemas.microsoft.com/office/drawing/2014/main" id="{BB34CA2A-42E7-429D-A977-94E73516A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15380" y="290234"/>
            <a:ext cx="4672040" cy="113518"/>
          </a:xfrm>
        </p:spPr>
        <p:txBody>
          <a:bodyPr/>
          <a:lstStyle/>
          <a:p>
            <a:endParaRPr lang="sv-SE"/>
          </a:p>
        </p:txBody>
      </p:sp>
      <p:sp>
        <p:nvSpPr>
          <p:cNvPr id="112" name="Platshållare för datum 4">
            <a:extLst>
              <a:ext uri="{FF2B5EF4-FFF2-40B4-BE49-F238E27FC236}">
                <a16:creationId xmlns:a16="http://schemas.microsoft.com/office/drawing/2014/main" id="{D2CC2258-1CAC-42DF-AA86-10F59DEC79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9919" y="290234"/>
            <a:ext cx="480303" cy="113518"/>
          </a:xfrm>
        </p:spPr>
        <p:txBody>
          <a:bodyPr/>
          <a:lstStyle/>
          <a:p>
            <a:fld id="{9D00964E-CD7C-4BCA-A53D-05A9094492BF}" type="datetime1">
              <a:rPr lang="sv-SE" smtClean="0"/>
              <a:t>2023-05-25</a:t>
            </a:fld>
            <a:endParaRPr lang="sv-SE"/>
          </a:p>
        </p:txBody>
      </p:sp>
      <p:sp>
        <p:nvSpPr>
          <p:cNvPr id="114" name="Platshållare för bildnummer 6">
            <a:extLst>
              <a:ext uri="{FF2B5EF4-FFF2-40B4-BE49-F238E27FC236}">
                <a16:creationId xmlns:a16="http://schemas.microsoft.com/office/drawing/2014/main" id="{0CFDA38F-887E-4A37-9D96-25B2B6B67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06442" y="290234"/>
            <a:ext cx="218320" cy="113518"/>
          </a:xfrm>
        </p:spPr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5E9C919A-0768-457E-8FE4-A8E97EA955FB}"/>
              </a:ext>
            </a:extLst>
          </p:cNvPr>
          <p:cNvSpPr/>
          <p:nvPr userDrawn="1"/>
        </p:nvSpPr>
        <p:spPr>
          <a:xfrm>
            <a:off x="6309438" y="425693"/>
            <a:ext cx="5462358" cy="6007735"/>
          </a:xfrm>
          <a:prstGeom prst="rect">
            <a:avLst/>
          </a:prstGeom>
          <a:solidFill>
            <a:srgbClr val="DF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92"/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A9A918AC-8D77-44A2-A4FE-5285D4086A1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309438" y="425693"/>
            <a:ext cx="5462358" cy="6007735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1940"/>
            </a:lvl1pPr>
            <a:lvl2pPr>
              <a:defRPr sz="1698"/>
            </a:lvl2pPr>
            <a:lvl3pPr>
              <a:defRPr sz="1455"/>
            </a:lvl3pPr>
            <a:lvl4pPr>
              <a:defRPr sz="1213"/>
            </a:lvl4pPr>
            <a:lvl5pPr>
              <a:defRPr sz="1213"/>
            </a:lvl5pPr>
            <a:lvl6pPr>
              <a:defRPr sz="1213"/>
            </a:lvl6pPr>
            <a:lvl7pPr>
              <a:defRPr sz="1213"/>
            </a:lvl7pPr>
            <a:lvl8pPr>
              <a:defRPr sz="1213"/>
            </a:lvl8pPr>
            <a:lvl9pPr>
              <a:defRPr sz="1213"/>
            </a:lvl9pPr>
          </a:lstStyle>
          <a:p>
            <a:pPr lvl="0"/>
            <a:r>
              <a:rPr lang="sv-SE"/>
              <a:t>Klicka på en ikon för att infoga innehåll</a:t>
            </a:r>
          </a:p>
        </p:txBody>
      </p:sp>
      <p:sp>
        <p:nvSpPr>
          <p:cNvPr id="14" name="Platshållare för text 2">
            <a:extLst>
              <a:ext uri="{FF2B5EF4-FFF2-40B4-BE49-F238E27FC236}">
                <a16:creationId xmlns:a16="http://schemas.microsoft.com/office/drawing/2014/main" id="{F2DA647D-DDF5-4570-9F2E-0535FAD82A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4274" y="2066703"/>
            <a:ext cx="4747685" cy="3274565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17" name="Rubrik 7">
            <a:extLst>
              <a:ext uri="{FF2B5EF4-FFF2-40B4-BE49-F238E27FC236}">
                <a16:creationId xmlns:a16="http://schemas.microsoft.com/office/drawing/2014/main" id="{A8C94F33-3648-4C31-AEF3-2EBA53858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274" y="744083"/>
            <a:ext cx="4747685" cy="123926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2934188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objekt 13">
            <a:extLst>
              <a:ext uri="{FF2B5EF4-FFF2-40B4-BE49-F238E27FC236}">
                <a16:creationId xmlns:a16="http://schemas.microsoft.com/office/drawing/2014/main" id="{7E25708F-A6F2-4D28-886A-05F63F7F1F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53" r="88989" b="40999"/>
          <a:stretch/>
        </p:blipFill>
        <p:spPr>
          <a:xfrm>
            <a:off x="11527277" y="0"/>
            <a:ext cx="664723" cy="1452618"/>
          </a:xfrm>
          <a:prstGeom prst="rect">
            <a:avLst/>
          </a:prstGeom>
        </p:spPr>
      </p:pic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491C-47DC-4E17-80D1-CDD4BAF30723}" type="datetime1">
              <a:rPr lang="sv-SE" smtClean="0"/>
              <a:t>2023-05-25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F6711148-5B47-460E-BB58-D02960E3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274" y="532186"/>
            <a:ext cx="10683452" cy="63263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EB7B88AC-ED67-40FC-B207-9A82E4376643}"/>
              </a:ext>
            </a:extLst>
          </p:cNvPr>
          <p:cNvSpPr/>
          <p:nvPr userDrawn="1"/>
        </p:nvSpPr>
        <p:spPr>
          <a:xfrm>
            <a:off x="755386" y="1510666"/>
            <a:ext cx="10684563" cy="4804878"/>
          </a:xfrm>
          <a:prstGeom prst="rect">
            <a:avLst/>
          </a:prstGeom>
          <a:solidFill>
            <a:srgbClr val="DF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92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1A21D7-B31B-493C-B65C-16FC60C92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5386" y="1510666"/>
            <a:ext cx="10684563" cy="4804878"/>
          </a:xfrm>
          <a:noFill/>
        </p:spPr>
        <p:txBody>
          <a:bodyPr/>
          <a:lstStyle>
            <a:lvl1pPr>
              <a:buNone/>
              <a:defRPr sz="1940"/>
            </a:lvl1pPr>
            <a:lvl2pPr>
              <a:defRPr sz="1698"/>
            </a:lvl2pPr>
            <a:lvl3pPr>
              <a:defRPr sz="1455"/>
            </a:lvl3pPr>
            <a:lvl4pPr>
              <a:defRPr sz="1213"/>
            </a:lvl4pPr>
            <a:lvl5pPr>
              <a:defRPr sz="1213"/>
            </a:lvl5pPr>
            <a:lvl6pPr>
              <a:defRPr sz="1213"/>
            </a:lvl6pPr>
            <a:lvl7pPr>
              <a:defRPr sz="1213"/>
            </a:lvl7pPr>
            <a:lvl8pPr>
              <a:defRPr sz="1213"/>
            </a:lvl8pPr>
            <a:lvl9pPr>
              <a:defRPr sz="1213"/>
            </a:lvl9pPr>
          </a:lstStyle>
          <a:p>
            <a:pPr lvl="0"/>
            <a:r>
              <a:rPr lang="sv-SE"/>
              <a:t>Klicka på en ikon för att infoga innehåll</a:t>
            </a:r>
          </a:p>
        </p:txBody>
      </p:sp>
      <p:sp>
        <p:nvSpPr>
          <p:cNvPr id="11" name="Platshållare för text 6">
            <a:extLst>
              <a:ext uri="{FF2B5EF4-FFF2-40B4-BE49-F238E27FC236}">
                <a16:creationId xmlns:a16="http://schemas.microsoft.com/office/drawing/2014/main" id="{7C6CF22E-C600-40EB-BB5D-A71AE04A4CA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97663" y="5330992"/>
            <a:ext cx="1205124" cy="120504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121"/>
            </a:lvl1pPr>
          </a:lstStyle>
          <a:p>
            <a:pPr lvl="0"/>
            <a:r>
              <a:rPr lang="sv-SE"/>
              <a:t> 4,42</a:t>
            </a:r>
          </a:p>
          <a:p>
            <a:pPr lvl="0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4388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jänsteperson allmän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2"/>
          <p:cNvSpPr>
            <a:spLocks noGrp="1"/>
          </p:cNvSpPr>
          <p:nvPr>
            <p:ph type="title" hasCustomPrompt="1"/>
          </p:nvPr>
        </p:nvSpPr>
        <p:spPr>
          <a:xfrm>
            <a:off x="3523786" y="1260089"/>
            <a:ext cx="8162692" cy="1156552"/>
          </a:xfrm>
        </p:spPr>
        <p:txBody>
          <a:bodyPr anchor="b"/>
          <a:lstStyle>
            <a:lvl1pPr>
              <a:lnSpc>
                <a:spcPct val="80000"/>
              </a:lnSpc>
              <a:defRPr/>
            </a:lvl1pPr>
          </a:lstStyle>
          <a:p>
            <a:r>
              <a:rPr lang="sv-SE"/>
              <a:t>Klicka här för att lägga till rubrik</a:t>
            </a:r>
          </a:p>
        </p:txBody>
      </p:sp>
      <p:sp>
        <p:nvSpPr>
          <p:cNvPr id="9" name="Platshållare för innehåll 2"/>
          <p:cNvSpPr>
            <a:spLocks noGrp="1"/>
          </p:cNvSpPr>
          <p:nvPr>
            <p:ph idx="10" hasCustomPrompt="1"/>
          </p:nvPr>
        </p:nvSpPr>
        <p:spPr>
          <a:xfrm>
            <a:off x="3523786" y="2506663"/>
            <a:ext cx="8162692" cy="3816079"/>
          </a:xfrm>
        </p:spPr>
        <p:txBody>
          <a:bodyPr anchor="t" anchorCtr="0"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/>
              <a:t>Klicka här för att lägga till innehåll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1" name="Platshållare för datum 7"/>
          <p:cNvSpPr>
            <a:spLocks noGrp="1"/>
          </p:cNvSpPr>
          <p:nvPr>
            <p:ph type="dt" sz="half" idx="11"/>
          </p:nvPr>
        </p:nvSpPr>
        <p:spPr>
          <a:xfrm>
            <a:off x="2087136" y="743441"/>
            <a:ext cx="2743200" cy="111982"/>
          </a:xfrm>
        </p:spPr>
        <p:txBody>
          <a:bodyPr/>
          <a:lstStyle/>
          <a:p>
            <a:fld id="{08176BD1-A56A-405D-BBE7-4874BB21E688}" type="datetimeFigureOut">
              <a:rPr lang="sv-SE" smtClean="0"/>
              <a:pPr/>
              <a:t>2023-05-25</a:t>
            </a:fld>
            <a:endParaRPr lang="sv-SE"/>
          </a:p>
        </p:txBody>
      </p:sp>
      <p:sp>
        <p:nvSpPr>
          <p:cNvPr id="12" name="Platshållare för sidfot 8"/>
          <p:cNvSpPr>
            <a:spLocks noGrp="1"/>
          </p:cNvSpPr>
          <p:nvPr>
            <p:ph type="ftr" sz="quarter" idx="12"/>
          </p:nvPr>
        </p:nvSpPr>
        <p:spPr>
          <a:xfrm>
            <a:off x="2087136" y="487189"/>
            <a:ext cx="4114800" cy="111982"/>
          </a:xfrm>
        </p:spPr>
        <p:txBody>
          <a:bodyPr/>
          <a:lstStyle/>
          <a:p>
            <a:endParaRPr lang="sv-SE"/>
          </a:p>
        </p:txBody>
      </p:sp>
      <p:sp>
        <p:nvSpPr>
          <p:cNvPr id="13" name="textruta 12"/>
          <p:cNvSpPr txBox="1"/>
          <p:nvPr/>
        </p:nvSpPr>
        <p:spPr>
          <a:xfrm>
            <a:off x="2087136" y="938080"/>
            <a:ext cx="33769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0">
                <a:solidFill>
                  <a:srgbClr val="FF0000"/>
                </a:solidFill>
              </a:rPr>
              <a:t>regionvastmanland.se</a:t>
            </a:r>
            <a:endParaRPr lang="sv-SE" sz="1200" b="0" baseline="0">
              <a:solidFill>
                <a:srgbClr val="FF0000"/>
              </a:solidFill>
            </a:endParaRP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CE9ED36-69B7-4FC7-B177-7D229E9A66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8974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ollektivtrafi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2"/>
          <p:cNvSpPr>
            <a:spLocks noGrp="1"/>
          </p:cNvSpPr>
          <p:nvPr>
            <p:ph type="title" hasCustomPrompt="1"/>
          </p:nvPr>
        </p:nvSpPr>
        <p:spPr>
          <a:xfrm>
            <a:off x="3523786" y="1260089"/>
            <a:ext cx="8162692" cy="1156552"/>
          </a:xfrm>
        </p:spPr>
        <p:txBody>
          <a:bodyPr anchor="b"/>
          <a:lstStyle>
            <a:lvl1pPr>
              <a:lnSpc>
                <a:spcPct val="80000"/>
              </a:lnSpc>
              <a:defRPr/>
            </a:lvl1pPr>
          </a:lstStyle>
          <a:p>
            <a:r>
              <a:rPr lang="sv-SE"/>
              <a:t>Klicka här för att lägga till rubrik</a:t>
            </a:r>
          </a:p>
        </p:txBody>
      </p:sp>
      <p:sp>
        <p:nvSpPr>
          <p:cNvPr id="9" name="Platshållare för innehåll 2"/>
          <p:cNvSpPr>
            <a:spLocks noGrp="1"/>
          </p:cNvSpPr>
          <p:nvPr>
            <p:ph idx="10" hasCustomPrompt="1"/>
          </p:nvPr>
        </p:nvSpPr>
        <p:spPr>
          <a:xfrm>
            <a:off x="3523786" y="2506663"/>
            <a:ext cx="8162692" cy="3816079"/>
          </a:xfrm>
        </p:spPr>
        <p:txBody>
          <a:bodyPr anchor="t" anchorCtr="0"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/>
              <a:t>Klicka här för att lägga till innehåll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textruta 9"/>
          <p:cNvSpPr txBox="1"/>
          <p:nvPr userDrawn="1"/>
        </p:nvSpPr>
        <p:spPr>
          <a:xfrm>
            <a:off x="10383643" y="6418012"/>
            <a:ext cx="33769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0">
                <a:solidFill>
                  <a:srgbClr val="FF0000"/>
                </a:solidFill>
              </a:rPr>
              <a:t>regionvastmanland.se</a:t>
            </a:r>
            <a:endParaRPr lang="sv-SE" sz="1200" b="0" baseline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1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996070" y="1393903"/>
            <a:ext cx="8162692" cy="1022738"/>
          </a:xfrm>
        </p:spPr>
        <p:txBody>
          <a:bodyPr anchor="b"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sv-SE"/>
              <a:t>Klicka här för att lägga till rubrik</a:t>
            </a:r>
          </a:p>
        </p:txBody>
      </p:sp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1996070" y="2506663"/>
            <a:ext cx="8162692" cy="3972197"/>
          </a:xfrm>
        </p:spPr>
        <p:txBody>
          <a:bodyPr anchor="t" anchorCtr="0"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/>
              <a:t>Klicka här för att lägga till innehåll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2023-05-25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0266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CC1534-9D13-43E9-BC8B-5694C28527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5737" y="308698"/>
            <a:ext cx="5238313" cy="853352"/>
          </a:xfrm>
        </p:spPr>
        <p:txBody>
          <a:bodyPr rtlCol="0">
            <a:noAutofit/>
          </a:bodyPr>
          <a:lstStyle>
            <a:lvl1pPr>
              <a:defRPr sz="3600" b="1"/>
            </a:lvl1pPr>
          </a:lstStyle>
          <a:p>
            <a:pPr rtl="0"/>
            <a:r>
              <a:rPr lang="sv-SE" noProof="0"/>
              <a:t>KLICKA FÖR ATT REDIGERA FORMAT FÖR BAKGRUNDSRUBRIK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63A8573-17E8-4191-86F9-ABE0BA279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CFB0C6-7387-4656-8588-9196FB0B7CE9}" type="datetime1">
              <a:rPr lang="sv-SE" noProof="0" smtClean="0"/>
              <a:t>2023-05-25</a:t>
            </a:fld>
            <a:endParaRPr lang="sv-SE" noProof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3D92FA6-D8B1-4403-B9DD-E60A4F351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0C2CB2D-6860-4817-B66C-9C44DC4CA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sv-SE" noProof="0" smtClean="0"/>
              <a:t>‹#›</a:t>
            </a:fld>
            <a:endParaRPr lang="sv-SE" noProof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83C82E0-1F49-4A07-A8B3-E2F2CBAC03B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737" y="979487"/>
            <a:ext cx="3581400" cy="365126"/>
          </a:xfrm>
        </p:spPr>
        <p:txBody>
          <a:bodyPr rtlCol="0">
            <a:noAutofit/>
          </a:bodyPr>
          <a:lstStyle>
            <a:lvl1pPr marL="0" indent="0">
              <a:spcBef>
                <a:spcPts val="900"/>
              </a:spcBef>
              <a:buNone/>
              <a:defRPr sz="2000" b="1">
                <a:latin typeface="+mj-lt"/>
              </a:defRPr>
            </a:lvl1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096161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4274" y="2062714"/>
            <a:ext cx="10683452" cy="363046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415380" y="290234"/>
            <a:ext cx="4672040" cy="1135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29919" y="290234"/>
            <a:ext cx="480303" cy="1135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3D5FD-A08D-49A7-8412-76F29BA46CE4}" type="datetime1">
              <a:rPr lang="sv-SE" smtClean="0"/>
              <a:t>2023-05-25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06442" y="290234"/>
            <a:ext cx="218320" cy="1135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274" y="744083"/>
            <a:ext cx="10683452" cy="1239266"/>
          </a:xfrm>
          <a:prstGeom prst="rect">
            <a:avLst/>
          </a:prstGeom>
        </p:spPr>
        <p:txBody>
          <a:bodyPr vert="horz" lIns="0" tIns="0" rIns="0" bIns="72000" rtlCol="0" anchor="b" anchorCtr="0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1081557" y="5778097"/>
            <a:ext cx="789766" cy="75877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92"/>
          </a:p>
        </p:txBody>
      </p:sp>
    </p:spTree>
    <p:extLst>
      <p:ext uri="{BB962C8B-B14F-4D97-AF65-F5344CB8AC3E}">
        <p14:creationId xmlns:p14="http://schemas.microsoft.com/office/powerpoint/2010/main" val="765606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9" r:id="rId8"/>
    <p:sldLayoutId id="2147483680" r:id="rId9"/>
  </p:sldLayoutIdLst>
  <p:hf hdr="0" ftr="0"/>
  <p:txStyles>
    <p:titleStyle>
      <a:lvl1pPr>
        <a:lnSpc>
          <a:spcPct val="85000"/>
        </a:lnSpc>
        <a:defRPr sz="3911" b="1" spc="-17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09572" indent="-209572">
        <a:lnSpc>
          <a:spcPct val="84000"/>
        </a:lnSpc>
        <a:spcAft>
          <a:spcPts val="1395"/>
        </a:spcAft>
        <a:buSzPct val="100000"/>
        <a:buFontTx/>
        <a:buBlip>
          <a:blip r:embed="rId12"/>
        </a:buBlip>
        <a:tabLst/>
        <a:defRPr sz="2577" spc="-67" baseline="0">
          <a:latin typeface="+mn-lt"/>
          <a:ea typeface="+mn-ea"/>
          <a:cs typeface="+mn-cs"/>
        </a:defRPr>
      </a:lvl1pPr>
      <a:lvl2pPr marL="458438" indent="-196474">
        <a:lnSpc>
          <a:spcPct val="84000"/>
        </a:lnSpc>
        <a:spcAft>
          <a:spcPts val="1455"/>
        </a:spcAft>
        <a:buFontTx/>
        <a:buBlip>
          <a:blip r:embed="rId12"/>
        </a:buBlip>
        <a:defRPr sz="2335" spc="-67" baseline="0">
          <a:latin typeface="+mn-lt"/>
          <a:ea typeface="+mn-ea"/>
          <a:cs typeface="+mn-cs"/>
        </a:defRPr>
      </a:lvl2pPr>
      <a:lvl3pPr marL="676742" indent="-174643">
        <a:lnSpc>
          <a:spcPct val="84000"/>
        </a:lnSpc>
        <a:spcAft>
          <a:spcPts val="1516"/>
        </a:spcAft>
        <a:buFontTx/>
        <a:buBlip>
          <a:blip r:embed="rId12"/>
        </a:buBlip>
        <a:defRPr sz="2062" spc="-67" baseline="0">
          <a:latin typeface="+mn-lt"/>
          <a:ea typeface="+mn-ea"/>
          <a:cs typeface="+mn-cs"/>
        </a:defRPr>
      </a:lvl3pPr>
      <a:lvl4pPr marL="884131" indent="-157179">
        <a:lnSpc>
          <a:spcPct val="84000"/>
        </a:lnSpc>
        <a:spcAft>
          <a:spcPts val="1577"/>
        </a:spcAft>
        <a:buFontTx/>
        <a:buBlip>
          <a:blip r:embed="rId12"/>
        </a:buBlip>
        <a:defRPr sz="1819" spc="-67" baseline="0">
          <a:latin typeface="+mn-lt"/>
          <a:ea typeface="+mn-ea"/>
          <a:cs typeface="+mn-cs"/>
        </a:defRPr>
      </a:lvl4pPr>
      <a:lvl5pPr marL="1069690" indent="-152813">
        <a:lnSpc>
          <a:spcPct val="86000"/>
        </a:lnSpc>
        <a:spcAft>
          <a:spcPts val="910"/>
        </a:spcAft>
        <a:buFontTx/>
        <a:buBlip>
          <a:blip r:embed="rId12"/>
        </a:buBlip>
        <a:defRPr sz="1698" spc="-67" baseline="0"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415380" y="290234"/>
            <a:ext cx="4672040" cy="1135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29919" y="290234"/>
            <a:ext cx="480303" cy="1135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C8A90-D85D-4561-9F0D-D91F6DA549C8}" type="datetime1">
              <a:rPr lang="sv-SE" smtClean="0"/>
              <a:t>2023-05-25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06442" y="290234"/>
            <a:ext cx="218320" cy="1135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274" y="744083"/>
            <a:ext cx="10683452" cy="1239266"/>
          </a:xfrm>
          <a:prstGeom prst="rect">
            <a:avLst/>
          </a:prstGeom>
        </p:spPr>
        <p:txBody>
          <a:bodyPr vert="horz" lIns="0" tIns="0" rIns="0" bIns="72000" rtlCol="0" anchor="b" anchorCtr="0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1081557" y="5778097"/>
            <a:ext cx="789766" cy="75877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A5BA178A-7D73-4B39-A47A-E9668CC0B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4274" y="2062976"/>
            <a:ext cx="10684563" cy="363040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700913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</p:sldLayoutIdLst>
  <p:hf hdr="0" ftr="0"/>
  <p:txStyles>
    <p:titleStyle>
      <a:lvl1pPr>
        <a:lnSpc>
          <a:spcPct val="85000"/>
        </a:lnSpc>
        <a:defRPr sz="3911" b="1" spc="-17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09572" indent="-209572">
        <a:lnSpc>
          <a:spcPct val="84000"/>
        </a:lnSpc>
        <a:spcAft>
          <a:spcPts val="1395"/>
        </a:spcAft>
        <a:buSzPct val="100000"/>
        <a:buFontTx/>
        <a:buBlip>
          <a:blip r:embed="rId8"/>
        </a:buBlip>
        <a:tabLst/>
        <a:defRPr lang="sv-SE" sz="2577" spc="-67" baseline="0" dirty="0" smtClean="0">
          <a:latin typeface="+mn-lt"/>
          <a:ea typeface="+mn-ea"/>
          <a:cs typeface="+mn-cs"/>
        </a:defRPr>
      </a:lvl1pPr>
      <a:lvl2pPr marL="458438" indent="-196474">
        <a:lnSpc>
          <a:spcPct val="84000"/>
        </a:lnSpc>
        <a:spcAft>
          <a:spcPts val="1455"/>
        </a:spcAft>
        <a:buFontTx/>
        <a:buBlip>
          <a:blip r:embed="rId8"/>
        </a:buBlip>
        <a:defRPr lang="sv-SE" sz="2335" spc="-67" baseline="0" dirty="0" smtClean="0">
          <a:latin typeface="+mn-lt"/>
          <a:ea typeface="+mn-ea"/>
          <a:cs typeface="+mn-cs"/>
        </a:defRPr>
      </a:lvl2pPr>
      <a:lvl3pPr marL="676742" indent="-174643">
        <a:lnSpc>
          <a:spcPct val="84000"/>
        </a:lnSpc>
        <a:spcAft>
          <a:spcPts val="1516"/>
        </a:spcAft>
        <a:buFontTx/>
        <a:buBlip>
          <a:blip r:embed="rId8"/>
        </a:buBlip>
        <a:defRPr lang="sv-SE" sz="2062" spc="-67" baseline="0" dirty="0" smtClean="0">
          <a:latin typeface="+mn-lt"/>
          <a:ea typeface="+mn-ea"/>
          <a:cs typeface="+mn-cs"/>
        </a:defRPr>
      </a:lvl3pPr>
      <a:lvl4pPr marL="884131" indent="-157179">
        <a:lnSpc>
          <a:spcPct val="84000"/>
        </a:lnSpc>
        <a:spcAft>
          <a:spcPts val="1577"/>
        </a:spcAft>
        <a:buFontTx/>
        <a:buBlip>
          <a:blip r:embed="rId8"/>
        </a:buBlip>
        <a:defRPr lang="sv-SE" sz="1819" spc="-67" baseline="0" dirty="0" smtClean="0">
          <a:latin typeface="+mn-lt"/>
          <a:ea typeface="+mn-ea"/>
          <a:cs typeface="+mn-cs"/>
        </a:defRPr>
      </a:lvl4pPr>
      <a:lvl5pPr marL="1069690" indent="-152813">
        <a:lnSpc>
          <a:spcPct val="86000"/>
        </a:lnSpc>
        <a:spcAft>
          <a:spcPts val="910"/>
        </a:spcAft>
        <a:buFontTx/>
        <a:buBlip>
          <a:blip r:embed="rId8"/>
        </a:buBlip>
        <a:defRPr lang="sv-SE" sz="1698" spc="-67" baseline="0" dirty="0" smtClean="0"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30EEAB5-1CF6-4C71-9B45-877562BBF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5901" y="1452341"/>
            <a:ext cx="10687617" cy="2067797"/>
          </a:xfrm>
        </p:spPr>
        <p:txBody>
          <a:bodyPr>
            <a:normAutofit fontScale="90000"/>
          </a:bodyPr>
          <a:lstStyle/>
          <a:p>
            <a:br>
              <a:rPr lang="sv-SE" sz="5821"/>
            </a:br>
            <a:r>
              <a:rPr lang="sv-SE" sz="5821"/>
              <a:t> Operation Västerås – </a:t>
            </a:r>
            <a:br>
              <a:rPr lang="sv-SE" sz="5821"/>
            </a:br>
            <a:r>
              <a:rPr lang="sv-SE" sz="5821"/>
              <a:t>förbättra arbetsmiljö och tillgänglighet </a:t>
            </a:r>
          </a:p>
        </p:txBody>
      </p:sp>
    </p:spTree>
    <p:extLst>
      <p:ext uri="{BB962C8B-B14F-4D97-AF65-F5344CB8AC3E}">
        <p14:creationId xmlns:p14="http://schemas.microsoft.com/office/powerpoint/2010/main" val="4097329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AA9A13A2-D7FC-4552-BB13-49F737A794D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sv-SE" sz="2800" b="0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Kompetensmodell</a:t>
            </a:r>
          </a:p>
          <a:p>
            <a:r>
              <a:rPr lang="sv-SE" sz="2800"/>
              <a:t>Specialistutbildning </a:t>
            </a:r>
          </a:p>
          <a:p>
            <a:r>
              <a:rPr lang="sv-SE" sz="2800" b="0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Utbildning förändringsarbete/kunskap för alla medarbetare</a:t>
            </a:r>
            <a:r>
              <a:rPr lang="sv-SE" sz="2800" b="0" i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​</a:t>
            </a:r>
          </a:p>
          <a:p>
            <a:r>
              <a:rPr lang="sv-SE" sz="2800">
                <a:solidFill>
                  <a:srgbClr val="000000"/>
                </a:solidFill>
                <a:latin typeface="Calibri Light" panose="020F0302020204030204" pitchFamily="34" charset="0"/>
              </a:rPr>
              <a:t>I</a:t>
            </a:r>
            <a:r>
              <a:rPr lang="sv-SE" sz="2800" b="0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nföra ny kompetens med nya yrkesgrupper som inte tidigare funnits i verksamheten</a:t>
            </a:r>
            <a:r>
              <a:rPr lang="en-US" sz="2800" b="0" i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​</a:t>
            </a:r>
            <a:endParaRPr lang="sv-SE" sz="2800" b="0" i="0" u="none" strike="noStrike">
              <a:solidFill>
                <a:srgbClr val="000000"/>
              </a:solidFill>
              <a:effectLst/>
              <a:latin typeface="Calibri Light" panose="020F0302020204030204" pitchFamily="34" charset="0"/>
            </a:endParaRPr>
          </a:p>
          <a:p>
            <a:r>
              <a:rPr lang="sv-SE" sz="2800">
                <a:solidFill>
                  <a:srgbClr val="000000"/>
                </a:solidFill>
                <a:latin typeface="Calibri Light" panose="020F0302020204030204" pitchFamily="34" charset="0"/>
              </a:rPr>
              <a:t>N</a:t>
            </a:r>
            <a:r>
              <a:rPr lang="sv-SE" sz="2800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ya teamsammansättningar </a:t>
            </a:r>
            <a:r>
              <a:rPr lang="sv-SE" sz="2800" b="0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där den samlade kompetensen i ett team utnyttjas bättre</a:t>
            </a:r>
            <a:r>
              <a:rPr lang="en-US" sz="2800" b="0" i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​</a:t>
            </a:r>
            <a:br>
              <a:rPr lang="sv-SE" sz="2800" b="0" i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</a:br>
            <a:endParaRPr lang="sv-SE" sz="280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7518FCE5-9A9B-4EAF-ADEF-DC3F4196F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Kompetensutveckling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4806469-E109-48CF-A8F9-E69BB02F055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2023-05-25</a:t>
            </a:fld>
            <a:endParaRPr lang="en-US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0BE622B-5CA8-40E7-98E0-2794BD74342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709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83475339-5E7A-4B48-9898-42F10DE313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4274" y="1393902"/>
            <a:ext cx="10683451" cy="4295879"/>
          </a:xfrm>
        </p:spPr>
        <p:txBody>
          <a:bodyPr>
            <a:normAutofit/>
          </a:bodyPr>
          <a:lstStyle/>
          <a:p>
            <a:r>
              <a:rPr lang="sv-SE" sz="2800"/>
              <a:t>Stärkt vårdkvalitet /patientsäkerhet</a:t>
            </a:r>
          </a:p>
          <a:p>
            <a:r>
              <a:rPr lang="sv-SE" sz="2800"/>
              <a:t>Kortare väntetider/fler genomförda operationer</a:t>
            </a:r>
          </a:p>
          <a:p>
            <a:r>
              <a:rPr lang="sv-SE" sz="2800"/>
              <a:t>Ökad produktivitet </a:t>
            </a:r>
          </a:p>
          <a:p>
            <a:pPr lvl="1"/>
            <a:r>
              <a:rPr lang="sv-SE" sz="2558"/>
              <a:t> Effektivare flöden </a:t>
            </a:r>
          </a:p>
          <a:p>
            <a:pPr lvl="1"/>
            <a:r>
              <a:rPr lang="sv-SE" sz="2558"/>
              <a:t> Förbättrat salsutnyttjande </a:t>
            </a:r>
          </a:p>
          <a:p>
            <a:pPr lvl="1"/>
            <a:r>
              <a:rPr lang="sv-SE" sz="2558"/>
              <a:t>Ny schema- och sommarmodell</a:t>
            </a:r>
          </a:p>
          <a:p>
            <a:pPr lvl="1"/>
            <a:r>
              <a:rPr lang="sv-SE" sz="2558"/>
              <a:t>Ny operationsplaneringsmodell</a:t>
            </a:r>
          </a:p>
          <a:p>
            <a:pPr lvl="1"/>
            <a:r>
              <a:rPr lang="sv-SE" sz="2558"/>
              <a:t>Antal </a:t>
            </a:r>
            <a:r>
              <a:rPr lang="sv-SE" sz="2558" err="1"/>
              <a:t>jourlag</a:t>
            </a:r>
            <a:r>
              <a:rPr lang="sv-SE" sz="2558"/>
              <a:t> som överensstämmer med behoven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74C94BB5-74C3-469F-9B4D-FAF412C92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274" y="-39006"/>
            <a:ext cx="10683452" cy="1239266"/>
          </a:xfrm>
        </p:spPr>
        <p:txBody>
          <a:bodyPr/>
          <a:lstStyle/>
          <a:p>
            <a:r>
              <a:rPr lang="sv-SE"/>
              <a:t>Mål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4A33D52-5403-4FCB-A4A8-C77006E5C7C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2023-05-25</a:t>
            </a:fld>
            <a:endParaRPr lang="en-US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52923FC-17BD-4E50-B716-A6CDB4D1F0F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5883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DD1FC02E-BC4D-E7E0-ACEF-9BB0B567F6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sz="2400"/>
              <a:t>Förbättrat teamarbete</a:t>
            </a:r>
          </a:p>
          <a:p>
            <a:r>
              <a:rPr lang="sv-SE" sz="2400"/>
              <a:t>Ökad kompetens i medarbetargruppen</a:t>
            </a:r>
          </a:p>
          <a:p>
            <a:r>
              <a:rPr lang="sv-SE" sz="2400"/>
              <a:t>Fler anställda/ färre uppsägningar</a:t>
            </a:r>
          </a:p>
          <a:p>
            <a:r>
              <a:rPr lang="sv-SE" sz="2400"/>
              <a:t>Möjlighet att erbjuda dagtjänster</a:t>
            </a:r>
          </a:p>
          <a:p>
            <a:r>
              <a:rPr lang="sv-SE" sz="2400"/>
              <a:t>Minskad sjukfrånvaro</a:t>
            </a:r>
          </a:p>
          <a:p>
            <a:r>
              <a:rPr lang="sv-SE" sz="2400"/>
              <a:t>Ökat medarbetarengagemang och trygghet</a:t>
            </a:r>
          </a:p>
          <a:p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81DA9297-ED70-E8D7-03AB-E4E1EB110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Mål forts…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CCC522-7FFB-1A57-D25C-2B88CE00ED1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2023-05-25</a:t>
            </a:fld>
            <a:endParaRPr lang="en-US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28799BC-87BF-AE35-650E-B723A677573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8093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FF6979D0-E063-4976-84BB-7C1B2DCF24D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marL="209550" indent="-209550"/>
            <a:r>
              <a:rPr lang="sv-SE" sz="2550"/>
              <a:t>Operationsavdelningen i</a:t>
            </a:r>
            <a:r>
              <a:rPr lang="sv-SE" sz="2550" dirty="0"/>
              <a:t> Västerås</a:t>
            </a:r>
          </a:p>
          <a:p>
            <a:pPr marL="209550" indent="-209550"/>
            <a:r>
              <a:rPr lang="sv-SE" sz="2550" dirty="0"/>
              <a:t>Delprojekten startar hösten 2023</a:t>
            </a:r>
          </a:p>
          <a:p>
            <a:pPr marL="209550" indent="-209550"/>
            <a:r>
              <a:rPr lang="sv-SE" sz="2550" dirty="0"/>
              <a:t>Nya arbetssätt ska vara införda hösten 2024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EABFAAF3-D60D-440B-B188-4D3F59410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Omfattning och plan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D12814E-D538-418D-9955-3F31D1E76F8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2023-05-25</a:t>
            </a:fld>
            <a:endParaRPr lang="en-US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7F0C4FF-E906-491E-AE76-6DA5F3BE4CB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4783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0" name="Rak 99">
            <a:extLst>
              <a:ext uri="{FF2B5EF4-FFF2-40B4-BE49-F238E27FC236}">
                <a16:creationId xmlns:a16="http://schemas.microsoft.com/office/drawing/2014/main" id="{92CA40FF-E75F-4233-A382-4E9DE1FAC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754724" y="1691632"/>
            <a:ext cx="0" cy="182841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ktangulär 143">
            <a:extLst>
              <a:ext uri="{FF2B5EF4-FFF2-40B4-BE49-F238E27FC236}">
                <a16:creationId xmlns:a16="http://schemas.microsoft.com/office/drawing/2014/main" id="{F21E8B07-0BC6-4DE6-B1E4-773C5D1F75EB}"/>
              </a:ext>
            </a:extLst>
          </p:cNvPr>
          <p:cNvSpPr/>
          <p:nvPr/>
        </p:nvSpPr>
        <p:spPr>
          <a:xfrm>
            <a:off x="552108" y="3948565"/>
            <a:ext cx="9889708" cy="419386"/>
          </a:xfrm>
          <a:prstGeom prst="rect">
            <a:avLst/>
          </a:prstGeom>
          <a:noFill/>
          <a:ln w="38100" cap="rnd" cmpd="sng" algn="ctr">
            <a:solidFill>
              <a:schemeClr val="accent4">
                <a:lumMod val="60000"/>
                <a:lumOff val="40000"/>
              </a:scheme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3999" numCol="1" spcCol="1270" rtlCol="0" anchor="ctr" anchorCtr="0">
            <a:noAutofit/>
            <a:flatTx/>
          </a:bodyPr>
          <a:lstStyle/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v-SE" sz="1200" b="1">
              <a:solidFill>
                <a:schemeClr val="tx1"/>
              </a:solidFill>
            </a:endParaRPr>
          </a:p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400" b="1">
                <a:solidFill>
                  <a:schemeClr val="tx1"/>
                </a:solidFill>
              </a:rPr>
              <a:t>Stödfunktioner till projektet</a:t>
            </a:r>
            <a:endParaRPr lang="sv-SE" sz="1400">
              <a:solidFill>
                <a:schemeClr val="tx2">
                  <a:lumMod val="50000"/>
                </a:schemeClr>
              </a:solidFill>
            </a:endParaRPr>
          </a:p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v-SE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6" name="Rektangulär 143">
            <a:extLst>
              <a:ext uri="{FF2B5EF4-FFF2-40B4-BE49-F238E27FC236}">
                <a16:creationId xmlns:a16="http://schemas.microsoft.com/office/drawing/2014/main" id="{BDE92487-2D28-49F9-AE67-948BD18189E2}"/>
              </a:ext>
            </a:extLst>
          </p:cNvPr>
          <p:cNvSpPr/>
          <p:nvPr/>
        </p:nvSpPr>
        <p:spPr>
          <a:xfrm>
            <a:off x="3623866" y="4473329"/>
            <a:ext cx="1555173" cy="7589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3999" numCol="1" spcCol="1270" rtlCol="0" anchor="ctr" anchorCtr="0">
            <a:noAutofit/>
            <a:flatTx/>
          </a:bodyPr>
          <a:lstStyle/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v-SE" sz="1200" b="1">
              <a:solidFill>
                <a:schemeClr val="tx1"/>
              </a:solidFill>
            </a:endParaRPr>
          </a:p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v-SE" sz="1200" b="1">
              <a:solidFill>
                <a:schemeClr val="tx1"/>
              </a:solidFill>
            </a:endParaRPr>
          </a:p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100" b="1">
                <a:solidFill>
                  <a:schemeClr val="tx1"/>
                </a:solidFill>
              </a:rPr>
              <a:t>HR</a:t>
            </a:r>
          </a:p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100">
                <a:solidFill>
                  <a:schemeClr val="tx1"/>
                </a:solidFill>
              </a:rPr>
              <a:t>Jennie Sjöström</a:t>
            </a:r>
          </a:p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v-SE" sz="1100" b="1">
              <a:solidFill>
                <a:schemeClr val="tx1"/>
              </a:solidFill>
            </a:endParaRPr>
          </a:p>
          <a:p>
            <a:pPr marL="171442" indent="-171442"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sv-SE" sz="1100">
              <a:solidFill>
                <a:schemeClr val="tx2">
                  <a:lumMod val="50000"/>
                </a:schemeClr>
              </a:solidFill>
              <a:cs typeface="Calibri Light"/>
            </a:endParaRPr>
          </a:p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v-SE" sz="105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22" name="Rak koppling 21">
            <a:extLst>
              <a:ext uri="{FF2B5EF4-FFF2-40B4-BE49-F238E27FC236}">
                <a16:creationId xmlns:a16="http://schemas.microsoft.com/office/drawing/2014/main" id="{1280CC89-64A1-4252-BBE6-7F57648F7543}"/>
              </a:ext>
            </a:extLst>
          </p:cNvPr>
          <p:cNvCxnSpPr>
            <a:cxnSpLocks/>
          </p:cNvCxnSpPr>
          <p:nvPr/>
        </p:nvCxnSpPr>
        <p:spPr>
          <a:xfrm>
            <a:off x="510958" y="2439807"/>
            <a:ext cx="9868719" cy="1630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ktangulär 143">
            <a:extLst>
              <a:ext uri="{FF2B5EF4-FFF2-40B4-BE49-F238E27FC236}">
                <a16:creationId xmlns:a16="http://schemas.microsoft.com/office/drawing/2014/main" id="{BA968B4B-8821-47A3-A0A1-10581204664A}"/>
              </a:ext>
            </a:extLst>
          </p:cNvPr>
          <p:cNvSpPr/>
          <p:nvPr/>
        </p:nvSpPr>
        <p:spPr>
          <a:xfrm>
            <a:off x="8530375" y="4473328"/>
            <a:ext cx="1911441" cy="7407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3999" numCol="1" spcCol="1270" rtlCol="0" anchor="ctr" anchorCtr="0">
            <a:noAutofit/>
            <a:flatTx/>
          </a:bodyPr>
          <a:lstStyle/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v-SE" sz="1100" b="1">
              <a:solidFill>
                <a:schemeClr val="tx1"/>
              </a:solidFill>
            </a:endParaRPr>
          </a:p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v-SE" sz="1100" b="1">
              <a:solidFill>
                <a:schemeClr val="tx1"/>
              </a:solidFill>
              <a:ea typeface="Calibri" panose="020F0502020204030204" pitchFamily="34" charset="0"/>
            </a:endParaRPr>
          </a:p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100" b="1">
                <a:solidFill>
                  <a:schemeClr val="tx1"/>
                </a:solidFill>
                <a:ea typeface="Calibri" panose="020F0502020204030204" pitchFamily="34" charset="0"/>
              </a:rPr>
              <a:t>Riskanalys/VIRA ledare- uppföljning och kompetens stöd till projektet </a:t>
            </a:r>
            <a:br>
              <a:rPr lang="sv-SE" sz="1100" b="1">
                <a:solidFill>
                  <a:schemeClr val="tx1"/>
                </a:solidFill>
                <a:ea typeface="Calibri" panose="020F0502020204030204" pitchFamily="34" charset="0"/>
              </a:rPr>
            </a:br>
            <a:endParaRPr lang="sv-SE" sz="1100">
              <a:solidFill>
                <a:schemeClr val="tx1"/>
              </a:solidFill>
              <a:ea typeface="Calibri" panose="020F0502020204030204" pitchFamily="34" charset="0"/>
            </a:endParaRPr>
          </a:p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v-SE" sz="1050">
              <a:solidFill>
                <a:schemeClr val="tx1"/>
              </a:solidFill>
            </a:endParaRPr>
          </a:p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v-SE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0" name="Rektangulär 143">
            <a:extLst>
              <a:ext uri="{FF2B5EF4-FFF2-40B4-BE49-F238E27FC236}">
                <a16:creationId xmlns:a16="http://schemas.microsoft.com/office/drawing/2014/main" id="{106F09A4-F81D-4F41-B592-2DBBB243C302}"/>
              </a:ext>
            </a:extLst>
          </p:cNvPr>
          <p:cNvSpPr/>
          <p:nvPr/>
        </p:nvSpPr>
        <p:spPr>
          <a:xfrm>
            <a:off x="5245144" y="4473330"/>
            <a:ext cx="1617796" cy="7407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3999" numCol="1" spcCol="1270" rtlCol="0" anchor="ctr" anchorCtr="0">
            <a:noAutofit/>
            <a:flatTx/>
          </a:bodyPr>
          <a:lstStyle/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v-SE" sz="1100" b="1">
              <a:solidFill>
                <a:schemeClr val="tx1"/>
              </a:solidFill>
            </a:endParaRPr>
          </a:p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v-SE" sz="1100" b="1">
              <a:solidFill>
                <a:schemeClr val="tx1"/>
              </a:solidFill>
            </a:endParaRPr>
          </a:p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v-SE" sz="1100" b="1">
              <a:solidFill>
                <a:schemeClr val="tx1"/>
              </a:solidFill>
            </a:endParaRPr>
          </a:p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100" b="1">
                <a:solidFill>
                  <a:schemeClr val="tx1"/>
                </a:solidFill>
              </a:rPr>
              <a:t>Resursplanering</a:t>
            </a:r>
          </a:p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100">
                <a:solidFill>
                  <a:schemeClr val="tx1"/>
                </a:solidFill>
              </a:rPr>
              <a:t>Mårten Blomberg</a:t>
            </a:r>
          </a:p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v-SE" sz="1100" b="1">
              <a:solidFill>
                <a:schemeClr val="tx1"/>
              </a:solidFill>
            </a:endParaRPr>
          </a:p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v-SE" sz="1100" b="1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v-SE" sz="1050">
              <a:solidFill>
                <a:schemeClr val="tx1"/>
              </a:solidFill>
            </a:endParaRPr>
          </a:p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v-SE" sz="105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6" name="Rak koppling 15">
            <a:extLst>
              <a:ext uri="{FF2B5EF4-FFF2-40B4-BE49-F238E27FC236}">
                <a16:creationId xmlns:a16="http://schemas.microsoft.com/office/drawing/2014/main" id="{71D0A4D7-C023-477D-85E7-C9EFBDDB04B1}"/>
              </a:ext>
            </a:extLst>
          </p:cNvPr>
          <p:cNvCxnSpPr>
            <a:cxnSpLocks/>
            <a:stCxn id="40" idx="2"/>
            <a:endCxn id="40" idx="2"/>
          </p:cNvCxnSpPr>
          <p:nvPr/>
        </p:nvCxnSpPr>
        <p:spPr>
          <a:xfrm>
            <a:off x="6054042" y="5214093"/>
            <a:ext cx="0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koppling 18">
            <a:extLst>
              <a:ext uri="{FF2B5EF4-FFF2-40B4-BE49-F238E27FC236}">
                <a16:creationId xmlns:a16="http://schemas.microsoft.com/office/drawing/2014/main" id="{47D47F2A-B276-4861-B786-19B17995D346}"/>
              </a:ext>
            </a:extLst>
          </p:cNvPr>
          <p:cNvCxnSpPr>
            <a:cxnSpLocks/>
            <a:stCxn id="40" idx="2"/>
            <a:endCxn id="40" idx="2"/>
          </p:cNvCxnSpPr>
          <p:nvPr/>
        </p:nvCxnSpPr>
        <p:spPr>
          <a:xfrm>
            <a:off x="6054042" y="5214093"/>
            <a:ext cx="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Rubrik 3" descr="dekorativt element">
            <a:extLst>
              <a:ext uri="{FF2B5EF4-FFF2-40B4-BE49-F238E27FC236}">
                <a16:creationId xmlns:a16="http://schemas.microsoft.com/office/drawing/2014/main" id="{024D2E7D-F281-4288-8828-5E9D7B1B5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108" y="365357"/>
            <a:ext cx="11053513" cy="499483"/>
          </a:xfrm>
        </p:spPr>
        <p:txBody>
          <a:bodyPr vert="horz" lIns="91422" tIns="0" rIns="0" bIns="43655" rtlCol="0" anchor="b" anchorCtr="0">
            <a:noAutofit/>
          </a:bodyPr>
          <a:lstStyle/>
          <a:p>
            <a:pPr algn="ctr" rtl="0"/>
            <a:r>
              <a:rPr lang="sv-SE" sz="2500">
                <a:solidFill>
                  <a:schemeClr val="accent4"/>
                </a:solidFill>
              </a:rPr>
              <a:t>Projektorganisation  Operation Västerås ”Utveckla arbetssätt och säkra kompetens”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361DB131-8306-4E8D-551C-D029C8E58F08}"/>
              </a:ext>
            </a:extLst>
          </p:cNvPr>
          <p:cNvSpPr txBox="1"/>
          <p:nvPr/>
        </p:nvSpPr>
        <p:spPr>
          <a:xfrm>
            <a:off x="2199771" y="5857020"/>
            <a:ext cx="7020558" cy="369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34" tIns="45717" rIns="91434" bIns="45717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sv-SE" i="1">
                <a:latin typeface="+mj-lt"/>
                <a:ea typeface="MS Gothic"/>
                <a:cs typeface="Times New Roman"/>
              </a:rPr>
              <a:t>”Attraktiv arbetsplats hela livet”</a:t>
            </a:r>
            <a:endParaRPr lang="en-US" i="1">
              <a:latin typeface="+mj-lt"/>
              <a:ea typeface="MS Gothic"/>
              <a:cs typeface="Times New Roman"/>
            </a:endParaRPr>
          </a:p>
        </p:txBody>
      </p:sp>
      <p:sp>
        <p:nvSpPr>
          <p:cNvPr id="70" name="Rektangulär 146">
            <a:extLst>
              <a:ext uri="{FF2B5EF4-FFF2-40B4-BE49-F238E27FC236}">
                <a16:creationId xmlns:a16="http://schemas.microsoft.com/office/drawing/2014/main" id="{59630590-9D56-4F4D-A3FE-3941536AE2B4}"/>
              </a:ext>
            </a:extLst>
          </p:cNvPr>
          <p:cNvSpPr/>
          <p:nvPr/>
        </p:nvSpPr>
        <p:spPr>
          <a:xfrm>
            <a:off x="507611" y="2630112"/>
            <a:ext cx="1576220" cy="4181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3999" numCol="1" spcCol="1270" rtlCol="0" anchor="ctr" anchorCtr="0">
            <a:noAutofit/>
            <a:flatTx/>
          </a:bodyPr>
          <a:lstStyle/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200" b="1">
                <a:solidFill>
                  <a:schemeClr val="accent1">
                    <a:lumMod val="50000"/>
                  </a:schemeClr>
                </a:solidFill>
              </a:rPr>
              <a:t>Utveckla arbetssätt/</a:t>
            </a:r>
          </a:p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200" b="1">
                <a:solidFill>
                  <a:schemeClr val="accent1">
                    <a:lumMod val="50000"/>
                  </a:schemeClr>
                </a:solidFill>
              </a:rPr>
              <a:t>Arbetsuppgiftväxling</a:t>
            </a:r>
          </a:p>
        </p:txBody>
      </p:sp>
      <p:sp>
        <p:nvSpPr>
          <p:cNvPr id="71" name="Rektangulär 185">
            <a:extLst>
              <a:ext uri="{FF2B5EF4-FFF2-40B4-BE49-F238E27FC236}">
                <a16:creationId xmlns:a16="http://schemas.microsoft.com/office/drawing/2014/main" id="{15873BB4-B802-4263-8AC9-5D897A725ACE}"/>
              </a:ext>
            </a:extLst>
          </p:cNvPr>
          <p:cNvSpPr/>
          <p:nvPr/>
        </p:nvSpPr>
        <p:spPr>
          <a:xfrm>
            <a:off x="507611" y="3118128"/>
            <a:ext cx="1576220" cy="6294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3999" numCol="1" spcCol="1270" rtlCol="0" anchor="ctr" anchorCtr="0">
            <a:noAutofit/>
            <a:flatTx/>
          </a:bodyPr>
          <a:lstStyle/>
          <a:p>
            <a:pPr algn="ctr" defTabSz="399994">
              <a:spcBef>
                <a:spcPct val="0"/>
              </a:spcBef>
              <a:spcAft>
                <a:spcPct val="35000"/>
              </a:spcAft>
            </a:pPr>
            <a:endParaRPr lang="sv-SE" sz="1200" b="1">
              <a:solidFill>
                <a:schemeClr val="accent1">
                  <a:lumMod val="50000"/>
                </a:schemeClr>
              </a:solidFill>
            </a:endParaRPr>
          </a:p>
          <a:p>
            <a:pPr algn="ctr" defTabSz="399994">
              <a:spcBef>
                <a:spcPct val="0"/>
              </a:spcBef>
              <a:spcAft>
                <a:spcPct val="35000"/>
              </a:spcAft>
            </a:pPr>
            <a:endParaRPr lang="sv-SE" sz="1000" b="1">
              <a:solidFill>
                <a:schemeClr val="accent1">
                  <a:lumMod val="50000"/>
                </a:schemeClr>
              </a:solidFill>
            </a:endParaRPr>
          </a:p>
          <a:p>
            <a:pPr algn="ctr" defTabSz="399994">
              <a:spcBef>
                <a:spcPct val="0"/>
              </a:spcBef>
              <a:spcAft>
                <a:spcPct val="35000"/>
              </a:spcAft>
            </a:pPr>
            <a:r>
              <a:rPr lang="sv-SE" sz="1000" b="1">
                <a:solidFill>
                  <a:schemeClr val="accent1">
                    <a:lumMod val="50000"/>
                  </a:schemeClr>
                </a:solidFill>
              </a:rPr>
              <a:t>Delprojekt 1</a:t>
            </a:r>
          </a:p>
          <a:p>
            <a:pPr algn="ctr" defTabSz="399994">
              <a:spcBef>
                <a:spcPct val="0"/>
              </a:spcBef>
              <a:spcAft>
                <a:spcPct val="35000"/>
              </a:spcAft>
            </a:pPr>
            <a:br>
              <a:rPr lang="sv-SE" sz="1200" b="1"/>
            </a:br>
            <a:endParaRPr lang="sv-SE" sz="1200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2" name="Rektangulär 149">
            <a:extLst>
              <a:ext uri="{FF2B5EF4-FFF2-40B4-BE49-F238E27FC236}">
                <a16:creationId xmlns:a16="http://schemas.microsoft.com/office/drawing/2014/main" id="{F9EF27E0-853B-4586-9561-EB5CECB81805}"/>
              </a:ext>
            </a:extLst>
          </p:cNvPr>
          <p:cNvSpPr/>
          <p:nvPr/>
        </p:nvSpPr>
        <p:spPr>
          <a:xfrm>
            <a:off x="2166031" y="2640562"/>
            <a:ext cx="1436699" cy="4168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3999" numCol="1" spcCol="1270" rtlCol="0" anchor="ctr" anchorCtr="0">
            <a:noAutofit/>
            <a:flatTx/>
          </a:bodyPr>
          <a:lstStyle/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200" b="1" err="1">
                <a:solidFill>
                  <a:schemeClr val="tx1"/>
                </a:solidFill>
              </a:rPr>
              <a:t>Preoparea</a:t>
            </a:r>
            <a:endParaRPr lang="sv-SE" sz="1200" b="1">
              <a:solidFill>
                <a:schemeClr val="tx1"/>
              </a:solidFill>
            </a:endParaRPr>
          </a:p>
        </p:txBody>
      </p:sp>
      <p:sp>
        <p:nvSpPr>
          <p:cNvPr id="73" name="Rektangulär 194">
            <a:extLst>
              <a:ext uri="{FF2B5EF4-FFF2-40B4-BE49-F238E27FC236}">
                <a16:creationId xmlns:a16="http://schemas.microsoft.com/office/drawing/2014/main" id="{2BEBF5CF-6106-4C02-8F2C-1DC0A3407F2E}"/>
              </a:ext>
            </a:extLst>
          </p:cNvPr>
          <p:cNvSpPr/>
          <p:nvPr/>
        </p:nvSpPr>
        <p:spPr>
          <a:xfrm>
            <a:off x="2175153" y="3110057"/>
            <a:ext cx="1451733" cy="6374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3999" numCol="1" spcCol="1270" rtlCol="0" anchor="ctr" anchorCtr="0">
            <a:noAutofit/>
            <a:flatTx/>
          </a:bodyPr>
          <a:lstStyle/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v-SE" sz="1200">
              <a:solidFill>
                <a:schemeClr val="tx1"/>
              </a:solidFill>
            </a:endParaRPr>
          </a:p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b="1">
                <a:solidFill>
                  <a:schemeClr val="tx1"/>
                </a:solidFill>
              </a:rPr>
              <a:t>Delprojekt 2</a:t>
            </a:r>
          </a:p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v-SE" sz="120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4" name="Rektangulär 152">
            <a:extLst>
              <a:ext uri="{FF2B5EF4-FFF2-40B4-BE49-F238E27FC236}">
                <a16:creationId xmlns:a16="http://schemas.microsoft.com/office/drawing/2014/main" id="{A13EA791-72D2-4323-85E7-3EAC8895AA66}"/>
              </a:ext>
            </a:extLst>
          </p:cNvPr>
          <p:cNvSpPr/>
          <p:nvPr/>
        </p:nvSpPr>
        <p:spPr>
          <a:xfrm>
            <a:off x="3715336" y="2622643"/>
            <a:ext cx="1725211" cy="42564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3999" numCol="1" spcCol="1270" rtlCol="0" anchor="ctr" anchorCtr="0">
            <a:noAutofit/>
            <a:flatTx/>
          </a:bodyPr>
          <a:lstStyle/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200" b="1">
                <a:solidFill>
                  <a:schemeClr val="accent3">
                    <a:lumMod val="50000"/>
                  </a:schemeClr>
                </a:solidFill>
              </a:rPr>
              <a:t>Kompetensutveckling</a:t>
            </a:r>
          </a:p>
        </p:txBody>
      </p:sp>
      <p:sp>
        <p:nvSpPr>
          <p:cNvPr id="75" name="Rektangulär 176">
            <a:extLst>
              <a:ext uri="{FF2B5EF4-FFF2-40B4-BE49-F238E27FC236}">
                <a16:creationId xmlns:a16="http://schemas.microsoft.com/office/drawing/2014/main" id="{D0F0FD8E-CB3B-48AB-89D3-5D0C9F472F6C}"/>
              </a:ext>
            </a:extLst>
          </p:cNvPr>
          <p:cNvSpPr/>
          <p:nvPr/>
        </p:nvSpPr>
        <p:spPr>
          <a:xfrm>
            <a:off x="3699964" y="3114546"/>
            <a:ext cx="1725211" cy="6500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3999" numCol="1" spcCol="1270" rtlCol="0" anchor="ctr" anchorCtr="0">
            <a:noAutofit/>
            <a:flatTx/>
          </a:bodyPr>
          <a:lstStyle/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v-SE" sz="1000" b="1">
              <a:solidFill>
                <a:schemeClr val="accent1">
                  <a:lumMod val="50000"/>
                </a:schemeClr>
              </a:solidFill>
            </a:endParaRPr>
          </a:p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b="1">
                <a:solidFill>
                  <a:schemeClr val="accent1">
                    <a:lumMod val="50000"/>
                  </a:schemeClr>
                </a:solidFill>
              </a:rPr>
              <a:t>Delprojekt 3</a:t>
            </a:r>
          </a:p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>
                <a:solidFill>
                  <a:schemeClr val="accent1">
                    <a:lumMod val="50000"/>
                  </a:schemeClr>
                </a:solidFill>
              </a:rPr>
              <a:t>         </a:t>
            </a:r>
            <a:endParaRPr lang="sv-SE" sz="1000">
              <a:solidFill>
                <a:schemeClr val="accent1">
                  <a:lumMod val="50000"/>
                </a:schemeClr>
              </a:solidFill>
              <a:cs typeface="Calibri Light"/>
            </a:endParaRPr>
          </a:p>
        </p:txBody>
      </p:sp>
      <p:sp>
        <p:nvSpPr>
          <p:cNvPr id="76" name="Rektangulär 158">
            <a:extLst>
              <a:ext uri="{FF2B5EF4-FFF2-40B4-BE49-F238E27FC236}">
                <a16:creationId xmlns:a16="http://schemas.microsoft.com/office/drawing/2014/main" id="{EA641A84-F53E-4727-B9CF-174B38A9E688}"/>
              </a:ext>
            </a:extLst>
          </p:cNvPr>
          <p:cNvSpPr/>
          <p:nvPr/>
        </p:nvSpPr>
        <p:spPr>
          <a:xfrm>
            <a:off x="7240045" y="2617031"/>
            <a:ext cx="1514679" cy="44276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3999" numCol="1" spcCol="1270" rtlCol="0" anchor="ctr" anchorCtr="0">
            <a:noAutofit/>
            <a:flatTx/>
          </a:bodyPr>
          <a:lstStyle/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200" b="1">
                <a:solidFill>
                  <a:schemeClr val="accent3">
                    <a:lumMod val="50000"/>
                  </a:schemeClr>
                </a:solidFill>
              </a:rPr>
              <a:t>Schemaläggning</a:t>
            </a:r>
          </a:p>
        </p:txBody>
      </p:sp>
      <p:sp>
        <p:nvSpPr>
          <p:cNvPr id="77" name="Rektangulär 143">
            <a:extLst>
              <a:ext uri="{FF2B5EF4-FFF2-40B4-BE49-F238E27FC236}">
                <a16:creationId xmlns:a16="http://schemas.microsoft.com/office/drawing/2014/main" id="{7D043739-360F-40DC-A79B-AB71456E466A}"/>
              </a:ext>
            </a:extLst>
          </p:cNvPr>
          <p:cNvSpPr/>
          <p:nvPr/>
        </p:nvSpPr>
        <p:spPr>
          <a:xfrm>
            <a:off x="2017902" y="4473330"/>
            <a:ext cx="1493701" cy="7589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3999" numCol="1" spcCol="1270" rtlCol="0" anchor="ctr" anchorCtr="0">
            <a:noAutofit/>
            <a:flatTx/>
          </a:bodyPr>
          <a:lstStyle/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100" b="1">
                <a:solidFill>
                  <a:schemeClr val="tx1"/>
                </a:solidFill>
              </a:rPr>
              <a:t>Kommunikatör</a:t>
            </a:r>
          </a:p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100">
                <a:solidFill>
                  <a:schemeClr val="tx2">
                    <a:lumMod val="50000"/>
                  </a:schemeClr>
                </a:solidFill>
              </a:rPr>
              <a:t>Lisa Pers Ohlsén</a:t>
            </a:r>
          </a:p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v-SE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8" name="Rektangulär 143">
            <a:extLst>
              <a:ext uri="{FF2B5EF4-FFF2-40B4-BE49-F238E27FC236}">
                <a16:creationId xmlns:a16="http://schemas.microsoft.com/office/drawing/2014/main" id="{E090DCAA-516A-4CAC-B645-7E3FA8EA899E}"/>
              </a:ext>
            </a:extLst>
          </p:cNvPr>
          <p:cNvSpPr/>
          <p:nvPr/>
        </p:nvSpPr>
        <p:spPr>
          <a:xfrm>
            <a:off x="6929045" y="4473329"/>
            <a:ext cx="1524607" cy="7589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3999" numCol="1" spcCol="1270" rtlCol="0" anchor="ctr" anchorCtr="0">
            <a:noAutofit/>
            <a:flatTx/>
          </a:bodyPr>
          <a:lstStyle/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v-SE" sz="1100" b="1">
              <a:solidFill>
                <a:schemeClr val="tx1"/>
              </a:solidFill>
            </a:endParaRPr>
          </a:p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100" b="1">
                <a:solidFill>
                  <a:schemeClr val="tx1"/>
                </a:solidFill>
                <a:ea typeface="Times New Roman" panose="02020603050405020304" pitchFamily="18" charset="0"/>
              </a:rPr>
              <a:t>Läkargrupp</a:t>
            </a:r>
          </a:p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100">
                <a:solidFill>
                  <a:schemeClr val="tx1"/>
                </a:solidFill>
                <a:ea typeface="Times New Roman" panose="02020603050405020304" pitchFamily="18" charset="0"/>
              </a:rPr>
              <a:t>Martin Andersson</a:t>
            </a:r>
          </a:p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v-SE" sz="1050">
              <a:solidFill>
                <a:schemeClr val="tx1"/>
              </a:solidFill>
            </a:endParaRPr>
          </a:p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v-SE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9" name="Rektangulär 17">
            <a:extLst>
              <a:ext uri="{FF2B5EF4-FFF2-40B4-BE49-F238E27FC236}">
                <a16:creationId xmlns:a16="http://schemas.microsoft.com/office/drawing/2014/main" id="{08F35C51-5643-43FE-AA7E-C1DBDFD05E06}"/>
              </a:ext>
            </a:extLst>
          </p:cNvPr>
          <p:cNvSpPr/>
          <p:nvPr/>
        </p:nvSpPr>
        <p:spPr>
          <a:xfrm>
            <a:off x="4537379" y="881643"/>
            <a:ext cx="1828416" cy="784604"/>
          </a:xfrm>
          <a:prstGeom prst="rect">
            <a:avLst/>
          </a:prstGeom>
          <a:solidFill>
            <a:schemeClr val="accent5">
              <a:lumMod val="75000"/>
              <a:alpha val="47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3999" numCol="1" spcCol="1270" rtlCol="0" anchor="ctr" anchorCtr="0">
            <a:noAutofit/>
            <a:flatTx/>
          </a:bodyPr>
          <a:lstStyle/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200" b="1">
                <a:solidFill>
                  <a:schemeClr val="tx1"/>
                </a:solidFill>
              </a:rPr>
              <a:t>Projektägare</a:t>
            </a:r>
          </a:p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100">
                <a:solidFill>
                  <a:schemeClr val="tx1"/>
                </a:solidFill>
              </a:rPr>
              <a:t>Håkan Scheer</a:t>
            </a:r>
            <a:endParaRPr lang="sv-SE" sz="11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100">
                <a:solidFill>
                  <a:schemeClr val="tx1">
                    <a:lumMod val="75000"/>
                    <a:lumOff val="25000"/>
                  </a:schemeClr>
                </a:solidFill>
              </a:rPr>
              <a:t>Verksamhetschef operationskliniken </a:t>
            </a:r>
            <a:endParaRPr lang="sv-SE" sz="1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0" name="Rektangulär 161">
            <a:extLst>
              <a:ext uri="{FF2B5EF4-FFF2-40B4-BE49-F238E27FC236}">
                <a16:creationId xmlns:a16="http://schemas.microsoft.com/office/drawing/2014/main" id="{E71110BF-51AE-4362-B8BF-FDB2BF846DA7}"/>
              </a:ext>
            </a:extLst>
          </p:cNvPr>
          <p:cNvSpPr/>
          <p:nvPr/>
        </p:nvSpPr>
        <p:spPr>
          <a:xfrm>
            <a:off x="7248191" y="3137524"/>
            <a:ext cx="1506533" cy="6294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3999" numCol="1" spcCol="1270" rtlCol="0" anchor="ctr" anchorCtr="0">
            <a:noAutofit/>
            <a:flatTx/>
          </a:bodyPr>
          <a:lstStyle/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b="1">
                <a:solidFill>
                  <a:schemeClr val="tx1"/>
                </a:solidFill>
              </a:rPr>
              <a:t>Delprojekt 5</a:t>
            </a:r>
          </a:p>
        </p:txBody>
      </p:sp>
      <p:sp>
        <p:nvSpPr>
          <p:cNvPr id="81" name="textruta 80">
            <a:extLst>
              <a:ext uri="{FF2B5EF4-FFF2-40B4-BE49-F238E27FC236}">
                <a16:creationId xmlns:a16="http://schemas.microsoft.com/office/drawing/2014/main" id="{CCB1AC71-CCB7-4630-BA52-2A994AB938DD}"/>
              </a:ext>
            </a:extLst>
          </p:cNvPr>
          <p:cNvSpPr txBox="1"/>
          <p:nvPr/>
        </p:nvSpPr>
        <p:spPr>
          <a:xfrm>
            <a:off x="6793739" y="1099196"/>
            <a:ext cx="3025709" cy="7694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lIns="91428" tIns="45714" rIns="91428" bIns="45714" rtlCol="0" anchor="t">
            <a:spAutoFit/>
          </a:bodyPr>
          <a:lstStyle/>
          <a:p>
            <a:pPr algn="ctr"/>
            <a:r>
              <a:rPr lang="sv-SE" sz="1100" b="1"/>
              <a:t>Mottagare av projektet leveranser</a:t>
            </a:r>
          </a:p>
          <a:p>
            <a:pPr algn="ctr"/>
            <a:r>
              <a:rPr lang="sv-SE" sz="1100"/>
              <a:t>Håkan Scheer</a:t>
            </a:r>
            <a:endParaRPr lang="sv-SE" sz="1100">
              <a:cs typeface="Calibri Light"/>
            </a:endParaRPr>
          </a:p>
          <a:p>
            <a:pPr algn="ctr"/>
            <a:r>
              <a:rPr lang="sv-SE" sz="1100" b="1"/>
              <a:t>Ansvarig för att nyttorna följs och realiseras</a:t>
            </a:r>
          </a:p>
          <a:p>
            <a:pPr algn="ctr"/>
            <a:r>
              <a:rPr lang="sv-SE" sz="1100" err="1">
                <a:cs typeface="Calibri Light"/>
              </a:rPr>
              <a:t>Bitr</a:t>
            </a:r>
            <a:r>
              <a:rPr lang="sv-SE" sz="1100">
                <a:cs typeface="Calibri Light"/>
              </a:rPr>
              <a:t> VC och Enhetschefer operation</a:t>
            </a:r>
          </a:p>
        </p:txBody>
      </p:sp>
      <p:sp>
        <p:nvSpPr>
          <p:cNvPr id="82" name="Rektangulär 17">
            <a:extLst>
              <a:ext uri="{FF2B5EF4-FFF2-40B4-BE49-F238E27FC236}">
                <a16:creationId xmlns:a16="http://schemas.microsoft.com/office/drawing/2014/main" id="{4D307A5B-E9E1-4B4B-843D-CA8DFC7F075C}"/>
              </a:ext>
            </a:extLst>
          </p:cNvPr>
          <p:cNvSpPr/>
          <p:nvPr/>
        </p:nvSpPr>
        <p:spPr>
          <a:xfrm>
            <a:off x="4526339" y="1796712"/>
            <a:ext cx="1828416" cy="516758"/>
          </a:xfrm>
          <a:prstGeom prst="rect">
            <a:avLst/>
          </a:prstGeom>
          <a:solidFill>
            <a:schemeClr val="accent5">
              <a:lumMod val="75000"/>
              <a:alpha val="47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3999" numCol="1" spcCol="1270" rtlCol="0" anchor="ctr" anchorCtr="0">
            <a:noAutofit/>
            <a:flatTx/>
          </a:bodyPr>
          <a:lstStyle/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v-SE" sz="1200" b="1">
              <a:solidFill>
                <a:schemeClr val="tx1"/>
              </a:solidFill>
            </a:endParaRPr>
          </a:p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200" b="1">
                <a:solidFill>
                  <a:schemeClr val="tx1"/>
                </a:solidFill>
              </a:rPr>
              <a:t>Projektledare</a:t>
            </a:r>
          </a:p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100">
                <a:solidFill>
                  <a:schemeClr val="tx1"/>
                </a:solidFill>
              </a:rPr>
              <a:t>Karin Nilsson</a:t>
            </a:r>
            <a:endParaRPr lang="sv-SE" sz="11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b="1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83" name="Rektangulär 158">
            <a:extLst>
              <a:ext uri="{FF2B5EF4-FFF2-40B4-BE49-F238E27FC236}">
                <a16:creationId xmlns:a16="http://schemas.microsoft.com/office/drawing/2014/main" id="{4202741E-E1F4-4A9B-AF82-E77756731C5C}"/>
              </a:ext>
            </a:extLst>
          </p:cNvPr>
          <p:cNvSpPr/>
          <p:nvPr/>
        </p:nvSpPr>
        <p:spPr>
          <a:xfrm>
            <a:off x="8846046" y="2622643"/>
            <a:ext cx="1518098" cy="43714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3999" numCol="1" spcCol="1270" rtlCol="0" anchor="ctr" anchorCtr="0">
            <a:noAutofit/>
            <a:flatTx/>
          </a:bodyPr>
          <a:lstStyle/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200" b="1">
                <a:solidFill>
                  <a:schemeClr val="accent3">
                    <a:lumMod val="50000"/>
                  </a:schemeClr>
                </a:solidFill>
              </a:rPr>
              <a:t>Akut flöde/</a:t>
            </a:r>
            <a:r>
              <a:rPr lang="sv-SE" sz="1200" b="1" err="1">
                <a:solidFill>
                  <a:schemeClr val="accent3">
                    <a:lumMod val="50000"/>
                  </a:schemeClr>
                </a:solidFill>
              </a:rPr>
              <a:t>Elektivt</a:t>
            </a:r>
            <a:r>
              <a:rPr lang="sv-SE" sz="1200" b="1">
                <a:solidFill>
                  <a:schemeClr val="accent3">
                    <a:lumMod val="50000"/>
                  </a:schemeClr>
                </a:solidFill>
              </a:rPr>
              <a:t> flöde</a:t>
            </a:r>
          </a:p>
        </p:txBody>
      </p:sp>
      <p:sp>
        <p:nvSpPr>
          <p:cNvPr id="84" name="Rektangulär 161">
            <a:extLst>
              <a:ext uri="{FF2B5EF4-FFF2-40B4-BE49-F238E27FC236}">
                <a16:creationId xmlns:a16="http://schemas.microsoft.com/office/drawing/2014/main" id="{B4E6B500-EF0F-4795-94A2-4882F426A846}"/>
              </a:ext>
            </a:extLst>
          </p:cNvPr>
          <p:cNvSpPr/>
          <p:nvPr/>
        </p:nvSpPr>
        <p:spPr>
          <a:xfrm>
            <a:off x="8846046" y="3145781"/>
            <a:ext cx="1546727" cy="6294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3999" numCol="1" spcCol="1270" rtlCol="0" anchor="ctr" anchorCtr="0">
            <a:noAutofit/>
            <a:flatTx/>
          </a:bodyPr>
          <a:lstStyle/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b="1">
                <a:solidFill>
                  <a:schemeClr val="tx1"/>
                </a:solidFill>
              </a:rPr>
              <a:t>Delprojekt 6</a:t>
            </a:r>
          </a:p>
        </p:txBody>
      </p:sp>
      <p:sp>
        <p:nvSpPr>
          <p:cNvPr id="85" name="textruta 84">
            <a:extLst>
              <a:ext uri="{FF2B5EF4-FFF2-40B4-BE49-F238E27FC236}">
                <a16:creationId xmlns:a16="http://schemas.microsoft.com/office/drawing/2014/main" id="{EB18B551-ADF4-43DC-B51A-FE911554498A}"/>
              </a:ext>
            </a:extLst>
          </p:cNvPr>
          <p:cNvSpPr txBox="1"/>
          <p:nvPr/>
        </p:nvSpPr>
        <p:spPr>
          <a:xfrm>
            <a:off x="1580834" y="789100"/>
            <a:ext cx="2648063" cy="6001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100" b="1"/>
              <a:t>Styrgrupp</a:t>
            </a:r>
          </a:p>
          <a:p>
            <a:pPr algn="ctr"/>
            <a:r>
              <a:rPr lang="sv-SE" sz="1100"/>
              <a:t>Håkan Scheer </a:t>
            </a:r>
          </a:p>
          <a:p>
            <a:pPr algn="ctr"/>
            <a:r>
              <a:rPr lang="sv-SE" sz="1100"/>
              <a:t>Christina Gunnarsson</a:t>
            </a:r>
          </a:p>
        </p:txBody>
      </p:sp>
      <p:cxnSp>
        <p:nvCxnSpPr>
          <p:cNvPr id="6" name="Rak koppling 5">
            <a:extLst>
              <a:ext uri="{FF2B5EF4-FFF2-40B4-BE49-F238E27FC236}">
                <a16:creationId xmlns:a16="http://schemas.microsoft.com/office/drawing/2014/main" id="{57EEFEA8-9485-4930-9F95-5717DBC42E2F}"/>
              </a:ext>
            </a:extLst>
          </p:cNvPr>
          <p:cNvCxnSpPr>
            <a:cxnSpLocks/>
            <a:endCxn id="82" idx="2"/>
          </p:cNvCxnSpPr>
          <p:nvPr/>
        </p:nvCxnSpPr>
        <p:spPr>
          <a:xfrm flipH="1">
            <a:off x="5440547" y="2313470"/>
            <a:ext cx="8878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Rak koppling 9">
            <a:extLst>
              <a:ext uri="{FF2B5EF4-FFF2-40B4-BE49-F238E27FC236}">
                <a16:creationId xmlns:a16="http://schemas.microsoft.com/office/drawing/2014/main" id="{84A3E84A-124C-41B9-BFEE-686D3C6C025C}"/>
              </a:ext>
            </a:extLst>
          </p:cNvPr>
          <p:cNvCxnSpPr>
            <a:endCxn id="82" idx="0"/>
          </p:cNvCxnSpPr>
          <p:nvPr/>
        </p:nvCxnSpPr>
        <p:spPr>
          <a:xfrm>
            <a:off x="5440547" y="1654794"/>
            <a:ext cx="0" cy="14191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Rak koppling 85">
            <a:extLst>
              <a:ext uri="{FF2B5EF4-FFF2-40B4-BE49-F238E27FC236}">
                <a16:creationId xmlns:a16="http://schemas.microsoft.com/office/drawing/2014/main" id="{47722B6D-D2D5-40B4-8EFC-8CB804CCDD74}"/>
              </a:ext>
            </a:extLst>
          </p:cNvPr>
          <p:cNvCxnSpPr>
            <a:cxnSpLocks/>
          </p:cNvCxnSpPr>
          <p:nvPr/>
        </p:nvCxnSpPr>
        <p:spPr>
          <a:xfrm flipH="1">
            <a:off x="5449425" y="2295467"/>
            <a:ext cx="1475" cy="14191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Rak koppling 86">
            <a:extLst>
              <a:ext uri="{FF2B5EF4-FFF2-40B4-BE49-F238E27FC236}">
                <a16:creationId xmlns:a16="http://schemas.microsoft.com/office/drawing/2014/main" id="{810278E4-C4C1-4DEA-9598-CC7B6A98B796}"/>
              </a:ext>
            </a:extLst>
          </p:cNvPr>
          <p:cNvCxnSpPr>
            <a:cxnSpLocks/>
          </p:cNvCxnSpPr>
          <p:nvPr/>
        </p:nvCxnSpPr>
        <p:spPr>
          <a:xfrm>
            <a:off x="1237504" y="2437385"/>
            <a:ext cx="0" cy="18525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Rak koppling 88">
            <a:extLst>
              <a:ext uri="{FF2B5EF4-FFF2-40B4-BE49-F238E27FC236}">
                <a16:creationId xmlns:a16="http://schemas.microsoft.com/office/drawing/2014/main" id="{5FD7524C-92EF-4912-BE38-5E26C6F02ADE}"/>
              </a:ext>
            </a:extLst>
          </p:cNvPr>
          <p:cNvCxnSpPr>
            <a:cxnSpLocks/>
            <a:endCxn id="74" idx="0"/>
          </p:cNvCxnSpPr>
          <p:nvPr/>
        </p:nvCxnSpPr>
        <p:spPr>
          <a:xfrm>
            <a:off x="4577942" y="2443935"/>
            <a:ext cx="0" cy="17870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Rak koppling 89">
            <a:extLst>
              <a:ext uri="{FF2B5EF4-FFF2-40B4-BE49-F238E27FC236}">
                <a16:creationId xmlns:a16="http://schemas.microsoft.com/office/drawing/2014/main" id="{648724D2-5BCF-46C6-8268-6D7421D6C3FB}"/>
              </a:ext>
            </a:extLst>
          </p:cNvPr>
          <p:cNvCxnSpPr/>
          <p:nvPr/>
        </p:nvCxnSpPr>
        <p:spPr>
          <a:xfrm>
            <a:off x="6354755" y="2475113"/>
            <a:ext cx="0" cy="14191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ktangulär 143">
            <a:extLst>
              <a:ext uri="{FF2B5EF4-FFF2-40B4-BE49-F238E27FC236}">
                <a16:creationId xmlns:a16="http://schemas.microsoft.com/office/drawing/2014/main" id="{4C8457D5-5382-C4AD-EF2C-44298EA79597}"/>
              </a:ext>
            </a:extLst>
          </p:cNvPr>
          <p:cNvSpPr/>
          <p:nvPr/>
        </p:nvSpPr>
        <p:spPr>
          <a:xfrm>
            <a:off x="552108" y="4473330"/>
            <a:ext cx="1387856" cy="7589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3999" numCol="1" spcCol="1270" rtlCol="0" anchor="ctr" anchorCtr="0">
            <a:noAutofit/>
            <a:flatTx/>
          </a:bodyPr>
          <a:lstStyle/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v-SE" sz="1100" b="1">
              <a:solidFill>
                <a:schemeClr val="tx1"/>
              </a:solidFill>
            </a:endParaRPr>
          </a:p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v-SE" sz="1100" b="1">
              <a:solidFill>
                <a:schemeClr val="tx1"/>
              </a:solidFill>
            </a:endParaRPr>
          </a:p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100" b="1">
                <a:solidFill>
                  <a:schemeClr val="tx1"/>
                </a:solidFill>
              </a:rPr>
              <a:t>Vårdnära stöd</a:t>
            </a:r>
          </a:p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100">
                <a:solidFill>
                  <a:schemeClr val="tx1"/>
                </a:solidFill>
              </a:rPr>
              <a:t>Josefine Hedlund</a:t>
            </a:r>
            <a:endParaRPr lang="sv-SE" sz="1100" b="1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v-SE" sz="1100" b="1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v-SE" sz="1050">
              <a:solidFill>
                <a:schemeClr val="tx1"/>
              </a:solidFill>
            </a:endParaRPr>
          </a:p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v-SE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881EDE29-2BB8-218A-92AA-3B59CDB52F10}"/>
              </a:ext>
            </a:extLst>
          </p:cNvPr>
          <p:cNvSpPr txBox="1"/>
          <p:nvPr/>
        </p:nvSpPr>
        <p:spPr>
          <a:xfrm>
            <a:off x="1580834" y="1473448"/>
            <a:ext cx="2648063" cy="4308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100" b="1"/>
              <a:t>Referensgrupp</a:t>
            </a:r>
          </a:p>
          <a:p>
            <a:pPr algn="ctr"/>
            <a:r>
              <a:rPr lang="sv-SE" sz="1100"/>
              <a:t>Enhetschefer operationsavdelningen</a:t>
            </a:r>
            <a:endParaRPr lang="sv-SE" sz="1100">
              <a:solidFill>
                <a:srgbClr val="FF0000"/>
              </a:solidFill>
            </a:endParaRP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64FECB9-1426-5373-9691-3A4C8FC4F461}"/>
              </a:ext>
            </a:extLst>
          </p:cNvPr>
          <p:cNvSpPr txBox="1"/>
          <p:nvPr/>
        </p:nvSpPr>
        <p:spPr>
          <a:xfrm>
            <a:off x="1580834" y="1989458"/>
            <a:ext cx="2648063" cy="2616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100" b="1"/>
              <a:t>Facklig referensgrupp</a:t>
            </a:r>
          </a:p>
        </p:txBody>
      </p:sp>
      <p:sp>
        <p:nvSpPr>
          <p:cNvPr id="5" name="Rektangulär 158">
            <a:extLst>
              <a:ext uri="{FF2B5EF4-FFF2-40B4-BE49-F238E27FC236}">
                <a16:creationId xmlns:a16="http://schemas.microsoft.com/office/drawing/2014/main" id="{17038332-0330-52A2-F48E-BDC3A29E931F}"/>
              </a:ext>
            </a:extLst>
          </p:cNvPr>
          <p:cNvSpPr/>
          <p:nvPr/>
        </p:nvSpPr>
        <p:spPr>
          <a:xfrm>
            <a:off x="5552529" y="2617031"/>
            <a:ext cx="1576220" cy="44276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3999" numCol="1" spcCol="1270" rtlCol="0" anchor="ctr" anchorCtr="0">
            <a:noAutofit/>
            <a:flatTx/>
          </a:bodyPr>
          <a:lstStyle/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200" b="1">
                <a:solidFill>
                  <a:schemeClr val="accent3">
                    <a:lumMod val="50000"/>
                  </a:schemeClr>
                </a:solidFill>
              </a:rPr>
              <a:t>Operationsplanering</a:t>
            </a:r>
          </a:p>
        </p:txBody>
      </p:sp>
      <p:sp>
        <p:nvSpPr>
          <p:cNvPr id="7" name="Rektangulär 161">
            <a:extLst>
              <a:ext uri="{FF2B5EF4-FFF2-40B4-BE49-F238E27FC236}">
                <a16:creationId xmlns:a16="http://schemas.microsoft.com/office/drawing/2014/main" id="{FA610FF9-C5DE-331C-1403-0B4D6195F076}"/>
              </a:ext>
            </a:extLst>
          </p:cNvPr>
          <p:cNvSpPr/>
          <p:nvPr/>
        </p:nvSpPr>
        <p:spPr>
          <a:xfrm>
            <a:off x="5552530" y="3135205"/>
            <a:ext cx="1568305" cy="6294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3999" numCol="1" spcCol="1270" rtlCol="0" anchor="ctr" anchorCtr="0">
            <a:noAutofit/>
            <a:flatTx/>
          </a:bodyPr>
          <a:lstStyle/>
          <a:p>
            <a:pPr algn="ctr" defTabSz="3999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b="1">
                <a:solidFill>
                  <a:schemeClr val="tx1"/>
                </a:solidFill>
              </a:rPr>
              <a:t>Delprojekt 4</a:t>
            </a:r>
          </a:p>
        </p:txBody>
      </p:sp>
      <p:cxnSp>
        <p:nvCxnSpPr>
          <p:cNvPr id="8" name="Rak koppling 7">
            <a:extLst>
              <a:ext uri="{FF2B5EF4-FFF2-40B4-BE49-F238E27FC236}">
                <a16:creationId xmlns:a16="http://schemas.microsoft.com/office/drawing/2014/main" id="{BC0F397A-E781-4A5F-0AC0-5BB5E9A58691}"/>
              </a:ext>
            </a:extLst>
          </p:cNvPr>
          <p:cNvCxnSpPr>
            <a:cxnSpLocks/>
            <a:stCxn id="72" idx="0"/>
          </p:cNvCxnSpPr>
          <p:nvPr/>
        </p:nvCxnSpPr>
        <p:spPr>
          <a:xfrm flipV="1">
            <a:off x="2884381" y="2458037"/>
            <a:ext cx="0" cy="182525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Rak koppling 23">
            <a:extLst>
              <a:ext uri="{FF2B5EF4-FFF2-40B4-BE49-F238E27FC236}">
                <a16:creationId xmlns:a16="http://schemas.microsoft.com/office/drawing/2014/main" id="{EEB9B608-F024-B531-88F7-604947DC4FC6}"/>
              </a:ext>
            </a:extLst>
          </p:cNvPr>
          <p:cNvCxnSpPr/>
          <p:nvPr/>
        </p:nvCxnSpPr>
        <p:spPr>
          <a:xfrm>
            <a:off x="7986633" y="2488194"/>
            <a:ext cx="0" cy="14191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Rak koppling 24">
            <a:extLst>
              <a:ext uri="{FF2B5EF4-FFF2-40B4-BE49-F238E27FC236}">
                <a16:creationId xmlns:a16="http://schemas.microsoft.com/office/drawing/2014/main" id="{FCD6A2D8-FDD0-5987-D5C5-BB5F35FA1785}"/>
              </a:ext>
            </a:extLst>
          </p:cNvPr>
          <p:cNvCxnSpPr/>
          <p:nvPr/>
        </p:nvCxnSpPr>
        <p:spPr>
          <a:xfrm>
            <a:off x="9609951" y="2456111"/>
            <a:ext cx="0" cy="14191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45529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C65577-50F1-4941-89C6-971E866B3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658" y="548115"/>
            <a:ext cx="10682702" cy="632692"/>
          </a:xfrm>
        </p:spPr>
        <p:txBody>
          <a:bodyPr/>
          <a:lstStyle/>
          <a:p>
            <a:pPr algn="ctr"/>
            <a:r>
              <a:rPr lang="sv-SE"/>
              <a:t>Tillsammans gör vi skillnad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C7B7A35-EE25-4D72-A065-6FB855E940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2A7701B-8AEB-47E6-B4CC-5A851E887FD1}" type="datetime1">
              <a:rPr lang="sv-SE" smtClean="0"/>
              <a:pPr/>
              <a:t>2023-05-25</a:t>
            </a:fld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9CD3B67-AFE9-4575-81F1-9C1F643A3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sv-S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8480145-259A-47DA-A30D-C906B9DB5C99}" type="slidenum">
              <a:rPr lang="sv-SE" smtClean="0"/>
              <a:pPr/>
              <a:t>15</a:t>
            </a:fld>
            <a:endParaRPr lang="sv-SE"/>
          </a:p>
        </p:txBody>
      </p:sp>
      <p:sp>
        <p:nvSpPr>
          <p:cNvPr id="51" name="textruta 50">
            <a:extLst>
              <a:ext uri="{FF2B5EF4-FFF2-40B4-BE49-F238E27FC236}">
                <a16:creationId xmlns:a16="http://schemas.microsoft.com/office/drawing/2014/main" id="{5EE4E8AB-EEB3-471E-B123-92FA6A7718F1}"/>
              </a:ext>
            </a:extLst>
          </p:cNvPr>
          <p:cNvSpPr txBox="1"/>
          <p:nvPr/>
        </p:nvSpPr>
        <p:spPr>
          <a:xfrm>
            <a:off x="2864737" y="1376775"/>
            <a:ext cx="1135309" cy="42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183" b="1">
                <a:latin typeface="+mj-lt"/>
              </a:rPr>
              <a:t>Effekt</a:t>
            </a:r>
          </a:p>
        </p:txBody>
      </p:sp>
      <p:sp>
        <p:nvSpPr>
          <p:cNvPr id="52" name="textruta 51">
            <a:extLst>
              <a:ext uri="{FF2B5EF4-FFF2-40B4-BE49-F238E27FC236}">
                <a16:creationId xmlns:a16="http://schemas.microsoft.com/office/drawing/2014/main" id="{80E49DF4-7EEC-4BD6-8C86-3D69383D22F7}"/>
              </a:ext>
            </a:extLst>
          </p:cNvPr>
          <p:cNvSpPr txBox="1"/>
          <p:nvPr/>
        </p:nvSpPr>
        <p:spPr>
          <a:xfrm>
            <a:off x="8453949" y="5785004"/>
            <a:ext cx="2445280" cy="42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183" b="1">
                <a:latin typeface="+mj-lt"/>
              </a:rPr>
              <a:t>Svårighetsgrad</a:t>
            </a:r>
          </a:p>
        </p:txBody>
      </p:sp>
      <p:grpSp>
        <p:nvGrpSpPr>
          <p:cNvPr id="19" name="Grupp 18">
            <a:extLst>
              <a:ext uri="{FF2B5EF4-FFF2-40B4-BE49-F238E27FC236}">
                <a16:creationId xmlns:a16="http://schemas.microsoft.com/office/drawing/2014/main" id="{B42D6B91-5D05-4F0D-8827-9D41C0E9DB91}"/>
              </a:ext>
            </a:extLst>
          </p:cNvPr>
          <p:cNvGrpSpPr>
            <a:grpSpLocks noChangeAspect="1"/>
          </p:cNvGrpSpPr>
          <p:nvPr/>
        </p:nvGrpSpPr>
        <p:grpSpPr>
          <a:xfrm>
            <a:off x="3858045" y="1407739"/>
            <a:ext cx="4312084" cy="4753246"/>
            <a:chOff x="13077521" y="2388013"/>
            <a:chExt cx="4885954" cy="5385827"/>
          </a:xfrm>
        </p:grpSpPr>
        <p:pic>
          <p:nvPicPr>
            <p:cNvPr id="11" name="Bildobjekt 10">
              <a:extLst>
                <a:ext uri="{FF2B5EF4-FFF2-40B4-BE49-F238E27FC236}">
                  <a16:creationId xmlns:a16="http://schemas.microsoft.com/office/drawing/2014/main" id="{0600CDC2-CFFC-4356-A295-AB65DD94DFF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077521" y="2388013"/>
              <a:ext cx="4885954" cy="5385827"/>
            </a:xfrm>
            <a:prstGeom prst="rect">
              <a:avLst/>
            </a:prstGeom>
          </p:spPr>
        </p:pic>
        <p:pic>
          <p:nvPicPr>
            <p:cNvPr id="18" name="Bildobjekt 17" descr="En bild som visar torg&#10;&#10;Automatiskt genererad beskrivning">
              <a:extLst>
                <a:ext uri="{FF2B5EF4-FFF2-40B4-BE49-F238E27FC236}">
                  <a16:creationId xmlns:a16="http://schemas.microsoft.com/office/drawing/2014/main" id="{946FE0E4-F4FF-4B8E-A913-1FEEC94A36E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580442" y="3344735"/>
              <a:ext cx="3880112" cy="4066040"/>
            </a:xfrm>
            <a:prstGeom prst="rect">
              <a:avLst/>
            </a:prstGeom>
          </p:spPr>
        </p:pic>
      </p:grpSp>
      <p:sp>
        <p:nvSpPr>
          <p:cNvPr id="14" name="textruta 13">
            <a:extLst>
              <a:ext uri="{FF2B5EF4-FFF2-40B4-BE49-F238E27FC236}">
                <a16:creationId xmlns:a16="http://schemas.microsoft.com/office/drawing/2014/main" id="{1834BBFD-5512-44D6-A153-BF3FB79F3E7A}"/>
              </a:ext>
            </a:extLst>
          </p:cNvPr>
          <p:cNvSpPr txBox="1"/>
          <p:nvPr/>
        </p:nvSpPr>
        <p:spPr>
          <a:xfrm>
            <a:off x="4471490" y="2762554"/>
            <a:ext cx="2613146" cy="84167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2001"/>
              </a:lnSpc>
            </a:pPr>
            <a:r>
              <a:rPr lang="sv-SE" sz="2183" b="1">
                <a:solidFill>
                  <a:schemeClr val="bg1"/>
                </a:solidFill>
                <a:latin typeface="+mj-lt"/>
              </a:rPr>
              <a:t>Tillsammans över organisationsgränser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FEEBACD6-8EB1-4C22-BA5E-3FEEDF52B9D4}"/>
              </a:ext>
            </a:extLst>
          </p:cNvPr>
          <p:cNvSpPr txBox="1"/>
          <p:nvPr/>
        </p:nvSpPr>
        <p:spPr>
          <a:xfrm>
            <a:off x="4552024" y="3821991"/>
            <a:ext cx="2532612" cy="84167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2001"/>
              </a:lnSpc>
            </a:pPr>
            <a:endParaRPr lang="sv-SE" sz="2183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59BC3989-1608-4D3F-9E9A-E27BD291FF48}"/>
              </a:ext>
            </a:extLst>
          </p:cNvPr>
          <p:cNvSpPr txBox="1"/>
          <p:nvPr/>
        </p:nvSpPr>
        <p:spPr>
          <a:xfrm>
            <a:off x="4580625" y="5058203"/>
            <a:ext cx="993131" cy="3589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2001"/>
              </a:lnSpc>
            </a:pPr>
            <a:endParaRPr lang="sv-SE" sz="2183" b="1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945352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05E4B72-9F2C-4A16-B81B-A2A880C33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6357" y="1393903"/>
            <a:ext cx="8162119" cy="1022738"/>
          </a:xfrm>
        </p:spPr>
        <p:txBody>
          <a:bodyPr anchor="b">
            <a:normAutofit/>
          </a:bodyPr>
          <a:lstStyle/>
          <a:p>
            <a:r>
              <a:rPr lang="sv-SE"/>
              <a:t>Frågor och funderingar?</a:t>
            </a:r>
          </a:p>
        </p:txBody>
      </p:sp>
      <p:pic>
        <p:nvPicPr>
          <p:cNvPr id="1026" name="Picture 2" descr="Frågor och svar | Externwebben">
            <a:extLst>
              <a:ext uri="{FF2B5EF4-FFF2-40B4-BE49-F238E27FC236}">
                <a16:creationId xmlns:a16="http://schemas.microsoft.com/office/drawing/2014/main" id="{3EE33431-DBD7-4D5D-AA91-5823A574C6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91318" y="2506663"/>
            <a:ext cx="3972197" cy="3972197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420722D-3E61-4A07-AC4F-B0E30FC2F7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0288" y="290234"/>
            <a:ext cx="480270" cy="113518"/>
          </a:xfrm>
        </p:spPr>
        <p:txBody>
          <a:bodyPr wrap="square">
            <a:normAutofit/>
          </a:bodyPr>
          <a:lstStyle/>
          <a:p>
            <a:pPr defTabSz="554466">
              <a:spcAft>
                <a:spcPts val="364"/>
              </a:spcAft>
            </a:pPr>
            <a:fld id="{15F1F2BD-5E01-486F-B5F9-52EA28A82D00}" type="datetime1">
              <a:rPr lang="sv-SE" smtClean="0"/>
              <a:pPr defTabSz="554466">
                <a:spcAft>
                  <a:spcPts val="364"/>
                </a:spcAft>
              </a:pPr>
              <a:t>2023-05-25</a:t>
            </a:fld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FAA1AEA-8F69-4A98-95C2-3DC4F2A89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06835" y="290234"/>
            <a:ext cx="218304" cy="113518"/>
          </a:xfrm>
        </p:spPr>
        <p:txBody>
          <a:bodyPr wrap="square">
            <a:normAutofit/>
          </a:bodyPr>
          <a:lstStyle/>
          <a:p>
            <a:pPr defTabSz="554466">
              <a:spcAft>
                <a:spcPts val="364"/>
              </a:spcAft>
            </a:pPr>
            <a:fld id="{E488AD97-2061-449E-AA65-AEC810C32205}" type="slidenum">
              <a:rPr lang="sv-SE" smtClean="0"/>
              <a:pPr defTabSz="554466">
                <a:spcAft>
                  <a:spcPts val="364"/>
                </a:spcAft>
              </a:pPr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90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BF8F86A3-A828-4A22-9984-F39BC07A4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3474" y="1869896"/>
            <a:ext cx="7465052" cy="1264259"/>
          </a:xfrm>
        </p:spPr>
        <p:txBody>
          <a:bodyPr>
            <a:normAutofit fontScale="90000"/>
          </a:bodyPr>
          <a:lstStyle/>
          <a:p>
            <a:pPr algn="ctr"/>
            <a:r>
              <a:rPr lang="sv-SE"/>
              <a:t>Utveckla arbetssätt och säkra kompetens för förbättring av operationsverksamheten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13E8090-A482-45CA-8C13-67A882054B8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2023-05-25</a:t>
            </a:fld>
            <a:endParaRPr lang="en-US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B05E576-5DAB-43CB-B30B-EA70CC24387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5735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03253E2F-1107-72C6-E989-8E2FA0692D0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sv-SE"/>
              <a:t>Använda professionernas särskilda kompetenser rätt och utveckla effektiva team</a:t>
            </a:r>
          </a:p>
          <a:p>
            <a:pPr marL="0" indent="0">
              <a:buNone/>
            </a:pPr>
            <a:endParaRPr lang="sv-SE"/>
          </a:p>
          <a:p>
            <a:endParaRPr lang="sv-SE" b="0" i="0">
              <a:solidFill>
                <a:srgbClr val="000000"/>
              </a:solidFill>
              <a:effectLst/>
              <a:latin typeface="Calibri Light" panose="020F0302020204030204" pitchFamily="34" charset="0"/>
            </a:endParaRPr>
          </a:p>
          <a:p>
            <a:r>
              <a:rPr lang="sv-SE" b="0" i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Skapa en attraktiv arbetsplats för medarbetare vid operationsavdelningen i Västerås med en långsiktig och hållbar kompetensförsörjning</a:t>
            </a:r>
          </a:p>
          <a:p>
            <a:r>
              <a:rPr lang="sv-SE" b="0" i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Ge vård som kännetecknas av trygghet och teamkänsla</a:t>
            </a:r>
          </a:p>
          <a:p>
            <a:r>
              <a:rPr lang="sv-SE" b="0" i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Öka tillgängligheten</a:t>
            </a:r>
            <a:endParaRPr lang="sv-SE"/>
          </a:p>
          <a:p>
            <a:endParaRPr lang="sv-SE"/>
          </a:p>
          <a:p>
            <a:pPr marL="0" indent="0">
              <a:buNone/>
            </a:pPr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CA4DF5CA-CA51-C1FD-6797-D93D5361F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Utveckla arbetssätt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B7BFC7F-8E5B-B56F-DDCA-3394F1C8784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2023-05-25</a:t>
            </a:fld>
            <a:endParaRPr lang="en-US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DDAE489-B346-7BBA-E32F-54E6CAF06AF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C1F82E10-E974-A866-B023-9267B7A538D3}"/>
              </a:ext>
            </a:extLst>
          </p:cNvPr>
          <p:cNvSpPr txBox="1"/>
          <p:nvPr/>
        </p:nvSpPr>
        <p:spPr>
          <a:xfrm>
            <a:off x="754274" y="2721114"/>
            <a:ext cx="224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>
                <a:solidFill>
                  <a:schemeClr val="accent1"/>
                </a:solidFill>
                <a:latin typeface="+mj-lt"/>
              </a:rPr>
              <a:t>För att….</a:t>
            </a:r>
          </a:p>
        </p:txBody>
      </p:sp>
    </p:spTree>
    <p:extLst>
      <p:ext uri="{BB962C8B-B14F-4D97-AF65-F5344CB8AC3E}">
        <p14:creationId xmlns:p14="http://schemas.microsoft.com/office/powerpoint/2010/main" val="4205870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185299-D63E-4D96-B2EA-A4C00659E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649" y="744082"/>
            <a:ext cx="10682702" cy="693774"/>
          </a:xfrm>
        </p:spPr>
        <p:txBody>
          <a:bodyPr/>
          <a:lstStyle/>
          <a:p>
            <a:pPr algn="ctr"/>
            <a:r>
              <a:rPr lang="sv-SE"/>
              <a:t>Nyskapande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07B211D-F8F1-4F6F-A758-1F0F9CF52E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2A7701B-8AEB-47E6-B4CC-5A851E887FD1}" type="datetime1">
              <a:rPr lang="sv-SE" smtClean="0"/>
              <a:pPr/>
              <a:t>2023-05-25</a:t>
            </a:fld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D002F6C-B3A1-4DF4-B992-113465AAA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sv-S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8480145-259A-47DA-A30D-C906B9DB5C99}" type="slidenum">
              <a:rPr lang="sv-SE" smtClean="0"/>
              <a:pPr/>
              <a:t>4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ED0F5091-28FF-4680-9B54-D14D290AF4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6922" y="1621038"/>
            <a:ext cx="4846894" cy="4611640"/>
          </a:xfrm>
          <a:prstGeom prst="rect">
            <a:avLst/>
          </a:prstGeom>
        </p:spPr>
      </p:pic>
      <p:sp>
        <p:nvSpPr>
          <p:cNvPr id="8" name="Rektangel: rundade hörn 7">
            <a:extLst>
              <a:ext uri="{FF2B5EF4-FFF2-40B4-BE49-F238E27FC236}">
                <a16:creationId xmlns:a16="http://schemas.microsoft.com/office/drawing/2014/main" id="{5976E63C-0400-4B46-AD46-04D2BD28BAC1}"/>
              </a:ext>
            </a:extLst>
          </p:cNvPr>
          <p:cNvSpPr/>
          <p:nvPr/>
        </p:nvSpPr>
        <p:spPr>
          <a:xfrm>
            <a:off x="8060957" y="2293691"/>
            <a:ext cx="2576277" cy="742317"/>
          </a:xfrm>
          <a:prstGeom prst="roundRect">
            <a:avLst/>
          </a:prstGeom>
          <a:solidFill>
            <a:srgbClr val="DCEEE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940" b="1">
                <a:solidFill>
                  <a:schemeClr val="tx1"/>
                </a:solidFill>
                <a:latin typeface="+mj-lt"/>
              </a:rPr>
              <a:t>Omställning/testa nytt</a:t>
            </a:r>
          </a:p>
        </p:txBody>
      </p:sp>
      <p:sp>
        <p:nvSpPr>
          <p:cNvPr id="9" name="Rektangel: rundade hörn 8">
            <a:extLst>
              <a:ext uri="{FF2B5EF4-FFF2-40B4-BE49-F238E27FC236}">
                <a16:creationId xmlns:a16="http://schemas.microsoft.com/office/drawing/2014/main" id="{D2EFEB0F-25FF-4E1D-A732-6C8EBB1B8541}"/>
              </a:ext>
            </a:extLst>
          </p:cNvPr>
          <p:cNvSpPr/>
          <p:nvPr/>
        </p:nvSpPr>
        <p:spPr>
          <a:xfrm>
            <a:off x="8060957" y="3926858"/>
            <a:ext cx="2576277" cy="742317"/>
          </a:xfrm>
          <a:prstGeom prst="roundRect">
            <a:avLst/>
          </a:prstGeom>
          <a:solidFill>
            <a:srgbClr val="FFC000">
              <a:alpha val="4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940" b="1">
                <a:solidFill>
                  <a:schemeClr val="tx1"/>
                </a:solidFill>
                <a:latin typeface="+mj-lt"/>
              </a:rPr>
              <a:t>Ständiga förbättringar</a:t>
            </a:r>
          </a:p>
        </p:txBody>
      </p: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EBED00F0-A6CC-4EA0-B094-4F01586EF064}"/>
              </a:ext>
            </a:extLst>
          </p:cNvPr>
          <p:cNvSpPr/>
          <p:nvPr/>
        </p:nvSpPr>
        <p:spPr>
          <a:xfrm>
            <a:off x="8060957" y="5560025"/>
            <a:ext cx="2576277" cy="742317"/>
          </a:xfrm>
          <a:prstGeom prst="roundRect">
            <a:avLst/>
          </a:prstGeom>
          <a:solidFill>
            <a:srgbClr val="F4DEE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940" b="1">
                <a:solidFill>
                  <a:schemeClr val="tx1"/>
                </a:solidFill>
                <a:latin typeface="+mj-lt"/>
              </a:rPr>
              <a:t>Förvalta bra arbetssätt</a:t>
            </a:r>
          </a:p>
        </p:txBody>
      </p:sp>
    </p:spTree>
    <p:extLst>
      <p:ext uri="{BB962C8B-B14F-4D97-AF65-F5344CB8AC3E}">
        <p14:creationId xmlns:p14="http://schemas.microsoft.com/office/powerpoint/2010/main" val="1723634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B1F6AF8E-550D-992E-7FD0-C5B054FA4E7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Teamarbete</a:t>
            </a:r>
          </a:p>
          <a:p>
            <a:r>
              <a:rPr lang="sv-SE"/>
              <a:t>Effektiva flöden</a:t>
            </a:r>
          </a:p>
          <a:p>
            <a:r>
              <a:rPr lang="sv-SE"/>
              <a:t>Planering /uppföljning</a:t>
            </a:r>
          </a:p>
          <a:p>
            <a:r>
              <a:rPr lang="sv-SE"/>
              <a:t>Schemaläggning/Bemanning</a:t>
            </a:r>
          </a:p>
          <a:p>
            <a:endParaRPr lang="sv-SE"/>
          </a:p>
          <a:p>
            <a:pPr marL="0" indent="0">
              <a:buNone/>
            </a:pPr>
            <a:endParaRPr lang="sv-SE"/>
          </a:p>
          <a:p>
            <a:pPr marL="0" indent="0">
              <a:buNone/>
            </a:pPr>
            <a:endParaRPr lang="sv-SE"/>
          </a:p>
          <a:p>
            <a:endParaRPr lang="sv-SE"/>
          </a:p>
          <a:p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65BA7B20-254F-809A-7A5B-439B827A7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Aktiviteter som bidrar till utveckling av arbetssätt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06E0173-3F8E-327C-66BF-8ED67CD419D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2023-05-25</a:t>
            </a:fld>
            <a:endParaRPr lang="en-US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E9165A7-669F-E105-DC88-4DB90766E80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8469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5307E2F5-9906-4A7F-9BA7-13D7396C744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4274" y="2485699"/>
            <a:ext cx="10683451" cy="3628218"/>
          </a:xfrm>
        </p:spPr>
        <p:txBody>
          <a:bodyPr/>
          <a:lstStyle/>
          <a:p>
            <a:r>
              <a:rPr lang="sv-SE"/>
              <a:t>Behålla, utveckla och rekrytera medarbetare</a:t>
            </a:r>
          </a:p>
          <a:p>
            <a:r>
              <a:rPr lang="sv-SE"/>
              <a:t>Tillgängliggöra kompetens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9DAB646A-7A0D-4AF7-B362-7A485B680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274" y="744083"/>
            <a:ext cx="5646526" cy="1239266"/>
          </a:xfrm>
        </p:spPr>
        <p:txBody>
          <a:bodyPr/>
          <a:lstStyle/>
          <a:p>
            <a:r>
              <a:rPr lang="sv-SE"/>
              <a:t>Säkra kompetens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384DEF5-E59B-444D-A593-D62677B99B4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2023-05-25</a:t>
            </a:fld>
            <a:endParaRPr lang="en-US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38DCB0D-3425-4E53-9532-FAA6B432672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6</a:t>
            </a:fld>
            <a:endParaRPr lang="sv-SE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E4A5B1B4-41D3-4311-968E-B8775DCAEC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391" y="1060193"/>
            <a:ext cx="1634491" cy="8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69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E02239F7-0226-4770-BCB0-205E61D09B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4275" y="2723715"/>
            <a:ext cx="10683451" cy="3628218"/>
          </a:xfrm>
        </p:spPr>
        <p:txBody>
          <a:bodyPr/>
          <a:lstStyle/>
          <a:p>
            <a:r>
              <a:rPr lang="sv-SE"/>
              <a:t>förbättrar patientsäkerheten, förbättrar kontinuiteten och stärker tryggheten i vården.</a:t>
            </a:r>
          </a:p>
          <a:p>
            <a:r>
              <a:rPr lang="sv-SE"/>
              <a:t>förbättrar arbetsmiljön, skapar förutsättningar för en stabil bemanning och ökar kontinuitet i arbetsgrupperna.</a:t>
            </a:r>
          </a:p>
          <a:p>
            <a:pPr marL="0" indent="0">
              <a:buNone/>
            </a:pPr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867BCBE3-6404-404E-8F75-B0809C73E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Varför? För att säkrad och rätt använd kompetens…….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EED5A7-5878-468C-B9F2-6FB792CE8E6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2023-05-25</a:t>
            </a:fld>
            <a:endParaRPr lang="en-US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F652422-7240-4502-BAD0-7A0D65741BF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524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E7024E3D-65E2-480D-AD96-634E9A640F0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SE"/>
          </a:p>
          <a:p>
            <a:r>
              <a:rPr lang="sv-SE"/>
              <a:t>Arbetsuppgiftsväxling </a:t>
            </a:r>
          </a:p>
          <a:p>
            <a:r>
              <a:rPr lang="sv-SE"/>
              <a:t>Bemanning – egen personal</a:t>
            </a:r>
          </a:p>
          <a:p>
            <a:r>
              <a:rPr lang="sv-SE"/>
              <a:t>Schemaläggning utifrån kompetenssammansättning</a:t>
            </a:r>
          </a:p>
          <a:p>
            <a:r>
              <a:rPr lang="sv-SE"/>
              <a:t>Kompetensutveckling</a:t>
            </a:r>
          </a:p>
          <a:p>
            <a:r>
              <a:rPr lang="sv-SE"/>
              <a:t>Rekrytering – översyn av strategier, förtydliga arbetsgivarerbjudande</a:t>
            </a:r>
          </a:p>
          <a:p>
            <a:r>
              <a:rPr lang="sv-SE"/>
              <a:t>Kompetensmodell</a:t>
            </a:r>
          </a:p>
          <a:p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BA167964-2907-4B2B-B141-2D1DD93D4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För att säkra kompetens, så…….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F63C7AC-85A5-4293-B28E-E23B9888B7E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2023-05-25</a:t>
            </a:fld>
            <a:endParaRPr lang="en-US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5044B99-382F-47B8-9338-BE793334675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0607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6B9B90CF-AB79-42A2-80BE-73B78867D6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4274" y="2306779"/>
            <a:ext cx="10683451" cy="3628218"/>
          </a:xfrm>
        </p:spPr>
        <p:txBody>
          <a:bodyPr>
            <a:normAutofit/>
          </a:bodyPr>
          <a:lstStyle/>
          <a:p>
            <a:r>
              <a:rPr lang="sv-SE" sz="2600" b="0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Definierad uppgift flyttas från den grupp som tidigare utfört och haft ansvaret för uppgiften till en annan eller ny grupp av medarbetare</a:t>
            </a:r>
            <a:r>
              <a:rPr lang="en-US" sz="2600" b="0" i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​,</a:t>
            </a:r>
            <a:r>
              <a:rPr lang="sv-SE" sz="2600">
                <a:effectLst/>
              </a:rPr>
              <a:t> nytt system, ett nytt arbetssätt</a:t>
            </a:r>
            <a:endParaRPr lang="en-US" sz="2600" b="0" i="0">
              <a:solidFill>
                <a:srgbClr val="000000"/>
              </a:solidFill>
              <a:effectLst/>
              <a:latin typeface="Calibri Light" panose="020F0302020204030204" pitchFamily="34" charset="0"/>
            </a:endParaRPr>
          </a:p>
          <a:p>
            <a:r>
              <a:rPr lang="en-US" sz="2600" b="0" i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Ta till </a:t>
            </a:r>
            <a:r>
              <a:rPr lang="en-US" sz="2600" b="0" i="0" err="1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vara</a:t>
            </a:r>
            <a:r>
              <a:rPr lang="en-US" sz="2600" b="0" i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 </a:t>
            </a:r>
            <a:r>
              <a:rPr lang="en-US" sz="2600" b="0" i="0" err="1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på</a:t>
            </a:r>
            <a:r>
              <a:rPr lang="en-US" sz="2600" b="0" i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 </a:t>
            </a:r>
            <a:r>
              <a:rPr lang="en-US" sz="2600" b="0" i="0" err="1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kompetenser</a:t>
            </a:r>
            <a:r>
              <a:rPr lang="en-US" sz="2600" b="0" i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, </a:t>
            </a:r>
            <a:r>
              <a:rPr lang="en-US" sz="2600" b="0" i="0" err="1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utveckla</a:t>
            </a:r>
            <a:r>
              <a:rPr lang="en-US" sz="2600" b="0" i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 </a:t>
            </a:r>
            <a:r>
              <a:rPr lang="en-US" sz="2600" b="0" i="0" err="1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teamarbeten</a:t>
            </a:r>
            <a:r>
              <a:rPr lang="en-US" sz="2600" b="0" i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 och </a:t>
            </a:r>
            <a:r>
              <a:rPr lang="en-US" sz="2600" b="0" i="0" err="1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öka</a:t>
            </a:r>
            <a:r>
              <a:rPr lang="en-US" sz="2600" b="0" i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 </a:t>
            </a:r>
            <a:r>
              <a:rPr lang="en-US" sz="2600" b="0" i="0" err="1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förståelsen</a:t>
            </a:r>
            <a:r>
              <a:rPr lang="en-US" sz="2600" b="0" i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 </a:t>
            </a:r>
            <a:r>
              <a:rPr lang="en-US" sz="2600" b="0" i="0" err="1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mellan</a:t>
            </a:r>
            <a:r>
              <a:rPr lang="en-US" sz="2600" b="0" i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 </a:t>
            </a:r>
            <a:r>
              <a:rPr lang="en-US" sz="2600" b="0" i="0" err="1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yrkesgrupper</a:t>
            </a:r>
            <a:endParaRPr lang="en-US" sz="2600" b="0" i="0">
              <a:solidFill>
                <a:srgbClr val="000000"/>
              </a:solidFill>
              <a:effectLst/>
              <a:latin typeface="Calibri Light" panose="020F0302020204030204" pitchFamily="34" charset="0"/>
            </a:endParaRPr>
          </a:p>
          <a:p>
            <a:pPr marL="0" indent="0">
              <a:buNone/>
            </a:pPr>
            <a:br>
              <a:rPr lang="en-US" sz="2600" b="0" i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</a:br>
            <a:endParaRPr lang="sv-SE" sz="2600"/>
          </a:p>
          <a:p>
            <a:pPr marL="0" indent="0">
              <a:buNone/>
            </a:pPr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7EF1FC56-72AB-428B-BB8B-1BA980248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Arbetsuppgiftsväxling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0A6BEEE-8DB4-4C7D-8BBB-3BC0B72F8D4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2023-05-25</a:t>
            </a:fld>
            <a:endParaRPr lang="en-US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4DBAB2D-D54C-46E6-9D78-A5B5340EA0E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9851917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Västmanland Blå">
  <a:themeElements>
    <a:clrScheme name="Region Västmanland Blå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C82AF"/>
      </a:accent1>
      <a:accent2>
        <a:srgbClr val="4B467D"/>
      </a:accent2>
      <a:accent3>
        <a:srgbClr val="339D94"/>
      </a:accent3>
      <a:accent4>
        <a:srgbClr val="670F3B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Region Västmanland mall 190628.potx  -  Automatiskt återställd" id="{6A884B90-CE47-4749-9C2B-00148B8742AB}" vid="{EC8CA869-1994-4738-A5BA-AE2746BAE6F8}"/>
    </a:ext>
  </a:extLst>
</a:theme>
</file>

<file path=ppt/theme/theme2.xml><?xml version="1.0" encoding="utf-8"?>
<a:theme xmlns:a="http://schemas.openxmlformats.org/drawingml/2006/main" name="Region Västmanland Grön">
  <a:themeElements>
    <a:clrScheme name="Region Västmanland Grön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39D94"/>
      </a:accent1>
      <a:accent2>
        <a:srgbClr val="4B467D"/>
      </a:accent2>
      <a:accent3>
        <a:srgbClr val="670F3B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Region Västmanland mall 190628.potx  -  Automatiskt återställd" id="{6A884B90-CE47-4749-9C2B-00148B8742AB}" vid="{5BD03E45-BB31-42F4-9CD2-F17B60E31F09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gion Västmanland Grön">
    <a:dk1>
      <a:sysClr val="windowText" lastClr="000000"/>
    </a:dk1>
    <a:lt1>
      <a:sysClr val="window" lastClr="FFFFFF"/>
    </a:lt1>
    <a:dk2>
      <a:srgbClr val="7F7F7F"/>
    </a:dk2>
    <a:lt2>
      <a:srgbClr val="FFFFFF"/>
    </a:lt2>
    <a:accent1>
      <a:srgbClr val="339D94"/>
    </a:accent1>
    <a:accent2>
      <a:srgbClr val="4B467D"/>
    </a:accent2>
    <a:accent3>
      <a:srgbClr val="670F3B"/>
    </a:accent3>
    <a:accent4>
      <a:srgbClr val="3C82AF"/>
    </a:accent4>
    <a:accent5>
      <a:srgbClr val="F5AA3C"/>
    </a:accent5>
    <a:accent6>
      <a:srgbClr val="B2A39A"/>
    </a:accent6>
    <a:hlink>
      <a:srgbClr val="31599B"/>
    </a:hlink>
    <a:folHlink>
      <a:srgbClr val="7F7F7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6e73138-e128-49fa-93a7-0f01ee021943" xsi:nil="true"/>
    <lcf76f155ced4ddcb4097134ff3c332f xmlns="bb942ce5-b82b-45b7-8802-f4327971089c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C67C0485AF30A438CB7DADB211FB083" ma:contentTypeVersion="11" ma:contentTypeDescription="Skapa ett nytt dokument." ma:contentTypeScope="" ma:versionID="3461c53184756b1c62b7d5d3f7dda5c1">
  <xsd:schema xmlns:xsd="http://www.w3.org/2001/XMLSchema" xmlns:xs="http://www.w3.org/2001/XMLSchema" xmlns:p="http://schemas.microsoft.com/office/2006/metadata/properties" xmlns:ns2="bb942ce5-b82b-45b7-8802-f4327971089c" xmlns:ns3="e6e73138-e128-49fa-93a7-0f01ee021943" targetNamespace="http://schemas.microsoft.com/office/2006/metadata/properties" ma:root="true" ma:fieldsID="f5639f7dcdc2947bbc28846619f21f20" ns2:_="" ns3:_="">
    <xsd:import namespace="bb942ce5-b82b-45b7-8802-f4327971089c"/>
    <xsd:import namespace="e6e73138-e128-49fa-93a7-0f01ee0219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942ce5-b82b-45b7-8802-f432797108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ildmarkeringar" ma:readOnly="false" ma:fieldId="{5cf76f15-5ced-4ddc-b409-7134ff3c332f}" ma:taxonomyMulti="true" ma:sspId="e12c2e29-3876-4f0c-ba25-f8f57cb655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e73138-e128-49fa-93a7-0f01ee021943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d0001b72-2e21-487d-a5fb-902cb96ad76b}" ma:internalName="TaxCatchAll" ma:showField="CatchAllData" ma:web="e6e73138-e128-49fa-93a7-0f01ee02194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450BC8-59A4-47CF-9C16-3E184A01526A}">
  <ds:schemaRefs>
    <ds:schemaRef ds:uri="bb942ce5-b82b-45b7-8802-f4327971089c"/>
    <ds:schemaRef ds:uri="e6e73138-e128-49fa-93a7-0f01ee02194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7AFE451-B7BD-4E6C-8753-D85AA9C6DB1E}">
  <ds:schemaRefs>
    <ds:schemaRef ds:uri="bb942ce5-b82b-45b7-8802-f4327971089c"/>
    <ds:schemaRef ds:uri="e6e73138-e128-49fa-93a7-0f01ee02194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572AE3D-7C8F-486B-B041-41DAEAB80C2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Bredbild</PresentationFormat>
  <Slides>16</Slides>
  <Notes>14</Notes>
  <HiddenSlides>0</HiddenSlides>
  <ScaleCrop>false</ScaleCrop>
  <HeadingPairs>
    <vt:vector size="4" baseType="variant">
      <vt:variant>
        <vt:lpstr>Tema</vt:lpstr>
      </vt:variant>
      <vt:variant>
        <vt:i4>2</vt:i4>
      </vt:variant>
      <vt:variant>
        <vt:lpstr>Bildrubriker</vt:lpstr>
      </vt:variant>
      <vt:variant>
        <vt:i4>16</vt:i4>
      </vt:variant>
    </vt:vector>
  </HeadingPairs>
  <TitlesOfParts>
    <vt:vector size="18" baseType="lpstr">
      <vt:lpstr>Region Västmanland Blå</vt:lpstr>
      <vt:lpstr>Region Västmanland Grön</vt:lpstr>
      <vt:lpstr>  Operation Västerås –  förbättra arbetsmiljö och tillgänglighet </vt:lpstr>
      <vt:lpstr>Utveckla arbetssätt och säkra kompetens för förbättring av operationsverksamheten</vt:lpstr>
      <vt:lpstr>Utveckla arbetssätt</vt:lpstr>
      <vt:lpstr>Nyskapande</vt:lpstr>
      <vt:lpstr>Aktiviteter som bidrar till utveckling av arbetssätt</vt:lpstr>
      <vt:lpstr>Säkra kompetens</vt:lpstr>
      <vt:lpstr>Varför? För att säkrad och rätt använd kompetens…….</vt:lpstr>
      <vt:lpstr>För att säkra kompetens, så…….</vt:lpstr>
      <vt:lpstr>Arbetsuppgiftsväxling</vt:lpstr>
      <vt:lpstr>Kompetensutveckling</vt:lpstr>
      <vt:lpstr>Mål</vt:lpstr>
      <vt:lpstr>Mål forts…</vt:lpstr>
      <vt:lpstr>Omfattning och plan</vt:lpstr>
      <vt:lpstr>Projektorganisation  Operation Västerås ”Utveckla arbetssätt och säkra kompetens”</vt:lpstr>
      <vt:lpstr>Tillsammans gör vi skillnad</vt:lpstr>
      <vt:lpstr>Frågor och funderingar?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KOMMUNIKATIONSPLAN    Extra ersättning bristyrken inom vården Oberoende av hyrpersonal Nyskapande arbetssätt med säkrad kompetensförsörjning</dc:title>
  <dc:creator>Elin Brozén</dc:creator>
  <cp:revision>7</cp:revision>
  <dcterms:created xsi:type="dcterms:W3CDTF">2023-03-12T14:42:20Z</dcterms:created>
  <dcterms:modified xsi:type="dcterms:W3CDTF">2023-05-25T10:52:41Z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0x0101000C67C0485AF30A438CB7DADB211FB083</vt:lpwstr>
  </property>
  <property fmtid="{D5CDD505-2E9C-101B-9397-08002B2CF9AE}" pid="3" name="MediaServiceImageTags">
    <vt:lpwstr/>
  </property>
</Properties>
</file>