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82" r:id="rId3"/>
    <p:sldId id="283"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8" r:id="rId28"/>
    <p:sldId id="284" r:id="rId29"/>
    <p:sldId id="285" r:id="rId30"/>
    <p:sldId id="286" r:id="rId31"/>
    <p:sldId id="289" r:id="rId32"/>
    <p:sldId id="296" r:id="rId33"/>
    <p:sldId id="290" r:id="rId34"/>
    <p:sldId id="292" r:id="rId35"/>
    <p:sldId id="293" r:id="rId36"/>
    <p:sldId id="294" r:id="rId37"/>
    <p:sldId id="295" r:id="rId38"/>
    <p:sldId id="297" r:id="rId39"/>
    <p:sldId id="298" r:id="rId40"/>
    <p:sldId id="300" r:id="rId41"/>
    <p:sldId id="302" r:id="rId42"/>
    <p:sldId id="301" r:id="rId43"/>
    <p:sldId id="303" r:id="rId44"/>
    <p:sldId id="304" r:id="rId45"/>
    <p:sldId id="306" r:id="rId46"/>
    <p:sldId id="307" r:id="rId47"/>
    <p:sldId id="308" r:id="rId48"/>
    <p:sldId id="309" r:id="rId49"/>
    <p:sldId id="310" r:id="rId50"/>
    <p:sldId id="311"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och undertitel">
    <p:spTree>
      <p:nvGrpSpPr>
        <p:cNvPr id="1" name=""/>
        <p:cNvGrpSpPr/>
        <p:nvPr/>
      </p:nvGrpSpPr>
      <p:grpSpPr>
        <a:xfrm>
          <a:off x="0" y="0"/>
          <a:ext cx="0" cy="0"/>
          <a:chOff x="0" y="0"/>
          <a:chExt cx="0" cy="0"/>
        </a:xfrm>
      </p:grpSpPr>
      <p:sp>
        <p:nvSpPr>
          <p:cNvPr id="11" name="Titeltext"/>
          <p:cNvSpPr txBox="1">
            <a:spLocks noGrp="1"/>
          </p:cNvSpPr>
          <p:nvPr>
            <p:ph type="title"/>
          </p:nvPr>
        </p:nvSpPr>
        <p:spPr>
          <a:xfrm>
            <a:off x="1778000" y="2298700"/>
            <a:ext cx="20828000" cy="4648200"/>
          </a:xfrm>
          <a:prstGeom prst="rect">
            <a:avLst/>
          </a:prstGeom>
        </p:spPr>
        <p:txBody>
          <a:bodyPr anchor="b"/>
          <a:lstStyle/>
          <a:p>
            <a:r>
              <a:t>Titeltext</a:t>
            </a:r>
          </a:p>
        </p:txBody>
      </p:sp>
      <p:sp>
        <p:nvSpPr>
          <p:cNvPr id="12" name="Brödtext nivå ett…"/>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1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1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30" name="Titeltext"/>
          <p:cNvSpPr txBox="1">
            <a:spLocks noGrp="1"/>
          </p:cNvSpPr>
          <p:nvPr>
            <p:ph type="title"/>
          </p:nvPr>
        </p:nvSpPr>
        <p:spPr>
          <a:xfrm>
            <a:off x="1778000" y="4533900"/>
            <a:ext cx="20828000" cy="4648200"/>
          </a:xfrm>
          <a:prstGeom prst="rect">
            <a:avLst/>
          </a:prstGeom>
        </p:spPr>
        <p:txBody>
          <a:bodyPr/>
          <a:lstStyle/>
          <a:p>
            <a:r>
              <a:t>Titeltext</a:t>
            </a:r>
          </a:p>
        </p:txBody>
      </p:sp>
      <p:sp>
        <p:nvSpPr>
          <p:cNvPr id="3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eltext"/>
          <p:cNvSpPr txBox="1">
            <a:spLocks noGrp="1"/>
          </p:cNvSpPr>
          <p:nvPr>
            <p:ph type="title"/>
          </p:nvPr>
        </p:nvSpPr>
        <p:spPr>
          <a:xfrm>
            <a:off x="1651000" y="952500"/>
            <a:ext cx="10223500" cy="5549900"/>
          </a:xfrm>
          <a:prstGeom prst="rect">
            <a:avLst/>
          </a:prstGeom>
        </p:spPr>
        <p:txBody>
          <a:bodyPr anchor="b"/>
          <a:lstStyle>
            <a:lvl1pPr>
              <a:defRPr sz="8400"/>
            </a:lvl1pPr>
          </a:lstStyle>
          <a:p>
            <a:r>
              <a:t>Titeltext</a:t>
            </a:r>
          </a:p>
        </p:txBody>
      </p:sp>
      <p:sp>
        <p:nvSpPr>
          <p:cNvPr id="40" name="Brödtext nivå ett…"/>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4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48" name="Titeltext"/>
          <p:cNvSpPr txBox="1">
            <a:spLocks noGrp="1"/>
          </p:cNvSpPr>
          <p:nvPr>
            <p:ph type="title"/>
          </p:nvPr>
        </p:nvSpPr>
        <p:spPr>
          <a:prstGeom prst="rect">
            <a:avLst/>
          </a:prstGeom>
        </p:spPr>
        <p:txBody>
          <a:bodyPr/>
          <a:lstStyle/>
          <a:p>
            <a:r>
              <a:t>Titeltext</a:t>
            </a:r>
          </a:p>
        </p:txBody>
      </p:sp>
      <p:sp>
        <p:nvSpPr>
          <p:cNvPr id="4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56" name="Titeltext"/>
          <p:cNvSpPr txBox="1">
            <a:spLocks noGrp="1"/>
          </p:cNvSpPr>
          <p:nvPr>
            <p:ph type="title"/>
          </p:nvPr>
        </p:nvSpPr>
        <p:spPr>
          <a:prstGeom prst="rect">
            <a:avLst/>
          </a:prstGeom>
        </p:spPr>
        <p:txBody>
          <a:bodyPr/>
          <a:lstStyle/>
          <a:p>
            <a:r>
              <a:t>Titeltext</a:t>
            </a:r>
          </a:p>
        </p:txBody>
      </p:sp>
      <p:sp>
        <p:nvSpPr>
          <p:cNvPr id="57" name="Brödtext nivå ett…"/>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Brödtext nivå ett</a:t>
            </a:r>
          </a:p>
          <a:p>
            <a:pPr lvl="1"/>
            <a:r>
              <a:t>Brödtext nivå två</a:t>
            </a:r>
          </a:p>
          <a:p>
            <a:pPr lvl="2"/>
            <a:r>
              <a:t>Brödtext nivå tre</a:t>
            </a:r>
          </a:p>
          <a:p>
            <a:pPr lvl="3"/>
            <a:r>
              <a:t>Brödtext nivå fyra</a:t>
            </a:r>
          </a:p>
          <a:p>
            <a:pPr lvl="4"/>
            <a:r>
              <a:t>Brödtext nivå fem</a:t>
            </a:r>
          </a:p>
        </p:txBody>
      </p:sp>
      <p:sp>
        <p:nvSpPr>
          <p:cNvPr id="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eltext"/>
          <p:cNvSpPr txBox="1">
            <a:spLocks noGrp="1"/>
          </p:cNvSpPr>
          <p:nvPr>
            <p:ph type="title"/>
          </p:nvPr>
        </p:nvSpPr>
        <p:spPr>
          <a:prstGeom prst="rect">
            <a:avLst/>
          </a:prstGeom>
        </p:spPr>
        <p:txBody>
          <a:bodyPr/>
          <a:lstStyle/>
          <a:p>
            <a:r>
              <a:t>Titeltext</a:t>
            </a:r>
          </a:p>
        </p:txBody>
      </p:sp>
      <p:sp>
        <p:nvSpPr>
          <p:cNvPr id="67" name="Brödtext nivå ett…"/>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Brödtext nivå ett</a:t>
            </a:r>
          </a:p>
          <a:p>
            <a:pPr lvl="1"/>
            <a:r>
              <a:t>Brödtext nivå två</a:t>
            </a:r>
          </a:p>
          <a:p>
            <a:pPr lvl="2"/>
            <a:r>
              <a:t>Brödtext nivå tre</a:t>
            </a:r>
          </a:p>
          <a:p>
            <a:pPr lvl="3"/>
            <a:r>
              <a:t>Brödtext nivå fyra</a:t>
            </a:r>
          </a:p>
          <a:p>
            <a:pPr lvl="4"/>
            <a:r>
              <a:t>Brödtext nivå fem</a:t>
            </a:r>
          </a:p>
        </p:txBody>
      </p:sp>
      <p:sp>
        <p:nvSpPr>
          <p:cNvPr id="6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75" name="Brödtext nivå ett…"/>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Brödtext nivå ett</a:t>
            </a:r>
          </a:p>
          <a:p>
            <a:pPr lvl="1"/>
            <a:r>
              <a:t>Brödtext nivå två</a:t>
            </a:r>
          </a:p>
          <a:p>
            <a:pPr lvl="2"/>
            <a:r>
              <a:t>Brödtext nivå tre</a:t>
            </a:r>
          </a:p>
          <a:p>
            <a:pPr lvl="3"/>
            <a:r>
              <a:t>Brödtext nivå fyra</a:t>
            </a:r>
          </a:p>
          <a:p>
            <a:pPr lvl="4"/>
            <a:r>
              <a:t>Brödtext nivå fem</a:t>
            </a:r>
          </a:p>
        </p:txBody>
      </p:sp>
      <p:sp>
        <p:nvSpPr>
          <p:cNvPr id="7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kriv ett citat här.”"/>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”Skriv ett citat här.” </a:t>
            </a:r>
          </a:p>
        </p:txBody>
      </p:sp>
      <p:sp>
        <p:nvSpPr>
          <p:cNvPr id="9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4" name="Diabilds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ueg.eu/p/116" TargetMode="External"/><Relationship Id="rId2" Type="http://schemas.openxmlformats.org/officeDocument/2006/relationships/hyperlink" Target="https://svenskgastroenterologi.se/informationsmaterial/info-luminal/"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IBS"/>
          <p:cNvSpPr txBox="1">
            <a:spLocks noGrp="1"/>
          </p:cNvSpPr>
          <p:nvPr>
            <p:ph type="ctrTitle"/>
          </p:nvPr>
        </p:nvSpPr>
        <p:spPr>
          <a:prstGeom prst="rect">
            <a:avLst/>
          </a:prstGeom>
        </p:spPr>
        <p:txBody>
          <a:bodyPr/>
          <a:lstStyle/>
          <a:p>
            <a:r>
              <a:rPr lang="sv-SE" dirty="0"/>
              <a:t>Gastroenterologi i primärvården</a:t>
            </a:r>
            <a:endParaRPr dirty="0"/>
          </a:p>
        </p:txBody>
      </p:sp>
      <p:sp>
        <p:nvSpPr>
          <p:cNvPr id="120" name="Kenan Cejvan…"/>
          <p:cNvSpPr txBox="1">
            <a:spLocks noGrp="1"/>
          </p:cNvSpPr>
          <p:nvPr>
            <p:ph type="subTitle" sz="quarter" idx="1"/>
          </p:nvPr>
        </p:nvSpPr>
        <p:spPr>
          <a:xfrm>
            <a:off x="1778000" y="8240068"/>
            <a:ext cx="20828001" cy="2315099"/>
          </a:xfrm>
          <a:prstGeom prst="rect">
            <a:avLst/>
          </a:prstGeom>
        </p:spPr>
        <p:txBody>
          <a:bodyPr/>
          <a:lstStyle/>
          <a:p>
            <a:r>
              <a:t>Kenan Cejvan</a:t>
            </a:r>
          </a:p>
          <a:p>
            <a:r>
              <a:t>Mag- och tarmmottagning Västerås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Utredning och diagnostik"/>
          <p:cNvSpPr txBox="1">
            <a:spLocks noGrp="1"/>
          </p:cNvSpPr>
          <p:nvPr>
            <p:ph type="title"/>
          </p:nvPr>
        </p:nvSpPr>
        <p:spPr>
          <a:prstGeom prst="rect">
            <a:avLst/>
          </a:prstGeom>
        </p:spPr>
        <p:txBody>
          <a:bodyPr/>
          <a:lstStyle/>
          <a:p>
            <a:r>
              <a:t>Utredning och diagnostik</a:t>
            </a:r>
          </a:p>
        </p:txBody>
      </p:sp>
      <p:sp>
        <p:nvSpPr>
          <p:cNvPr id="142" name="Dubbelklicka här"/>
          <p:cNvSpPr txBox="1">
            <a:spLocks noGrp="1"/>
          </p:cNvSpPr>
          <p:nvPr>
            <p:ph type="body" idx="1"/>
          </p:nvPr>
        </p:nvSpPr>
        <p:spPr>
          <a:prstGeom prst="rect">
            <a:avLst/>
          </a:prstGeom>
        </p:spPr>
        <p:txBody>
          <a:bodyPr/>
          <a:lstStyle/>
          <a:p>
            <a:endParaRPr/>
          </a:p>
        </p:txBody>
      </p:sp>
      <p:pic>
        <p:nvPicPr>
          <p:cNvPr id="143" name="Bild" descr="Bild"/>
          <p:cNvPicPr>
            <a:picLocks noChangeAspect="1"/>
          </p:cNvPicPr>
          <p:nvPr/>
        </p:nvPicPr>
        <p:blipFill>
          <a:blip r:embed="rId2"/>
          <a:stretch>
            <a:fillRect/>
          </a:stretch>
        </p:blipFill>
        <p:spPr>
          <a:xfrm>
            <a:off x="2450012" y="2612472"/>
            <a:ext cx="20401639" cy="1187375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Bild" descr="Bild"/>
          <p:cNvPicPr>
            <a:picLocks noChangeAspect="1"/>
          </p:cNvPicPr>
          <p:nvPr/>
        </p:nvPicPr>
        <p:blipFill>
          <a:blip r:embed="rId2"/>
          <a:stretch>
            <a:fillRect/>
          </a:stretch>
        </p:blipFill>
        <p:spPr>
          <a:xfrm>
            <a:off x="5695100" y="10420"/>
            <a:ext cx="12654796" cy="1407213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Bild" descr="Bild"/>
          <p:cNvPicPr>
            <a:picLocks noChangeAspect="1"/>
          </p:cNvPicPr>
          <p:nvPr/>
        </p:nvPicPr>
        <p:blipFill>
          <a:blip r:embed="rId2"/>
          <a:stretch>
            <a:fillRect/>
          </a:stretch>
        </p:blipFill>
        <p:spPr>
          <a:xfrm>
            <a:off x="1301884" y="2609729"/>
            <a:ext cx="22011244" cy="840829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Anamnes"/>
          <p:cNvSpPr txBox="1">
            <a:spLocks noGrp="1"/>
          </p:cNvSpPr>
          <p:nvPr>
            <p:ph type="title"/>
          </p:nvPr>
        </p:nvSpPr>
        <p:spPr>
          <a:prstGeom prst="rect">
            <a:avLst/>
          </a:prstGeom>
        </p:spPr>
        <p:txBody>
          <a:bodyPr/>
          <a:lstStyle/>
          <a:p>
            <a:r>
              <a:t>Anamnes</a:t>
            </a:r>
          </a:p>
        </p:txBody>
      </p:sp>
      <p:sp>
        <p:nvSpPr>
          <p:cNvPr id="150" name="öppna frågor och aktivt lyssnande…"/>
          <p:cNvSpPr txBox="1">
            <a:spLocks noGrp="1"/>
          </p:cNvSpPr>
          <p:nvPr>
            <p:ph type="body" idx="1"/>
          </p:nvPr>
        </p:nvSpPr>
        <p:spPr>
          <a:prstGeom prst="rect">
            <a:avLst/>
          </a:prstGeom>
        </p:spPr>
        <p:txBody>
          <a:bodyPr/>
          <a:lstStyle/>
          <a:p>
            <a:pPr marL="211666" indent="-211666" defTabSz="457200">
              <a:lnSpc>
                <a:spcPct val="200000"/>
              </a:lnSpc>
              <a:spcBef>
                <a:spcPts val="0"/>
              </a:spcBef>
              <a:defRPr sz="4000">
                <a:solidFill>
                  <a:srgbClr val="131313"/>
                </a:solidFill>
                <a:latin typeface="Helvetica"/>
                <a:ea typeface="Helvetica"/>
                <a:cs typeface="Helvetica"/>
                <a:sym typeface="Helvetica"/>
              </a:defRPr>
            </a:pPr>
            <a:r>
              <a:t> öppna frågor och aktivt lyssnande</a:t>
            </a:r>
          </a:p>
          <a:p>
            <a:pPr marL="211666" indent="-211666" defTabSz="457200">
              <a:lnSpc>
                <a:spcPct val="200000"/>
              </a:lnSpc>
              <a:spcBef>
                <a:spcPts val="0"/>
              </a:spcBef>
              <a:defRPr sz="4000">
                <a:solidFill>
                  <a:srgbClr val="131313"/>
                </a:solidFill>
                <a:latin typeface="Helvetica"/>
                <a:ea typeface="Helvetica"/>
                <a:cs typeface="Helvetica"/>
                <a:sym typeface="Helvetica"/>
              </a:defRPr>
            </a:pPr>
            <a:r>
              <a:t> Bristolskala</a:t>
            </a:r>
          </a:p>
          <a:p>
            <a:pPr marL="211666" indent="-211666" defTabSz="457200">
              <a:lnSpc>
                <a:spcPct val="200000"/>
              </a:lnSpc>
              <a:spcBef>
                <a:spcPts val="0"/>
              </a:spcBef>
              <a:defRPr sz="4000">
                <a:solidFill>
                  <a:srgbClr val="131313"/>
                </a:solidFill>
                <a:latin typeface="Helvetica"/>
                <a:ea typeface="Helvetica"/>
                <a:cs typeface="Helvetica"/>
                <a:sym typeface="Helvetica"/>
              </a:defRPr>
            </a:pPr>
            <a:r>
              <a:t> alarmsymtom?</a:t>
            </a:r>
          </a:p>
          <a:p>
            <a:pPr marL="211666" indent="-211666" defTabSz="457200">
              <a:lnSpc>
                <a:spcPct val="200000"/>
              </a:lnSpc>
              <a:spcBef>
                <a:spcPts val="0"/>
              </a:spcBef>
              <a:defRPr sz="4000">
                <a:solidFill>
                  <a:srgbClr val="131313"/>
                </a:solidFill>
                <a:latin typeface="Helvetica"/>
                <a:ea typeface="Helvetica"/>
                <a:cs typeface="Helvetica"/>
                <a:sym typeface="Helvetica"/>
              </a:defRPr>
            </a:pPr>
            <a:r>
              <a:t> hereditet CRC, IBD?</a:t>
            </a:r>
          </a:p>
          <a:p>
            <a:pPr marL="211666" indent="-211666" defTabSz="457200">
              <a:lnSpc>
                <a:spcPct val="200000"/>
              </a:lnSpc>
              <a:spcBef>
                <a:spcPts val="0"/>
              </a:spcBef>
              <a:defRPr sz="4000">
                <a:solidFill>
                  <a:srgbClr val="131313"/>
                </a:solidFill>
                <a:latin typeface="Helvetica"/>
                <a:ea typeface="Helvetica"/>
                <a:cs typeface="Helvetica"/>
                <a:sym typeface="Helvetica"/>
              </a:defRPr>
            </a:pPr>
            <a:r>
              <a:t> multipla extraintestinala symtom stödjer IBS-diagnos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Bild" descr="Bild"/>
          <p:cNvPicPr>
            <a:picLocks noChangeAspect="1"/>
          </p:cNvPicPr>
          <p:nvPr/>
        </p:nvPicPr>
        <p:blipFill>
          <a:blip r:embed="rId2"/>
          <a:stretch>
            <a:fillRect/>
          </a:stretch>
        </p:blipFill>
        <p:spPr>
          <a:xfrm>
            <a:off x="7597168" y="-126147"/>
            <a:ext cx="9189664" cy="1396829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Bild" descr="Bild"/>
          <p:cNvPicPr>
            <a:picLocks noChangeAspect="1"/>
          </p:cNvPicPr>
          <p:nvPr/>
        </p:nvPicPr>
        <p:blipFill>
          <a:blip r:embed="rId2"/>
          <a:stretch>
            <a:fillRect/>
          </a:stretch>
        </p:blipFill>
        <p:spPr>
          <a:xfrm>
            <a:off x="3162372" y="-49500"/>
            <a:ext cx="18059256" cy="14230695"/>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tatus"/>
          <p:cNvSpPr txBox="1">
            <a:spLocks noGrp="1"/>
          </p:cNvSpPr>
          <p:nvPr>
            <p:ph type="title"/>
          </p:nvPr>
        </p:nvSpPr>
        <p:spPr>
          <a:prstGeom prst="rect">
            <a:avLst/>
          </a:prstGeom>
        </p:spPr>
        <p:txBody>
          <a:bodyPr/>
          <a:lstStyle/>
          <a:p>
            <a:r>
              <a:t>Status</a:t>
            </a:r>
          </a:p>
        </p:txBody>
      </p:sp>
      <p:sp>
        <p:nvSpPr>
          <p:cNvPr id="157" name="somatisk undersökning - alltid!…"/>
          <p:cNvSpPr txBox="1">
            <a:spLocks noGrp="1"/>
          </p:cNvSpPr>
          <p:nvPr>
            <p:ph type="body" idx="1"/>
          </p:nvPr>
        </p:nvSpPr>
        <p:spPr>
          <a:prstGeom prst="rect">
            <a:avLst/>
          </a:prstGeom>
        </p:spPr>
        <p:txBody>
          <a:bodyPr/>
          <a:lstStyle/>
          <a:p>
            <a:pPr marL="211666" indent="-211666" defTabSz="457200">
              <a:lnSpc>
                <a:spcPct val="200000"/>
              </a:lnSpc>
              <a:spcBef>
                <a:spcPts val="0"/>
              </a:spcBef>
              <a:defRPr sz="5000">
                <a:solidFill>
                  <a:srgbClr val="131313"/>
                </a:solidFill>
                <a:latin typeface="Helvetica"/>
                <a:ea typeface="Helvetica"/>
                <a:cs typeface="Helvetica"/>
                <a:sym typeface="Helvetica"/>
              </a:defRPr>
            </a:pPr>
            <a:r>
              <a:t> somatisk undersökning - alltid!</a:t>
            </a:r>
          </a:p>
          <a:p>
            <a:pPr marL="211666" indent="-211666" defTabSz="457200">
              <a:lnSpc>
                <a:spcPct val="200000"/>
              </a:lnSpc>
              <a:spcBef>
                <a:spcPts val="0"/>
              </a:spcBef>
              <a:defRPr sz="5000">
                <a:solidFill>
                  <a:srgbClr val="131313"/>
                </a:solidFill>
                <a:latin typeface="Helvetica"/>
                <a:ea typeface="Helvetica"/>
                <a:cs typeface="Helvetica"/>
                <a:sym typeface="Helvetica"/>
              </a:defRPr>
            </a:pPr>
            <a:r>
              <a:t> ibland smärta vid bukpalpation och synlig bukdistension</a:t>
            </a:r>
          </a:p>
          <a:p>
            <a:pPr marL="211666" indent="-211666" defTabSz="457200">
              <a:lnSpc>
                <a:spcPct val="200000"/>
              </a:lnSpc>
              <a:spcBef>
                <a:spcPts val="0"/>
              </a:spcBef>
              <a:defRPr sz="5000">
                <a:solidFill>
                  <a:srgbClr val="131313"/>
                </a:solidFill>
                <a:latin typeface="Helvetica"/>
                <a:ea typeface="Helvetica"/>
                <a:cs typeface="Helvetica"/>
                <a:sym typeface="Helvetica"/>
              </a:defRPr>
            </a:pPr>
            <a:r>
              <a:t> rektoskopi vid diarré eller anamnes på rektal blödning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rovtagning"/>
          <p:cNvSpPr txBox="1">
            <a:spLocks noGrp="1"/>
          </p:cNvSpPr>
          <p:nvPr>
            <p:ph type="title"/>
          </p:nvPr>
        </p:nvSpPr>
        <p:spPr>
          <a:prstGeom prst="rect">
            <a:avLst/>
          </a:prstGeom>
        </p:spPr>
        <p:txBody>
          <a:bodyPr/>
          <a:lstStyle/>
          <a:p>
            <a:r>
              <a:t>Provtagning</a:t>
            </a:r>
          </a:p>
        </p:txBody>
      </p:sp>
      <p:sp>
        <p:nvSpPr>
          <p:cNvPr id="160" name="CRP eller SR…"/>
          <p:cNvSpPr txBox="1">
            <a:spLocks noGrp="1"/>
          </p:cNvSpPr>
          <p:nvPr>
            <p:ph type="body" idx="1"/>
          </p:nvPr>
        </p:nvSpPr>
        <p:spPr>
          <a:prstGeom prst="rect">
            <a:avLst/>
          </a:prstGeom>
        </p:spPr>
        <p:txBody>
          <a:bodyPr lIns="0" tIns="0" rIns="0" bIns="0">
            <a:normAutofit lnSpcReduction="10000"/>
          </a:bodyPr>
          <a:lstStyle/>
          <a:p>
            <a:pPr marL="0" indent="0" defTabSz="361188">
              <a:spcBef>
                <a:spcPts val="0"/>
              </a:spcBef>
              <a:buSzTx/>
              <a:buNone/>
              <a:defRPr sz="1264">
                <a:solidFill>
                  <a:srgbClr val="131313"/>
                </a:solidFill>
                <a:latin typeface="Helvetica"/>
                <a:ea typeface="Helvetica"/>
                <a:cs typeface="Helvetica"/>
                <a:sym typeface="Helvetica"/>
              </a:defRPr>
            </a:pPr>
            <a:endParaRPr dirty="0">
              <a:solidFill>
                <a:srgbClr val="000000"/>
              </a:solidFill>
            </a:endParaRPr>
          </a:p>
          <a:p>
            <a:pPr marL="344884" indent="-344884" defTabSz="361188">
              <a:lnSpc>
                <a:spcPct val="200000"/>
              </a:lnSpc>
              <a:spcBef>
                <a:spcPts val="0"/>
              </a:spcBef>
              <a:defRPr sz="2607">
                <a:solidFill>
                  <a:srgbClr val="131313"/>
                </a:solidFill>
                <a:latin typeface="Helvetica"/>
                <a:ea typeface="Helvetica"/>
                <a:cs typeface="Helvetica"/>
                <a:sym typeface="Helvetica"/>
              </a:defRPr>
            </a:pPr>
            <a:r>
              <a:rPr dirty="0">
                <a:solidFill>
                  <a:srgbClr val="000000"/>
                </a:solidFill>
              </a:rPr>
              <a:t> </a:t>
            </a:r>
            <a:r>
              <a:rPr sz="3950" dirty="0">
                <a:solidFill>
                  <a:srgbClr val="000000"/>
                </a:solidFill>
              </a:rPr>
              <a:t>CRP </a:t>
            </a:r>
            <a:r>
              <a:rPr lang="sv-SE" sz="3950" dirty="0">
                <a:solidFill>
                  <a:srgbClr val="000000"/>
                </a:solidFill>
              </a:rPr>
              <a:t>(</a:t>
            </a:r>
            <a:r>
              <a:rPr sz="3950" dirty="0" err="1">
                <a:solidFill>
                  <a:srgbClr val="000000"/>
                </a:solidFill>
              </a:rPr>
              <a:t>eller</a:t>
            </a:r>
            <a:r>
              <a:rPr sz="3950" dirty="0">
                <a:solidFill>
                  <a:srgbClr val="000000"/>
                </a:solidFill>
              </a:rPr>
              <a:t> SR</a:t>
            </a:r>
            <a:r>
              <a:rPr lang="sv-SE" sz="3950" dirty="0">
                <a:solidFill>
                  <a:srgbClr val="000000"/>
                </a:solidFill>
              </a:rPr>
              <a:t>)</a:t>
            </a:r>
            <a:endParaRPr sz="3950" dirty="0">
              <a:solidFill>
                <a:srgbClr val="000000"/>
              </a:solidFill>
            </a:endParaRPr>
          </a:p>
          <a:p>
            <a:pPr marL="522552" indent="-522552" defTabSz="361188">
              <a:lnSpc>
                <a:spcPct val="200000"/>
              </a:lnSpc>
              <a:spcBef>
                <a:spcPts val="0"/>
              </a:spcBef>
              <a:defRPr sz="3950">
                <a:solidFill>
                  <a:srgbClr val="131313"/>
                </a:solidFill>
                <a:latin typeface="Helvetica"/>
                <a:ea typeface="Helvetica"/>
                <a:cs typeface="Helvetica"/>
                <a:sym typeface="Helvetica"/>
              </a:defRPr>
            </a:pPr>
            <a:r>
              <a:rPr dirty="0">
                <a:solidFill>
                  <a:srgbClr val="000000"/>
                </a:solidFill>
              </a:rPr>
              <a:t> </a:t>
            </a:r>
            <a:r>
              <a:rPr dirty="0" err="1">
                <a:solidFill>
                  <a:srgbClr val="000000"/>
                </a:solidFill>
              </a:rPr>
              <a:t>blodstatus</a:t>
            </a:r>
            <a:endParaRPr dirty="0">
              <a:solidFill>
                <a:srgbClr val="000000"/>
              </a:solidFill>
            </a:endParaRPr>
          </a:p>
          <a:p>
            <a:pPr marL="522552" indent="-522552" defTabSz="361188">
              <a:lnSpc>
                <a:spcPct val="200000"/>
              </a:lnSpc>
              <a:spcBef>
                <a:spcPts val="0"/>
              </a:spcBef>
              <a:defRPr sz="3950">
                <a:solidFill>
                  <a:srgbClr val="131313"/>
                </a:solidFill>
                <a:latin typeface="Helvetica"/>
                <a:ea typeface="Helvetica"/>
                <a:cs typeface="Helvetica"/>
                <a:sym typeface="Helvetica"/>
              </a:defRPr>
            </a:pPr>
            <a:r>
              <a:rPr dirty="0">
                <a:solidFill>
                  <a:srgbClr val="000000"/>
                </a:solidFill>
              </a:rPr>
              <a:t> TTG-IgA</a:t>
            </a:r>
          </a:p>
          <a:p>
            <a:pPr marL="522552" indent="-522552" defTabSz="361188">
              <a:lnSpc>
                <a:spcPct val="200000"/>
              </a:lnSpc>
              <a:spcBef>
                <a:spcPts val="0"/>
              </a:spcBef>
              <a:defRPr sz="3950">
                <a:solidFill>
                  <a:srgbClr val="131313"/>
                </a:solidFill>
                <a:latin typeface="Helvetica"/>
                <a:ea typeface="Helvetica"/>
                <a:cs typeface="Helvetica"/>
                <a:sym typeface="Helvetica"/>
              </a:defRPr>
            </a:pPr>
            <a:r>
              <a:rPr dirty="0">
                <a:solidFill>
                  <a:srgbClr val="000000"/>
                </a:solidFill>
              </a:rPr>
              <a:t> </a:t>
            </a:r>
            <a:r>
              <a:rPr dirty="0" err="1">
                <a:solidFill>
                  <a:srgbClr val="000000"/>
                </a:solidFill>
              </a:rPr>
              <a:t>kalprotektin</a:t>
            </a:r>
            <a:r>
              <a:rPr dirty="0">
                <a:solidFill>
                  <a:srgbClr val="000000"/>
                </a:solidFill>
              </a:rPr>
              <a:t> vid </a:t>
            </a:r>
            <a:r>
              <a:rPr dirty="0" err="1">
                <a:solidFill>
                  <a:srgbClr val="000000"/>
                </a:solidFill>
              </a:rPr>
              <a:t>diarrédominans</a:t>
            </a:r>
            <a:endParaRPr dirty="0">
              <a:solidFill>
                <a:srgbClr val="000000"/>
              </a:solidFill>
            </a:endParaRPr>
          </a:p>
          <a:p>
            <a:pPr marL="522552" indent="-522552" defTabSz="361188">
              <a:lnSpc>
                <a:spcPct val="200000"/>
              </a:lnSpc>
              <a:spcBef>
                <a:spcPts val="0"/>
              </a:spcBef>
              <a:defRPr sz="3950">
                <a:solidFill>
                  <a:srgbClr val="131313"/>
                </a:solidFill>
                <a:latin typeface="Helvetica"/>
                <a:ea typeface="Helvetica"/>
                <a:cs typeface="Helvetica"/>
                <a:sym typeface="Helvetica"/>
              </a:defRPr>
            </a:pPr>
            <a:endParaRPr dirty="0">
              <a:solidFill>
                <a:srgbClr val="000000"/>
              </a:solidFill>
            </a:endParaRPr>
          </a:p>
          <a:p>
            <a:pPr marL="7936938" indent="-522551" defTabSz="361188">
              <a:lnSpc>
                <a:spcPct val="200000"/>
              </a:lnSpc>
              <a:spcBef>
                <a:spcPts val="0"/>
              </a:spcBef>
              <a:defRPr sz="3950">
                <a:solidFill>
                  <a:srgbClr val="131313"/>
                </a:solidFill>
                <a:latin typeface="Helvetica"/>
                <a:ea typeface="Helvetica"/>
                <a:cs typeface="Helvetica"/>
                <a:sym typeface="Helvetica"/>
              </a:defRPr>
            </a:pPr>
            <a:r>
              <a:rPr dirty="0">
                <a:solidFill>
                  <a:srgbClr val="000000"/>
                </a:solidFill>
              </a:rPr>
              <a:t> </a:t>
            </a:r>
            <a:r>
              <a:rPr dirty="0" err="1">
                <a:solidFill>
                  <a:srgbClr val="000000"/>
                </a:solidFill>
              </a:rPr>
              <a:t>ej</a:t>
            </a:r>
            <a:r>
              <a:rPr dirty="0">
                <a:solidFill>
                  <a:srgbClr val="000000"/>
                </a:solidFill>
              </a:rPr>
              <a:t> f-Hb </a:t>
            </a:r>
            <a:r>
              <a:rPr dirty="0" err="1">
                <a:solidFill>
                  <a:srgbClr val="000000"/>
                </a:solidFill>
              </a:rPr>
              <a:t>rutinmässigt</a:t>
            </a:r>
            <a:r>
              <a:rPr dirty="0">
                <a:solidFill>
                  <a:srgbClr val="000000"/>
                </a:solidFill>
              </a:rPr>
              <a:t>!</a:t>
            </a:r>
          </a:p>
          <a:p>
            <a:pPr marL="7936938" indent="-522551" defTabSz="361188">
              <a:lnSpc>
                <a:spcPct val="200000"/>
              </a:lnSpc>
              <a:spcBef>
                <a:spcPts val="0"/>
              </a:spcBef>
              <a:defRPr sz="3950">
                <a:solidFill>
                  <a:srgbClr val="131313"/>
                </a:solidFill>
                <a:latin typeface="Helvetica"/>
                <a:ea typeface="Helvetica"/>
                <a:cs typeface="Helvetica"/>
                <a:sym typeface="Helvetica"/>
              </a:defRPr>
            </a:pPr>
            <a:r>
              <a:rPr dirty="0">
                <a:solidFill>
                  <a:srgbClr val="000000"/>
                </a:solidFill>
              </a:rPr>
              <a:t> </a:t>
            </a:r>
            <a:r>
              <a:rPr dirty="0" err="1">
                <a:solidFill>
                  <a:srgbClr val="000000"/>
                </a:solidFill>
              </a:rPr>
              <a:t>ej</a:t>
            </a:r>
            <a:r>
              <a:rPr dirty="0">
                <a:solidFill>
                  <a:srgbClr val="000000"/>
                </a:solidFill>
              </a:rPr>
              <a:t> screening för </a:t>
            </a:r>
            <a:r>
              <a:rPr dirty="0" err="1">
                <a:solidFill>
                  <a:srgbClr val="000000"/>
                </a:solidFill>
              </a:rPr>
              <a:t>födoämnesallergi</a:t>
            </a:r>
            <a:endParaRPr dirty="0">
              <a:solidFill>
                <a:srgbClr val="000000"/>
              </a:solidFill>
            </a:endParaRPr>
          </a:p>
          <a:p>
            <a:pPr marL="7936938" indent="-522551" defTabSz="361188">
              <a:lnSpc>
                <a:spcPct val="200000"/>
              </a:lnSpc>
              <a:spcBef>
                <a:spcPts val="0"/>
              </a:spcBef>
              <a:defRPr sz="3950">
                <a:solidFill>
                  <a:srgbClr val="131313"/>
                </a:solidFill>
                <a:latin typeface="Helvetica"/>
                <a:ea typeface="Helvetica"/>
                <a:cs typeface="Helvetica"/>
                <a:sym typeface="Helvetica"/>
              </a:defRPr>
            </a:pPr>
            <a:r>
              <a:rPr dirty="0">
                <a:solidFill>
                  <a:srgbClr val="000000"/>
                </a:solidFill>
              </a:rPr>
              <a:t> </a:t>
            </a:r>
            <a:r>
              <a:rPr dirty="0" err="1">
                <a:solidFill>
                  <a:srgbClr val="000000"/>
                </a:solidFill>
              </a:rPr>
              <a:t>laktosintolerans</a:t>
            </a:r>
            <a:r>
              <a:rPr dirty="0">
                <a:solidFill>
                  <a:srgbClr val="000000"/>
                </a:solidFill>
              </a:rPr>
              <a:t> </a:t>
            </a:r>
            <a:r>
              <a:rPr dirty="0" err="1">
                <a:solidFill>
                  <a:srgbClr val="000000"/>
                </a:solidFill>
              </a:rPr>
              <a:t>bedöms</a:t>
            </a:r>
            <a:r>
              <a:rPr dirty="0">
                <a:solidFill>
                  <a:srgbClr val="000000"/>
                </a:solidFill>
              </a:rPr>
              <a:t> </a:t>
            </a:r>
            <a:r>
              <a:rPr dirty="0" err="1">
                <a:solidFill>
                  <a:srgbClr val="000000"/>
                </a:solidFill>
              </a:rPr>
              <a:t>anamnestiskt</a:t>
            </a:r>
            <a:endParaRPr dirty="0">
              <a:solidFill>
                <a:srgbClr val="000000"/>
              </a:solidFil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Övriga undersökningar"/>
          <p:cNvSpPr txBox="1">
            <a:spLocks noGrp="1"/>
          </p:cNvSpPr>
          <p:nvPr>
            <p:ph type="title"/>
          </p:nvPr>
        </p:nvSpPr>
        <p:spPr>
          <a:prstGeom prst="rect">
            <a:avLst/>
          </a:prstGeom>
        </p:spPr>
        <p:txBody>
          <a:bodyPr/>
          <a:lstStyle/>
          <a:p>
            <a:r>
              <a:t>Övriga undersökningar</a:t>
            </a:r>
          </a:p>
        </p:txBody>
      </p:sp>
      <p:sp>
        <p:nvSpPr>
          <p:cNvPr id="163" name="koloskopi om:…"/>
          <p:cNvSpPr txBox="1">
            <a:spLocks noGrp="1"/>
          </p:cNvSpPr>
          <p:nvPr>
            <p:ph type="body" idx="1"/>
          </p:nvPr>
        </p:nvSpPr>
        <p:spPr>
          <a:prstGeom prst="rect">
            <a:avLst/>
          </a:prstGeom>
        </p:spPr>
        <p:txBody>
          <a:bodyPr/>
          <a:lstStyle/>
          <a:p>
            <a:pPr marL="211666" indent="-211666" defTabSz="457200">
              <a:lnSpc>
                <a:spcPct val="200000"/>
              </a:lnSpc>
              <a:spcBef>
                <a:spcPts val="0"/>
              </a:spcBef>
              <a:defRPr sz="2900">
                <a:solidFill>
                  <a:srgbClr val="131313"/>
                </a:solidFill>
                <a:latin typeface="Helvetica"/>
                <a:ea typeface="Helvetica"/>
                <a:cs typeface="Helvetica"/>
                <a:sym typeface="Helvetica"/>
              </a:defRPr>
            </a:pPr>
            <a:r>
              <a:t>koloskopi om:</a:t>
            </a:r>
          </a:p>
          <a:p>
            <a:pPr marL="2116666" indent="-211666" defTabSz="457200">
              <a:lnSpc>
                <a:spcPct val="200000"/>
              </a:lnSpc>
              <a:spcBef>
                <a:spcPts val="0"/>
              </a:spcBef>
              <a:defRPr sz="2900">
                <a:solidFill>
                  <a:srgbClr val="131313"/>
                </a:solidFill>
                <a:latin typeface="Helvetica"/>
                <a:ea typeface="Helvetica"/>
                <a:cs typeface="Helvetica"/>
                <a:sym typeface="Helvetica"/>
              </a:defRPr>
            </a:pPr>
            <a:r>
              <a:t>högt kalprotektin (IBD)</a:t>
            </a:r>
          </a:p>
          <a:p>
            <a:pPr marL="2116666" indent="-211666" defTabSz="457200">
              <a:lnSpc>
                <a:spcPct val="200000"/>
              </a:lnSpc>
              <a:spcBef>
                <a:spcPts val="0"/>
              </a:spcBef>
              <a:defRPr sz="2900">
                <a:solidFill>
                  <a:srgbClr val="131313"/>
                </a:solidFill>
                <a:latin typeface="Helvetica"/>
                <a:ea typeface="Helvetica"/>
                <a:cs typeface="Helvetica"/>
                <a:sym typeface="Helvetica"/>
              </a:defRPr>
            </a:pPr>
            <a:r>
              <a:t>över 50 år + vattniga diarréer och/eller IBS-D (mikroskopisk kolit)</a:t>
            </a:r>
          </a:p>
          <a:p>
            <a:pPr marL="2116666" indent="-211666" defTabSz="457200">
              <a:lnSpc>
                <a:spcPct val="200000"/>
              </a:lnSpc>
              <a:spcBef>
                <a:spcPts val="0"/>
              </a:spcBef>
              <a:defRPr sz="2900">
                <a:solidFill>
                  <a:srgbClr val="131313"/>
                </a:solidFill>
                <a:latin typeface="Helvetica"/>
                <a:ea typeface="Helvetica"/>
                <a:cs typeface="Helvetica"/>
                <a:sym typeface="Helvetica"/>
              </a:defRPr>
            </a:pPr>
            <a:r>
              <a:t>alarmsymtom, avvikande status eller prover</a:t>
            </a:r>
          </a:p>
          <a:p>
            <a:pPr marL="2116666" indent="-211666" defTabSz="457200">
              <a:lnSpc>
                <a:spcPct val="200000"/>
              </a:lnSpc>
              <a:spcBef>
                <a:spcPts val="0"/>
              </a:spcBef>
              <a:defRPr sz="2900">
                <a:solidFill>
                  <a:srgbClr val="131313"/>
                </a:solidFill>
                <a:latin typeface="Helvetica"/>
                <a:ea typeface="Helvetica"/>
                <a:cs typeface="Helvetica"/>
                <a:sym typeface="Helvetica"/>
              </a:defRPr>
            </a:pPr>
            <a:r>
              <a:t>stark hereditet för CRC</a:t>
            </a:r>
          </a:p>
          <a:p>
            <a:pPr marL="211666" indent="-211666" defTabSz="457200">
              <a:lnSpc>
                <a:spcPct val="200000"/>
              </a:lnSpc>
              <a:spcBef>
                <a:spcPts val="0"/>
              </a:spcBef>
              <a:defRPr sz="2900">
                <a:solidFill>
                  <a:srgbClr val="131313"/>
                </a:solidFill>
                <a:latin typeface="Helvetica"/>
                <a:ea typeface="Helvetica"/>
                <a:cs typeface="Helvetica"/>
                <a:sym typeface="Helvetica"/>
              </a:defRPr>
            </a:pPr>
            <a:endParaRPr/>
          </a:p>
          <a:p>
            <a:pPr marL="211666" indent="-211666" defTabSz="457200">
              <a:lnSpc>
                <a:spcPct val="200000"/>
              </a:lnSpc>
              <a:spcBef>
                <a:spcPts val="0"/>
              </a:spcBef>
              <a:defRPr sz="2900">
                <a:solidFill>
                  <a:srgbClr val="131313"/>
                </a:solidFill>
                <a:latin typeface="Helvetica"/>
                <a:ea typeface="Helvetica"/>
                <a:cs typeface="Helvetica"/>
                <a:sym typeface="Helvetica"/>
              </a:defRPr>
            </a:pPr>
            <a:r>
              <a:t>provbehandling med gallsaltsbindare eller gallsaltsmalabsorption-test vid diarrédominans efter att annan patologi har uteslutits</a:t>
            </a:r>
          </a:p>
          <a:p>
            <a:pPr marL="211666" indent="-211666" defTabSz="457200">
              <a:lnSpc>
                <a:spcPct val="200000"/>
              </a:lnSpc>
              <a:spcBef>
                <a:spcPts val="0"/>
              </a:spcBef>
              <a:defRPr sz="2900">
                <a:solidFill>
                  <a:srgbClr val="131313"/>
                </a:solidFill>
                <a:latin typeface="Helvetica"/>
                <a:ea typeface="Helvetica"/>
                <a:cs typeface="Helvetica"/>
                <a:sym typeface="Helvetica"/>
              </a:defRPr>
            </a:pPr>
            <a:endParaRPr/>
          </a:p>
          <a:p>
            <a:pPr marL="211666" indent="-211666" defTabSz="457200">
              <a:lnSpc>
                <a:spcPct val="200000"/>
              </a:lnSpc>
              <a:spcBef>
                <a:spcPts val="0"/>
              </a:spcBef>
              <a:defRPr sz="2900">
                <a:solidFill>
                  <a:srgbClr val="131313"/>
                </a:solidFill>
                <a:latin typeface="Helvetica"/>
                <a:ea typeface="Helvetica"/>
                <a:cs typeface="Helvetica"/>
                <a:sym typeface="Helvetica"/>
              </a:defRPr>
            </a:pPr>
            <a:r>
              <a:t>SVF för CRC och ovarial cancer - utmaning vid IBS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Behandling"/>
          <p:cNvSpPr txBox="1">
            <a:spLocks noGrp="1"/>
          </p:cNvSpPr>
          <p:nvPr>
            <p:ph type="title"/>
          </p:nvPr>
        </p:nvSpPr>
        <p:spPr>
          <a:prstGeom prst="rect">
            <a:avLst/>
          </a:prstGeom>
        </p:spPr>
        <p:txBody>
          <a:bodyPr/>
          <a:lstStyle/>
          <a:p>
            <a:r>
              <a:t>Behandling</a:t>
            </a:r>
          </a:p>
        </p:txBody>
      </p:sp>
      <p:sp>
        <p:nvSpPr>
          <p:cNvPr id="166" name="majoriteten i primärvården…"/>
          <p:cNvSpPr txBox="1">
            <a:spLocks noGrp="1"/>
          </p:cNvSpPr>
          <p:nvPr>
            <p:ph type="body" idx="1"/>
          </p:nvPr>
        </p:nvSpPr>
        <p:spPr>
          <a:xfrm>
            <a:off x="1701800" y="3162300"/>
            <a:ext cx="21005800" cy="9296400"/>
          </a:xfrm>
          <a:prstGeom prst="rect">
            <a:avLst/>
          </a:prstGeom>
        </p:spPr>
        <p:txBody>
          <a:bodyPr>
            <a:normAutofit fontScale="92500"/>
          </a:bodyPr>
          <a:lstStyle/>
          <a:p>
            <a:pPr marL="428624" indent="-428624" defTabSz="370331">
              <a:lnSpc>
                <a:spcPct val="200000"/>
              </a:lnSpc>
              <a:spcBef>
                <a:spcPts val="0"/>
              </a:spcBef>
              <a:defRPr sz="3240">
                <a:solidFill>
                  <a:srgbClr val="131313"/>
                </a:solidFill>
                <a:latin typeface="Helvetica"/>
                <a:ea typeface="Helvetica"/>
                <a:cs typeface="Helvetica"/>
                <a:sym typeface="Helvetica"/>
              </a:defRPr>
            </a:pPr>
            <a:r>
              <a:t>majoriteten i primärvården</a:t>
            </a:r>
          </a:p>
          <a:p>
            <a:pPr marL="428624" indent="-428624" defTabSz="370331">
              <a:lnSpc>
                <a:spcPct val="200000"/>
              </a:lnSpc>
              <a:spcBef>
                <a:spcPts val="0"/>
              </a:spcBef>
              <a:defRPr sz="3240">
                <a:solidFill>
                  <a:srgbClr val="131313"/>
                </a:solidFill>
                <a:latin typeface="Helvetica"/>
                <a:ea typeface="Helvetica"/>
                <a:cs typeface="Helvetica"/>
                <a:sym typeface="Helvetica"/>
              </a:defRPr>
            </a:pPr>
            <a:r>
              <a:t>personcentrerad vård och goda patient–läkarrelationer</a:t>
            </a:r>
          </a:p>
          <a:p>
            <a:pPr marL="428624" indent="-428624" defTabSz="370331">
              <a:lnSpc>
                <a:spcPct val="200000"/>
              </a:lnSpc>
              <a:spcBef>
                <a:spcPts val="0"/>
              </a:spcBef>
              <a:defRPr sz="3240">
                <a:solidFill>
                  <a:srgbClr val="131313"/>
                </a:solidFill>
                <a:latin typeface="Helvetica"/>
                <a:ea typeface="Helvetica"/>
                <a:cs typeface="Helvetica"/>
                <a:sym typeface="Helvetica"/>
              </a:defRPr>
            </a:pPr>
            <a:r>
              <a:t>bedömning hos gastroenterolog vid:</a:t>
            </a:r>
          </a:p>
          <a:p>
            <a:pPr marL="4543425" indent="-428624" defTabSz="370331">
              <a:lnSpc>
                <a:spcPct val="200000"/>
              </a:lnSpc>
              <a:spcBef>
                <a:spcPts val="0"/>
              </a:spcBef>
              <a:defRPr sz="3240">
                <a:solidFill>
                  <a:srgbClr val="131313"/>
                </a:solidFill>
                <a:latin typeface="Helvetica"/>
                <a:ea typeface="Helvetica"/>
                <a:cs typeface="Helvetica"/>
                <a:sym typeface="Helvetica"/>
              </a:defRPr>
            </a:pPr>
            <a:r>
              <a:t>diagnostiska svårigheter</a:t>
            </a:r>
          </a:p>
          <a:p>
            <a:pPr marL="4543425" indent="-428624" defTabSz="370331">
              <a:lnSpc>
                <a:spcPct val="200000"/>
              </a:lnSpc>
              <a:spcBef>
                <a:spcPts val="0"/>
              </a:spcBef>
              <a:defRPr sz="3240">
                <a:solidFill>
                  <a:srgbClr val="131313"/>
                </a:solidFill>
                <a:latin typeface="Helvetica"/>
                <a:ea typeface="Helvetica"/>
                <a:cs typeface="Helvetica"/>
                <a:sym typeface="Helvetica"/>
              </a:defRPr>
            </a:pPr>
            <a:r>
              <a:t>svårlindrade symtom</a:t>
            </a:r>
          </a:p>
          <a:p>
            <a:pPr marL="4543425" indent="-428624" defTabSz="370331">
              <a:lnSpc>
                <a:spcPct val="200000"/>
              </a:lnSpc>
              <a:spcBef>
                <a:spcPts val="0"/>
              </a:spcBef>
              <a:defRPr sz="3240">
                <a:solidFill>
                  <a:srgbClr val="131313"/>
                </a:solidFill>
                <a:latin typeface="Helvetica"/>
                <a:ea typeface="Helvetica"/>
                <a:cs typeface="Helvetica"/>
                <a:sym typeface="Helvetica"/>
              </a:defRPr>
            </a:pPr>
            <a:r>
              <a:t>behov av sjukskrivning</a:t>
            </a:r>
          </a:p>
          <a:p>
            <a:pPr marL="428624" indent="-428624" defTabSz="370331">
              <a:lnSpc>
                <a:spcPct val="200000"/>
              </a:lnSpc>
              <a:spcBef>
                <a:spcPts val="0"/>
              </a:spcBef>
              <a:defRPr sz="3240">
                <a:solidFill>
                  <a:srgbClr val="131313"/>
                </a:solidFill>
                <a:latin typeface="Helvetica"/>
                <a:ea typeface="Helvetica"/>
                <a:cs typeface="Helvetica"/>
                <a:sym typeface="Helvetica"/>
              </a:defRPr>
            </a:pPr>
            <a:endParaRPr/>
          </a:p>
          <a:p>
            <a:pPr marL="428624" indent="-428624" defTabSz="370331">
              <a:lnSpc>
                <a:spcPct val="200000"/>
              </a:lnSpc>
              <a:spcBef>
                <a:spcPts val="0"/>
              </a:spcBef>
              <a:defRPr sz="3240">
                <a:solidFill>
                  <a:srgbClr val="131313"/>
                </a:solidFill>
                <a:latin typeface="Helvetica"/>
                <a:ea typeface="Helvetica"/>
                <a:cs typeface="Helvetica"/>
                <a:sym typeface="Helvetica"/>
              </a:defRPr>
            </a:pPr>
            <a:r>
              <a:t>behandlingen baseras på vilka symtom som dominerar och deras svårighetsgrad</a:t>
            </a:r>
          </a:p>
          <a:p>
            <a:pPr marL="428624" indent="-428624" defTabSz="370331">
              <a:lnSpc>
                <a:spcPct val="200000"/>
              </a:lnSpc>
              <a:spcBef>
                <a:spcPts val="0"/>
              </a:spcBef>
              <a:defRPr sz="3240">
                <a:solidFill>
                  <a:srgbClr val="131313"/>
                </a:solidFill>
                <a:latin typeface="Helvetica"/>
                <a:ea typeface="Helvetica"/>
                <a:cs typeface="Helvetica"/>
                <a:sym typeface="Helvetica"/>
              </a:defRPr>
            </a:pPr>
            <a:endParaRPr>
              <a:solidFill>
                <a:srgbClr val="000000"/>
              </a:solidFill>
            </a:endParaRPr>
          </a:p>
          <a:p>
            <a:pPr marL="428624" indent="-428624" defTabSz="370331">
              <a:lnSpc>
                <a:spcPct val="200000"/>
              </a:lnSpc>
              <a:spcBef>
                <a:spcPts val="0"/>
              </a:spcBef>
              <a:defRPr sz="3240">
                <a:solidFill>
                  <a:srgbClr val="131313"/>
                </a:solidFill>
                <a:latin typeface="Helvetica"/>
                <a:ea typeface="Helvetica"/>
                <a:cs typeface="Helvetica"/>
                <a:sym typeface="Helvetica"/>
              </a:defRPr>
            </a:pPr>
            <a:r>
              <a:t>regelbunden uppföljning och läkarkontinuitet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astroenteriologi i Västerås - hur är vi organiserade"/>
          <p:cNvSpPr txBox="1">
            <a:spLocks noGrp="1"/>
          </p:cNvSpPr>
          <p:nvPr>
            <p:ph type="title"/>
          </p:nvPr>
        </p:nvSpPr>
        <p:spPr>
          <a:prstGeom prst="rect">
            <a:avLst/>
          </a:prstGeom>
        </p:spPr>
        <p:txBody>
          <a:bodyPr>
            <a:noAutofit/>
          </a:bodyPr>
          <a:lstStyle>
            <a:lvl1pPr>
              <a:defRPr sz="4600"/>
            </a:lvl1pPr>
          </a:lstStyle>
          <a:p>
            <a:r>
              <a:rPr sz="7200" dirty="0" err="1"/>
              <a:t>Gastroenteriologi</a:t>
            </a:r>
            <a:r>
              <a:rPr sz="7200" dirty="0"/>
              <a:t> </a:t>
            </a:r>
            <a:r>
              <a:rPr sz="7200" dirty="0" err="1"/>
              <a:t>i</a:t>
            </a:r>
            <a:r>
              <a:rPr sz="7200" dirty="0"/>
              <a:t> </a:t>
            </a:r>
            <a:r>
              <a:rPr sz="7200" dirty="0" err="1"/>
              <a:t>Västerås</a:t>
            </a:r>
            <a:r>
              <a:rPr sz="7200" dirty="0"/>
              <a:t> - </a:t>
            </a:r>
            <a:r>
              <a:rPr sz="7200" dirty="0" err="1"/>
              <a:t>hur</a:t>
            </a:r>
            <a:r>
              <a:rPr sz="7200" dirty="0"/>
              <a:t> </a:t>
            </a:r>
            <a:r>
              <a:rPr sz="7200" dirty="0" err="1"/>
              <a:t>är</a:t>
            </a:r>
            <a:r>
              <a:rPr sz="7200" dirty="0"/>
              <a:t> vi </a:t>
            </a:r>
            <a:r>
              <a:rPr sz="7200" dirty="0" err="1"/>
              <a:t>organiserade</a:t>
            </a:r>
            <a:endParaRPr sz="7200" dirty="0"/>
          </a:p>
        </p:txBody>
      </p:sp>
      <p:sp>
        <p:nvSpPr>
          <p:cNvPr id="132" name="Medicinkliniken Västerås…"/>
          <p:cNvSpPr txBox="1">
            <a:spLocks noGrp="1"/>
          </p:cNvSpPr>
          <p:nvPr>
            <p:ph type="body" idx="1"/>
          </p:nvPr>
        </p:nvSpPr>
        <p:spPr>
          <a:prstGeom prst="rect">
            <a:avLst/>
          </a:prstGeom>
        </p:spPr>
        <p:txBody>
          <a:bodyPr/>
          <a:lstStyle/>
          <a:p>
            <a:pPr>
              <a:defRPr u="sng"/>
            </a:pPr>
            <a:r>
              <a:rPr dirty="0" err="1"/>
              <a:t>Medicinkliniken</a:t>
            </a:r>
            <a:r>
              <a:rPr dirty="0"/>
              <a:t> </a:t>
            </a:r>
            <a:r>
              <a:rPr dirty="0" err="1"/>
              <a:t>Västerås</a:t>
            </a:r>
            <a:endParaRPr dirty="0"/>
          </a:p>
          <a:p>
            <a:pPr lvl="1"/>
            <a:r>
              <a:rPr dirty="0"/>
              <a:t>M</a:t>
            </a:r>
            <a:r>
              <a:rPr lang="sv-SE" dirty="0"/>
              <a:t>ag- och tarmmottagningen med dagvården</a:t>
            </a:r>
          </a:p>
          <a:p>
            <a:pPr lvl="1"/>
            <a:r>
              <a:rPr dirty="0" err="1"/>
              <a:t>Avdelning</a:t>
            </a:r>
            <a:r>
              <a:rPr dirty="0"/>
              <a:t> BMT(R)</a:t>
            </a:r>
          </a:p>
          <a:p>
            <a:pPr>
              <a:defRPr u="sng"/>
            </a:pPr>
            <a:r>
              <a:rPr dirty="0" err="1"/>
              <a:t>Kirurgkliniken</a:t>
            </a:r>
            <a:endParaRPr dirty="0"/>
          </a:p>
          <a:p>
            <a:pPr lvl="1"/>
            <a:r>
              <a:rPr dirty="0" err="1"/>
              <a:t>Endoskopienheten</a:t>
            </a:r>
            <a:endParaRPr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Bild" descr="Bild"/>
          <p:cNvPicPr>
            <a:picLocks noChangeAspect="1"/>
          </p:cNvPicPr>
          <p:nvPr/>
        </p:nvPicPr>
        <p:blipFill>
          <a:blip r:embed="rId2"/>
          <a:stretch>
            <a:fillRect/>
          </a:stretch>
        </p:blipFill>
        <p:spPr>
          <a:xfrm>
            <a:off x="1834386" y="24058"/>
            <a:ext cx="20642808" cy="137160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Nivå1 - lindriga symtom"/>
          <p:cNvSpPr txBox="1">
            <a:spLocks noGrp="1"/>
          </p:cNvSpPr>
          <p:nvPr>
            <p:ph type="title"/>
          </p:nvPr>
        </p:nvSpPr>
        <p:spPr>
          <a:prstGeom prst="rect">
            <a:avLst/>
          </a:prstGeom>
        </p:spPr>
        <p:txBody>
          <a:bodyPr/>
          <a:lstStyle/>
          <a:p>
            <a:r>
              <a:t>Nivå1 - lindriga symtom</a:t>
            </a:r>
          </a:p>
        </p:txBody>
      </p:sp>
      <p:sp>
        <p:nvSpPr>
          <p:cNvPr id="171" name="tydligt förmedlad IBS-diagnos viktigast…"/>
          <p:cNvSpPr txBox="1">
            <a:spLocks noGrp="1"/>
          </p:cNvSpPr>
          <p:nvPr>
            <p:ph type="body" idx="1"/>
          </p:nvPr>
        </p:nvSpPr>
        <p:spPr>
          <a:prstGeom prst="rect">
            <a:avLst/>
          </a:prstGeom>
        </p:spPr>
        <p:txBody>
          <a:bodyPr>
            <a:normAutofit lnSpcReduction="10000"/>
          </a:bodyPr>
          <a:lstStyle/>
          <a:p>
            <a:pPr marL="373062" indent="-373062" defTabSz="429768">
              <a:lnSpc>
                <a:spcPct val="200000"/>
              </a:lnSpc>
              <a:spcBef>
                <a:spcPts val="0"/>
              </a:spcBef>
              <a:defRPr sz="2820">
                <a:solidFill>
                  <a:srgbClr val="131313"/>
                </a:solidFill>
                <a:latin typeface="Helvetica"/>
                <a:ea typeface="Helvetica"/>
                <a:cs typeface="Helvetica"/>
                <a:sym typeface="Helvetica"/>
              </a:defRPr>
            </a:pPr>
            <a:r>
              <a:t>tydligt förmedlad IBS-diagnos viktigast</a:t>
            </a:r>
          </a:p>
          <a:p>
            <a:pPr marL="373062" indent="-373062" defTabSz="429768">
              <a:lnSpc>
                <a:spcPct val="200000"/>
              </a:lnSpc>
              <a:spcBef>
                <a:spcPts val="0"/>
              </a:spcBef>
              <a:defRPr sz="2820">
                <a:solidFill>
                  <a:srgbClr val="131313"/>
                </a:solidFill>
                <a:latin typeface="Helvetica"/>
                <a:ea typeface="Helvetica"/>
                <a:cs typeface="Helvetica"/>
                <a:sym typeface="Helvetica"/>
              </a:defRPr>
            </a:pPr>
            <a:r>
              <a:t>muntlig information</a:t>
            </a:r>
          </a:p>
          <a:p>
            <a:pPr marL="373062" indent="-373062" defTabSz="429768">
              <a:lnSpc>
                <a:spcPct val="200000"/>
              </a:lnSpc>
              <a:spcBef>
                <a:spcPts val="0"/>
              </a:spcBef>
              <a:defRPr sz="2820">
                <a:solidFill>
                  <a:srgbClr val="131313"/>
                </a:solidFill>
                <a:latin typeface="Helvetica"/>
                <a:ea typeface="Helvetica"/>
                <a:cs typeface="Helvetica"/>
                <a:sym typeface="Helvetica"/>
              </a:defRPr>
            </a:pPr>
            <a:r>
              <a:t>informationsbroschyr</a:t>
            </a:r>
          </a:p>
          <a:p>
            <a:pPr marL="373062" indent="-373062" defTabSz="429768">
              <a:lnSpc>
                <a:spcPct val="200000"/>
              </a:lnSpc>
              <a:spcBef>
                <a:spcPts val="0"/>
              </a:spcBef>
              <a:defRPr sz="2820">
                <a:solidFill>
                  <a:srgbClr val="131313"/>
                </a:solidFill>
                <a:latin typeface="Helvetica"/>
                <a:ea typeface="Helvetica"/>
                <a:cs typeface="Helvetica"/>
                <a:sym typeface="Helvetica"/>
              </a:defRPr>
            </a:pPr>
            <a:r>
              <a:t>IBS-skola</a:t>
            </a:r>
          </a:p>
          <a:p>
            <a:pPr marL="373062" indent="-373062" defTabSz="429768">
              <a:lnSpc>
                <a:spcPct val="200000"/>
              </a:lnSpc>
              <a:spcBef>
                <a:spcPts val="0"/>
              </a:spcBef>
              <a:defRPr sz="2820">
                <a:solidFill>
                  <a:srgbClr val="131313"/>
                </a:solidFill>
                <a:latin typeface="Helvetica"/>
                <a:ea typeface="Helvetica"/>
                <a:cs typeface="Helvetica"/>
                <a:sym typeface="Helvetica"/>
              </a:defRPr>
            </a:pPr>
            <a:r>
              <a:t>kostbehandling</a:t>
            </a:r>
          </a:p>
          <a:p>
            <a:pPr marL="2760662" indent="-373062" defTabSz="429768">
              <a:lnSpc>
                <a:spcPct val="200000"/>
              </a:lnSpc>
              <a:spcBef>
                <a:spcPts val="0"/>
              </a:spcBef>
              <a:defRPr sz="2820">
                <a:solidFill>
                  <a:srgbClr val="131313"/>
                </a:solidFill>
                <a:latin typeface="Helvetica"/>
                <a:ea typeface="Helvetica"/>
                <a:cs typeface="Helvetica"/>
                <a:sym typeface="Helvetica"/>
              </a:defRPr>
            </a:pPr>
            <a:r>
              <a:t>lösliga fibrer</a:t>
            </a:r>
          </a:p>
          <a:p>
            <a:pPr marL="2760662" indent="-373062" defTabSz="429768">
              <a:lnSpc>
                <a:spcPct val="200000"/>
              </a:lnSpc>
              <a:spcBef>
                <a:spcPts val="0"/>
              </a:spcBef>
              <a:defRPr sz="2820">
                <a:solidFill>
                  <a:srgbClr val="131313"/>
                </a:solidFill>
                <a:latin typeface="Helvetica"/>
                <a:ea typeface="Helvetica"/>
                <a:cs typeface="Helvetica"/>
                <a:sym typeface="Helvetica"/>
              </a:defRPr>
            </a:pPr>
            <a:r>
              <a:t>probiotika</a:t>
            </a:r>
          </a:p>
          <a:p>
            <a:pPr marL="2760662" indent="-373062" defTabSz="429768">
              <a:lnSpc>
                <a:spcPct val="200000"/>
              </a:lnSpc>
              <a:spcBef>
                <a:spcPts val="0"/>
              </a:spcBef>
              <a:defRPr sz="2820">
                <a:solidFill>
                  <a:srgbClr val="131313"/>
                </a:solidFill>
                <a:latin typeface="Helvetica"/>
                <a:ea typeface="Helvetica"/>
                <a:cs typeface="Helvetica"/>
                <a:sym typeface="Helvetica"/>
              </a:defRPr>
            </a:pPr>
            <a:r>
              <a:t>begränsning av mängden svår- eller icke absorberbara kolhydrater (låg-FODMAP-diet)</a:t>
            </a:r>
          </a:p>
          <a:p>
            <a:pPr marL="2760662" indent="-373062" defTabSz="429768">
              <a:lnSpc>
                <a:spcPct val="200000"/>
              </a:lnSpc>
              <a:spcBef>
                <a:spcPts val="0"/>
              </a:spcBef>
              <a:defRPr sz="2820">
                <a:solidFill>
                  <a:srgbClr val="131313"/>
                </a:solidFill>
                <a:latin typeface="Helvetica"/>
                <a:ea typeface="Helvetica"/>
                <a:cs typeface="Helvetica"/>
                <a:sym typeface="Helvetica"/>
              </a:defRPr>
            </a:pPr>
            <a:r>
              <a:t>dietist</a:t>
            </a:r>
          </a:p>
          <a:p>
            <a:pPr marL="373062" indent="-373062" defTabSz="429768">
              <a:lnSpc>
                <a:spcPct val="200000"/>
              </a:lnSpc>
              <a:spcBef>
                <a:spcPts val="0"/>
              </a:spcBef>
              <a:defRPr sz="2820">
                <a:solidFill>
                  <a:srgbClr val="131313"/>
                </a:solidFill>
                <a:latin typeface="Helvetica"/>
                <a:ea typeface="Helvetica"/>
                <a:cs typeface="Helvetica"/>
                <a:sym typeface="Helvetica"/>
              </a:defRPr>
            </a:pPr>
            <a:r>
              <a:t>stress och psykosociala faktorer</a:t>
            </a:r>
          </a:p>
          <a:p>
            <a:pPr marL="373062" indent="-373062" defTabSz="429768">
              <a:lnSpc>
                <a:spcPct val="200000"/>
              </a:lnSpc>
              <a:spcBef>
                <a:spcPts val="0"/>
              </a:spcBef>
              <a:defRPr sz="2820">
                <a:solidFill>
                  <a:srgbClr val="131313"/>
                </a:solidFill>
                <a:latin typeface="Helvetica"/>
                <a:ea typeface="Helvetica"/>
                <a:cs typeface="Helvetica"/>
                <a:sym typeface="Helvetica"/>
              </a:defRPr>
            </a:pPr>
            <a:r>
              <a:t>fysisk aktivitet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Bild" descr="Bild"/>
          <p:cNvPicPr>
            <a:picLocks noChangeAspect="1"/>
          </p:cNvPicPr>
          <p:nvPr/>
        </p:nvPicPr>
        <p:blipFill>
          <a:blip r:embed="rId2"/>
          <a:stretch>
            <a:fillRect/>
          </a:stretch>
        </p:blipFill>
        <p:spPr>
          <a:xfrm>
            <a:off x="2509332" y="-94158"/>
            <a:ext cx="19365339" cy="1390431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Nivå 2 - måttliga symtom"/>
          <p:cNvSpPr txBox="1">
            <a:spLocks noGrp="1"/>
          </p:cNvSpPr>
          <p:nvPr>
            <p:ph type="title"/>
          </p:nvPr>
        </p:nvSpPr>
        <p:spPr>
          <a:prstGeom prst="rect">
            <a:avLst/>
          </a:prstGeom>
        </p:spPr>
        <p:txBody>
          <a:bodyPr/>
          <a:lstStyle/>
          <a:p>
            <a:r>
              <a:t>Nivå 2 - måttliga symtom</a:t>
            </a:r>
          </a:p>
        </p:txBody>
      </p:sp>
      <p:sp>
        <p:nvSpPr>
          <p:cNvPr id="176" name="Psykologisk behandling (KBT, dynamisk psykoterapi, hypnoterapi, avslappning, mindfulness)…"/>
          <p:cNvSpPr txBox="1">
            <a:spLocks noGrp="1"/>
          </p:cNvSpPr>
          <p:nvPr>
            <p:ph type="body" idx="1"/>
          </p:nvPr>
        </p:nvSpPr>
        <p:spPr>
          <a:prstGeom prst="rect">
            <a:avLst/>
          </a:prstGeom>
        </p:spPr>
        <p:txBody>
          <a:bodyPr/>
          <a:lstStyle/>
          <a:p>
            <a:pPr marL="220133" indent="-220133" defTabSz="292607">
              <a:spcBef>
                <a:spcPts val="0"/>
              </a:spcBef>
              <a:defRPr sz="2240">
                <a:solidFill>
                  <a:srgbClr val="131313"/>
                </a:solidFill>
                <a:latin typeface="Helvetica"/>
                <a:ea typeface="Helvetica"/>
                <a:cs typeface="Helvetica"/>
                <a:sym typeface="Helvetica"/>
              </a:defRPr>
            </a:pPr>
            <a:r>
              <a:t>Psykologisk behandling (KBT, dynamisk psykoterapi, hypnoterapi, avslappning, mindfulness)</a:t>
            </a:r>
          </a:p>
          <a:p>
            <a:pPr marL="220133" indent="-220133" defTabSz="292607">
              <a:spcBef>
                <a:spcPts val="0"/>
              </a:spcBef>
              <a:defRPr sz="2240">
                <a:solidFill>
                  <a:srgbClr val="131313"/>
                </a:solidFill>
                <a:latin typeface="Helvetica"/>
                <a:ea typeface="Helvetica"/>
                <a:cs typeface="Helvetica"/>
                <a:sym typeface="Helvetica"/>
              </a:defRPr>
            </a:pPr>
            <a:endParaRPr/>
          </a:p>
          <a:p>
            <a:pPr marL="220133" indent="-220133" defTabSz="292607">
              <a:spcBef>
                <a:spcPts val="0"/>
              </a:spcBef>
              <a:defRPr sz="2240">
                <a:solidFill>
                  <a:srgbClr val="131313"/>
                </a:solidFill>
                <a:latin typeface="Helvetica"/>
                <a:ea typeface="Helvetica"/>
                <a:cs typeface="Helvetica"/>
                <a:sym typeface="Helvetica"/>
              </a:defRPr>
            </a:pPr>
            <a:endParaRPr/>
          </a:p>
          <a:p>
            <a:pPr marL="220133" indent="-220133" defTabSz="292607">
              <a:spcBef>
                <a:spcPts val="0"/>
              </a:spcBef>
              <a:defRPr sz="2240">
                <a:solidFill>
                  <a:srgbClr val="131313"/>
                </a:solidFill>
                <a:latin typeface="Helvetica"/>
                <a:ea typeface="Helvetica"/>
                <a:cs typeface="Helvetica"/>
                <a:sym typeface="Helvetica"/>
              </a:defRPr>
            </a:pPr>
            <a:r>
              <a:t>IBS-D</a:t>
            </a:r>
          </a:p>
          <a:p>
            <a:pPr marL="463973" indent="-220133" defTabSz="292607">
              <a:spcBef>
                <a:spcPts val="0"/>
              </a:spcBef>
              <a:defRPr sz="2240">
                <a:solidFill>
                  <a:srgbClr val="131313"/>
                </a:solidFill>
                <a:latin typeface="Helvetica"/>
                <a:ea typeface="Helvetica"/>
                <a:cs typeface="Helvetica"/>
                <a:sym typeface="Helvetica"/>
              </a:defRPr>
            </a:pPr>
            <a:r>
              <a:t>loperamid</a:t>
            </a:r>
          </a:p>
          <a:p>
            <a:pPr marL="463973" indent="-220133" defTabSz="292607">
              <a:spcBef>
                <a:spcPts val="0"/>
              </a:spcBef>
              <a:defRPr sz="2240">
                <a:solidFill>
                  <a:srgbClr val="131313"/>
                </a:solidFill>
                <a:latin typeface="Helvetica"/>
                <a:ea typeface="Helvetica"/>
                <a:cs typeface="Helvetica"/>
                <a:sym typeface="Helvetica"/>
              </a:defRPr>
            </a:pPr>
            <a:r>
              <a:t>gallsaltsbindare</a:t>
            </a:r>
          </a:p>
          <a:p>
            <a:pPr marL="220133" indent="-220133" defTabSz="292607">
              <a:spcBef>
                <a:spcPts val="0"/>
              </a:spcBef>
              <a:defRPr sz="2240">
                <a:solidFill>
                  <a:srgbClr val="131313"/>
                </a:solidFill>
                <a:latin typeface="Helvetica"/>
                <a:ea typeface="Helvetica"/>
                <a:cs typeface="Helvetica"/>
                <a:sym typeface="Helvetica"/>
              </a:defRPr>
            </a:pPr>
            <a:endParaRPr/>
          </a:p>
          <a:p>
            <a:pPr marL="220133" indent="-220133" defTabSz="292607">
              <a:spcBef>
                <a:spcPts val="0"/>
              </a:spcBef>
              <a:defRPr sz="2240">
                <a:solidFill>
                  <a:srgbClr val="131313"/>
                </a:solidFill>
                <a:latin typeface="Helvetica"/>
                <a:ea typeface="Helvetica"/>
                <a:cs typeface="Helvetica"/>
                <a:sym typeface="Helvetica"/>
              </a:defRPr>
            </a:pPr>
            <a:endParaRPr/>
          </a:p>
          <a:p>
            <a:pPr marL="220133" indent="-220133" defTabSz="292607">
              <a:spcBef>
                <a:spcPts val="0"/>
              </a:spcBef>
              <a:defRPr sz="2240">
                <a:solidFill>
                  <a:srgbClr val="131313"/>
                </a:solidFill>
                <a:latin typeface="Helvetica"/>
                <a:ea typeface="Helvetica"/>
                <a:cs typeface="Helvetica"/>
                <a:sym typeface="Helvetica"/>
              </a:defRPr>
            </a:pPr>
            <a:r>
              <a:t>IBS-C</a:t>
            </a:r>
          </a:p>
          <a:p>
            <a:pPr marL="463973" indent="-220133" defTabSz="292607">
              <a:spcBef>
                <a:spcPts val="0"/>
              </a:spcBef>
              <a:defRPr sz="2240">
                <a:solidFill>
                  <a:srgbClr val="131313"/>
                </a:solidFill>
                <a:latin typeface="Helvetica"/>
                <a:ea typeface="Helvetica"/>
                <a:cs typeface="Helvetica"/>
                <a:sym typeface="Helvetica"/>
              </a:defRPr>
            </a:pPr>
            <a:r>
              <a:t>bulkmedel:</a:t>
            </a:r>
          </a:p>
          <a:p>
            <a:pPr marL="585893" indent="-220133" defTabSz="292607">
              <a:spcBef>
                <a:spcPts val="0"/>
              </a:spcBef>
              <a:defRPr sz="2240">
                <a:solidFill>
                  <a:srgbClr val="131313"/>
                </a:solidFill>
                <a:latin typeface="Helvetica"/>
                <a:ea typeface="Helvetica"/>
                <a:cs typeface="Helvetica"/>
                <a:sym typeface="Helvetica"/>
              </a:defRPr>
            </a:pPr>
            <a:r>
              <a:t>ispaghulaskal (Vi-Siblin, Lunelax)</a:t>
            </a:r>
          </a:p>
          <a:p>
            <a:pPr marL="585893" indent="-220133" defTabSz="292607">
              <a:spcBef>
                <a:spcPts val="0"/>
              </a:spcBef>
              <a:defRPr sz="2240">
                <a:solidFill>
                  <a:srgbClr val="131313"/>
                </a:solidFill>
                <a:latin typeface="Helvetica"/>
                <a:ea typeface="Helvetica"/>
                <a:cs typeface="Helvetica"/>
                <a:sym typeface="Helvetica"/>
              </a:defRPr>
            </a:pPr>
            <a:r>
              <a:t>sterkuliagummi (Inolaxol)</a:t>
            </a:r>
          </a:p>
          <a:p>
            <a:pPr marL="463973" indent="-220133" defTabSz="292607">
              <a:spcBef>
                <a:spcPts val="0"/>
              </a:spcBef>
              <a:defRPr sz="2240">
                <a:solidFill>
                  <a:srgbClr val="131313"/>
                </a:solidFill>
                <a:latin typeface="Helvetica"/>
                <a:ea typeface="Helvetica"/>
                <a:cs typeface="Helvetica"/>
                <a:sym typeface="Helvetica"/>
              </a:defRPr>
            </a:pPr>
            <a:r>
              <a:t>osmotiska laxermedel:</a:t>
            </a:r>
          </a:p>
          <a:p>
            <a:pPr marL="585893" indent="-220133" defTabSz="292607">
              <a:spcBef>
                <a:spcPts val="0"/>
              </a:spcBef>
              <a:defRPr sz="2240">
                <a:solidFill>
                  <a:srgbClr val="131313"/>
                </a:solidFill>
                <a:latin typeface="Helvetica"/>
                <a:ea typeface="Helvetica"/>
                <a:cs typeface="Helvetica"/>
                <a:sym typeface="Helvetica"/>
              </a:defRPr>
            </a:pPr>
            <a:r>
              <a:t>makrogol (Forlax, Movicol)</a:t>
            </a:r>
          </a:p>
          <a:p>
            <a:pPr marL="585893" indent="-220133" defTabSz="292607">
              <a:spcBef>
                <a:spcPts val="0"/>
              </a:spcBef>
              <a:defRPr sz="2240">
                <a:solidFill>
                  <a:srgbClr val="131313"/>
                </a:solidFill>
                <a:latin typeface="Helvetica"/>
                <a:ea typeface="Helvetica"/>
                <a:cs typeface="Helvetica"/>
                <a:sym typeface="Helvetica"/>
              </a:defRPr>
            </a:pPr>
            <a:r>
              <a:t>laktulos</a:t>
            </a:r>
          </a:p>
          <a:p>
            <a:pPr marL="463973" indent="-220133" defTabSz="292607">
              <a:spcBef>
                <a:spcPts val="0"/>
              </a:spcBef>
              <a:defRPr sz="2240">
                <a:solidFill>
                  <a:srgbClr val="131313"/>
                </a:solidFill>
                <a:latin typeface="Helvetica"/>
                <a:ea typeface="Helvetica"/>
                <a:cs typeface="Helvetica"/>
                <a:sym typeface="Helvetica"/>
              </a:defRPr>
            </a:pPr>
            <a:r>
              <a:t>linaklotid (Constella)</a:t>
            </a:r>
          </a:p>
          <a:p>
            <a:pPr marL="463973" indent="-220133" defTabSz="292607">
              <a:spcBef>
                <a:spcPts val="0"/>
              </a:spcBef>
              <a:defRPr sz="2240">
                <a:solidFill>
                  <a:srgbClr val="131313"/>
                </a:solidFill>
                <a:latin typeface="Helvetica"/>
                <a:ea typeface="Helvetica"/>
                <a:cs typeface="Helvetica"/>
                <a:sym typeface="Helvetica"/>
              </a:defRPr>
            </a:pPr>
            <a:r>
              <a:t>prukaloprid (Resolor)</a:t>
            </a:r>
          </a:p>
          <a:p>
            <a:pPr marL="220133" indent="-220133" defTabSz="292607">
              <a:spcBef>
                <a:spcPts val="0"/>
              </a:spcBef>
              <a:defRPr sz="2240">
                <a:solidFill>
                  <a:srgbClr val="131313"/>
                </a:solidFill>
                <a:latin typeface="Helvetica"/>
                <a:ea typeface="Helvetica"/>
                <a:cs typeface="Helvetica"/>
                <a:sym typeface="Helvetica"/>
              </a:defRPr>
            </a:pPr>
            <a:endParaRPr/>
          </a:p>
          <a:p>
            <a:pPr marL="220133" indent="-220133" defTabSz="292607">
              <a:spcBef>
                <a:spcPts val="0"/>
              </a:spcBef>
              <a:defRPr sz="2240">
                <a:solidFill>
                  <a:srgbClr val="131313"/>
                </a:solidFill>
                <a:latin typeface="Helvetica"/>
                <a:ea typeface="Helvetica"/>
                <a:cs typeface="Helvetica"/>
                <a:sym typeface="Helvetica"/>
              </a:defRPr>
            </a:pPr>
            <a:r>
              <a:t>vid buksmärta spasmolytika</a:t>
            </a:r>
          </a:p>
          <a:p>
            <a:pPr marL="431461" indent="-220133" defTabSz="292607">
              <a:spcBef>
                <a:spcPts val="0"/>
              </a:spcBef>
              <a:defRPr sz="2240">
                <a:solidFill>
                  <a:srgbClr val="131313"/>
                </a:solidFill>
                <a:latin typeface="Helvetica"/>
                <a:ea typeface="Helvetica"/>
                <a:cs typeface="Helvetica"/>
                <a:sym typeface="Helvetica"/>
              </a:defRPr>
            </a:pPr>
            <a:r>
              <a:t>hyoscyamin (Egazil)</a:t>
            </a:r>
          </a:p>
          <a:p>
            <a:pPr marL="431461" indent="-220133" defTabSz="292607">
              <a:spcBef>
                <a:spcPts val="0"/>
              </a:spcBef>
              <a:defRPr sz="2240">
                <a:solidFill>
                  <a:srgbClr val="131313"/>
                </a:solidFill>
                <a:latin typeface="Helvetica"/>
                <a:ea typeface="Helvetica"/>
                <a:cs typeface="Helvetica"/>
                <a:sym typeface="Helvetica"/>
              </a:defRPr>
            </a:pPr>
            <a:r>
              <a:t>papaverin</a:t>
            </a:r>
          </a:p>
          <a:p>
            <a:pPr marL="431461" indent="-220133" defTabSz="292607">
              <a:spcBef>
                <a:spcPts val="0"/>
              </a:spcBef>
              <a:defRPr sz="2240">
                <a:solidFill>
                  <a:srgbClr val="131313"/>
                </a:solidFill>
                <a:latin typeface="Helvetica"/>
                <a:ea typeface="Helvetica"/>
                <a:cs typeface="Helvetica"/>
                <a:sym typeface="Helvetica"/>
              </a:defRPr>
            </a:pPr>
            <a:r>
              <a:t>pepparmyntolja (receptfritt)</a:t>
            </a:r>
          </a:p>
          <a:p>
            <a:pPr marL="220133" indent="-220133" defTabSz="292607">
              <a:spcBef>
                <a:spcPts val="0"/>
              </a:spcBef>
              <a:defRPr sz="2240">
                <a:solidFill>
                  <a:srgbClr val="131313"/>
                </a:solidFill>
                <a:latin typeface="Helvetica"/>
                <a:ea typeface="Helvetica"/>
                <a:cs typeface="Helvetica"/>
                <a:sym typeface="Helvetica"/>
              </a:defRPr>
            </a:pPr>
            <a:endParaRPr/>
          </a:p>
          <a:p>
            <a:pPr marL="220133" indent="-220133" defTabSz="292607">
              <a:spcBef>
                <a:spcPts val="0"/>
              </a:spcBef>
              <a:defRPr sz="2240">
                <a:solidFill>
                  <a:srgbClr val="131313"/>
                </a:solidFill>
                <a:latin typeface="Helvetica"/>
                <a:ea typeface="Helvetica"/>
                <a:cs typeface="Helvetica"/>
                <a:sym typeface="Helvetica"/>
              </a:defRPr>
            </a:pPr>
            <a:r>
              <a:t>dimetikon</a:t>
            </a:r>
          </a:p>
          <a:p>
            <a:pPr marL="220133" indent="-220133" defTabSz="292607">
              <a:spcBef>
                <a:spcPts val="0"/>
              </a:spcBef>
              <a:defRPr sz="2240">
                <a:solidFill>
                  <a:srgbClr val="131313"/>
                </a:solidFill>
                <a:latin typeface="Helvetica"/>
                <a:ea typeface="Helvetica"/>
                <a:cs typeface="Helvetica"/>
                <a:sym typeface="Helvetica"/>
              </a:defRPr>
            </a:pPr>
            <a:endParaRPr/>
          </a:p>
          <a:p>
            <a:pPr marL="220133" indent="-220133" defTabSz="292607">
              <a:spcBef>
                <a:spcPts val="0"/>
              </a:spcBef>
              <a:defRPr sz="2240">
                <a:solidFill>
                  <a:srgbClr val="131313"/>
                </a:solidFill>
                <a:latin typeface="Helvetica"/>
                <a:ea typeface="Helvetica"/>
                <a:cs typeface="Helvetica"/>
                <a:sym typeface="Helvetica"/>
              </a:defRPr>
            </a:pPr>
            <a:r>
              <a:t>Iberogast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Nivå 3 - svåra symtom"/>
          <p:cNvSpPr txBox="1">
            <a:spLocks noGrp="1"/>
          </p:cNvSpPr>
          <p:nvPr>
            <p:ph type="title"/>
          </p:nvPr>
        </p:nvSpPr>
        <p:spPr>
          <a:prstGeom prst="rect">
            <a:avLst/>
          </a:prstGeom>
        </p:spPr>
        <p:txBody>
          <a:bodyPr/>
          <a:lstStyle/>
          <a:p>
            <a:r>
              <a:t>Nivå 3 - svåra symtom</a:t>
            </a:r>
          </a:p>
        </p:txBody>
      </p:sp>
      <p:sp>
        <p:nvSpPr>
          <p:cNvPr id="179" name="neuromodulerande läkemedel (antidepressiva)…"/>
          <p:cNvSpPr txBox="1">
            <a:spLocks noGrp="1"/>
          </p:cNvSpPr>
          <p:nvPr>
            <p:ph type="body" idx="1"/>
          </p:nvPr>
        </p:nvSpPr>
        <p:spPr>
          <a:prstGeom prst="rect">
            <a:avLst/>
          </a:prstGeom>
        </p:spPr>
        <p:txBody>
          <a:bodyPr/>
          <a:lstStyle/>
          <a:p>
            <a:pPr marL="595312" indent="-595312" defTabSz="457200">
              <a:spcBef>
                <a:spcPts val="0"/>
              </a:spcBef>
              <a:defRPr sz="4500">
                <a:solidFill>
                  <a:srgbClr val="131313"/>
                </a:solidFill>
                <a:latin typeface="Helvetica"/>
                <a:ea typeface="Helvetica"/>
                <a:cs typeface="Helvetica"/>
                <a:sym typeface="Helvetica"/>
              </a:defRPr>
            </a:pPr>
            <a:r>
              <a:t>neuromodulerande läkemedel (antidepressiva)</a:t>
            </a:r>
          </a:p>
          <a:p>
            <a:pPr marL="595312" indent="-595312" defTabSz="457200">
              <a:spcBef>
                <a:spcPts val="0"/>
              </a:spcBef>
              <a:defRPr sz="4500">
                <a:solidFill>
                  <a:srgbClr val="131313"/>
                </a:solidFill>
                <a:latin typeface="Helvetica"/>
                <a:ea typeface="Helvetica"/>
                <a:cs typeface="Helvetica"/>
                <a:sym typeface="Helvetica"/>
              </a:defRPr>
            </a:pPr>
            <a:r>
              <a:t>motiverade patienter med långvariga och svåra buksmärtor som inte svarar på annan behandling</a:t>
            </a:r>
          </a:p>
          <a:p>
            <a:pPr marL="595312" indent="-595312" defTabSz="457200">
              <a:spcBef>
                <a:spcPts val="0"/>
              </a:spcBef>
              <a:defRPr sz="4500">
                <a:solidFill>
                  <a:srgbClr val="131313"/>
                </a:solidFill>
                <a:latin typeface="Helvetica"/>
                <a:ea typeface="Helvetica"/>
                <a:cs typeface="Helvetica"/>
                <a:sym typeface="Helvetica"/>
              </a:defRPr>
            </a:pPr>
            <a:r>
              <a:t>TCA (vid diarré)</a:t>
            </a:r>
          </a:p>
          <a:p>
            <a:pPr marL="595312" indent="-595312" defTabSz="457200">
              <a:spcBef>
                <a:spcPts val="0"/>
              </a:spcBef>
              <a:defRPr sz="4500">
                <a:solidFill>
                  <a:srgbClr val="131313"/>
                </a:solidFill>
                <a:latin typeface="Helvetica"/>
                <a:ea typeface="Helvetica"/>
                <a:cs typeface="Helvetica"/>
                <a:sym typeface="Helvetica"/>
              </a:defRPr>
            </a:pPr>
            <a:r>
              <a:t>SSRI (vid förstoppning)</a:t>
            </a:r>
          </a:p>
          <a:p>
            <a:pPr marL="595312" indent="-595312" defTabSz="457200">
              <a:spcBef>
                <a:spcPts val="0"/>
              </a:spcBef>
              <a:defRPr sz="4500">
                <a:solidFill>
                  <a:srgbClr val="131313"/>
                </a:solidFill>
                <a:latin typeface="Helvetica"/>
                <a:ea typeface="Helvetica"/>
                <a:cs typeface="Helvetica"/>
                <a:sym typeface="Helvetica"/>
              </a:defRPr>
            </a:pPr>
            <a:r>
              <a:t>SNRI</a:t>
            </a:r>
          </a:p>
          <a:p>
            <a:pPr marL="595312" indent="-595312" defTabSz="457200">
              <a:spcBef>
                <a:spcPts val="0"/>
              </a:spcBef>
              <a:defRPr sz="4500">
                <a:solidFill>
                  <a:srgbClr val="131313"/>
                </a:solidFill>
                <a:latin typeface="Helvetica"/>
                <a:ea typeface="Helvetica"/>
                <a:cs typeface="Helvetica"/>
                <a:sym typeface="Helvetica"/>
              </a:defRPr>
            </a:pPr>
            <a:endParaRPr/>
          </a:p>
          <a:p>
            <a:pPr marL="595312" indent="-595312" defTabSz="457200">
              <a:spcBef>
                <a:spcPts val="0"/>
              </a:spcBef>
              <a:defRPr sz="4500">
                <a:solidFill>
                  <a:srgbClr val="131313"/>
                </a:solidFill>
                <a:latin typeface="Helvetica"/>
                <a:ea typeface="Helvetica"/>
                <a:cs typeface="Helvetica"/>
                <a:sym typeface="Helvetica"/>
              </a:defRPr>
            </a:pPr>
            <a:r>
              <a:t>ofta ett flertal somatiska och psykosociala problem - multidisciplinärt omhändertagande där primärvården har en viktig sammanhållande roll</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Bild" descr="Bild"/>
          <p:cNvPicPr>
            <a:picLocks noChangeAspect="1"/>
          </p:cNvPicPr>
          <p:nvPr/>
        </p:nvPicPr>
        <p:blipFill>
          <a:blip r:embed="rId2"/>
          <a:stretch>
            <a:fillRect/>
          </a:stretch>
        </p:blipFill>
        <p:spPr>
          <a:xfrm>
            <a:off x="3257373" y="1814924"/>
            <a:ext cx="18798804" cy="2225778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Bild" descr="Bild"/>
          <p:cNvPicPr>
            <a:picLocks noChangeAspect="1"/>
          </p:cNvPicPr>
          <p:nvPr/>
        </p:nvPicPr>
        <p:blipFill>
          <a:blip r:embed="rId2"/>
          <a:stretch>
            <a:fillRect/>
          </a:stretch>
        </p:blipFill>
        <p:spPr>
          <a:xfrm>
            <a:off x="3619287" y="-11575906"/>
            <a:ext cx="18798804" cy="22257784"/>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AD445D-3C8D-4FD0-867E-E9B0559D21E3}"/>
              </a:ext>
            </a:extLst>
          </p:cNvPr>
          <p:cNvSpPr>
            <a:spLocks noGrp="1"/>
          </p:cNvSpPr>
          <p:nvPr>
            <p:ph type="title"/>
          </p:nvPr>
        </p:nvSpPr>
        <p:spPr/>
        <p:txBody>
          <a:bodyPr/>
          <a:lstStyle/>
          <a:p>
            <a:r>
              <a:rPr lang="sv-SE"/>
              <a:t>Online utbildningsmaterial</a:t>
            </a:r>
            <a:endParaRPr lang="sv-SE" dirty="0"/>
          </a:p>
        </p:txBody>
      </p:sp>
      <p:sp>
        <p:nvSpPr>
          <p:cNvPr id="3" name="Platshållare för text 2">
            <a:extLst>
              <a:ext uri="{FF2B5EF4-FFF2-40B4-BE49-F238E27FC236}">
                <a16:creationId xmlns:a16="http://schemas.microsoft.com/office/drawing/2014/main" id="{A8020010-EC0F-4EDA-B60E-95A80C6DBFB5}"/>
              </a:ext>
            </a:extLst>
          </p:cNvPr>
          <p:cNvSpPr>
            <a:spLocks noGrp="1"/>
          </p:cNvSpPr>
          <p:nvPr>
            <p:ph type="body" idx="1"/>
          </p:nvPr>
        </p:nvSpPr>
        <p:spPr/>
        <p:txBody>
          <a:bodyPr/>
          <a:lstStyle/>
          <a:p>
            <a:r>
              <a:rPr lang="sv-SE" dirty="0">
                <a:hlinkClick r:id="rId2"/>
              </a:rPr>
              <a:t>Svensk Gastroenterologisk Förening | Informationsmaterial - Luminal gastroenterologi - Svensk Gastroenterologisk Förening</a:t>
            </a:r>
            <a:endParaRPr lang="sv-SE" dirty="0"/>
          </a:p>
          <a:p>
            <a:r>
              <a:rPr lang="sv-SE" dirty="0" err="1">
                <a:hlinkClick r:id="rId3"/>
              </a:rPr>
              <a:t>Irritable</a:t>
            </a:r>
            <a:r>
              <a:rPr lang="sv-SE" dirty="0">
                <a:hlinkClick r:id="rId3"/>
              </a:rPr>
              <a:t> </a:t>
            </a:r>
            <a:r>
              <a:rPr lang="sv-SE" dirty="0" err="1">
                <a:hlinkClick r:id="rId3"/>
              </a:rPr>
              <a:t>bowel</a:t>
            </a:r>
            <a:r>
              <a:rPr lang="sv-SE" dirty="0">
                <a:hlinkClick r:id="rId3"/>
              </a:rPr>
              <a:t> </a:t>
            </a:r>
            <a:r>
              <a:rPr lang="sv-SE" dirty="0" err="1">
                <a:hlinkClick r:id="rId3"/>
              </a:rPr>
              <a:t>syndrome</a:t>
            </a:r>
            <a:r>
              <a:rPr lang="sv-SE" dirty="0">
                <a:hlinkClick r:id="rId3"/>
              </a:rPr>
              <a:t> | UEG - United </a:t>
            </a:r>
            <a:r>
              <a:rPr lang="sv-SE" dirty="0" err="1">
                <a:hlinkClick r:id="rId3"/>
              </a:rPr>
              <a:t>European</a:t>
            </a:r>
            <a:r>
              <a:rPr lang="sv-SE" dirty="0">
                <a:hlinkClick r:id="rId3"/>
              </a:rPr>
              <a:t> </a:t>
            </a:r>
            <a:r>
              <a:rPr lang="sv-SE" dirty="0" err="1">
                <a:hlinkClick r:id="rId3"/>
              </a:rPr>
              <a:t>Gastroenterology</a:t>
            </a:r>
            <a:endParaRPr lang="sv-SE" dirty="0"/>
          </a:p>
        </p:txBody>
      </p:sp>
    </p:spTree>
    <p:extLst>
      <p:ext uri="{BB962C8B-B14F-4D97-AF65-F5344CB8AC3E}">
        <p14:creationId xmlns:p14="http://schemas.microsoft.com/office/powerpoint/2010/main" val="251174768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DF092EFA-9A9B-489A-BB0A-FDAF9AC7C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338" y="1286935"/>
            <a:ext cx="8217321" cy="11142131"/>
          </a:xfrm>
          <a:prstGeom prst="rect">
            <a:avLst/>
          </a:prstGeom>
        </p:spPr>
      </p:pic>
    </p:spTree>
    <p:extLst>
      <p:ext uri="{BB962C8B-B14F-4D97-AF65-F5344CB8AC3E}">
        <p14:creationId xmlns:p14="http://schemas.microsoft.com/office/powerpoint/2010/main" val="14467372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dagstidning, skärmbild&#10;&#10;Automatiskt genererad beskrivning">
            <a:extLst>
              <a:ext uri="{FF2B5EF4-FFF2-40B4-BE49-F238E27FC236}">
                <a16:creationId xmlns:a16="http://schemas.microsoft.com/office/drawing/2014/main" id="{A1CF84F0-ADB6-405D-A4FB-672FD14B4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135" y="1286935"/>
            <a:ext cx="13031731" cy="11142131"/>
          </a:xfrm>
          <a:prstGeom prst="rect">
            <a:avLst/>
          </a:prstGeom>
        </p:spPr>
      </p:pic>
    </p:spTree>
    <p:extLst>
      <p:ext uri="{BB962C8B-B14F-4D97-AF65-F5344CB8AC3E}">
        <p14:creationId xmlns:p14="http://schemas.microsoft.com/office/powerpoint/2010/main" val="27267082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Vad vi gör"/>
          <p:cNvSpPr txBox="1">
            <a:spLocks noGrp="1"/>
          </p:cNvSpPr>
          <p:nvPr>
            <p:ph type="title"/>
          </p:nvPr>
        </p:nvSpPr>
        <p:spPr>
          <a:prstGeom prst="rect">
            <a:avLst/>
          </a:prstGeom>
        </p:spPr>
        <p:txBody>
          <a:bodyPr>
            <a:normAutofit/>
          </a:bodyPr>
          <a:lstStyle>
            <a:lvl1pPr>
              <a:defRPr sz="4000"/>
            </a:lvl1pPr>
          </a:lstStyle>
          <a:p>
            <a:r>
              <a:rPr sz="7200" dirty="0" err="1"/>
              <a:t>Vad</a:t>
            </a:r>
            <a:r>
              <a:rPr sz="7200" dirty="0"/>
              <a:t> vi </a:t>
            </a:r>
            <a:r>
              <a:rPr sz="7200" dirty="0" err="1"/>
              <a:t>gör</a:t>
            </a:r>
            <a:endParaRPr sz="7200" dirty="0"/>
          </a:p>
        </p:txBody>
      </p:sp>
      <p:sp>
        <p:nvSpPr>
          <p:cNvPr id="135" name="skopier, mottagning, avdelning…"/>
          <p:cNvSpPr txBox="1">
            <a:spLocks noGrp="1"/>
          </p:cNvSpPr>
          <p:nvPr>
            <p:ph type="body" idx="1"/>
          </p:nvPr>
        </p:nvSpPr>
        <p:spPr>
          <a:prstGeom prst="rect">
            <a:avLst/>
          </a:prstGeom>
        </p:spPr>
        <p:txBody>
          <a:bodyPr/>
          <a:lstStyle/>
          <a:p>
            <a:r>
              <a:rPr dirty="0" err="1"/>
              <a:t>skopier</a:t>
            </a:r>
            <a:r>
              <a:rPr dirty="0"/>
              <a:t>, </a:t>
            </a:r>
            <a:r>
              <a:rPr dirty="0" err="1"/>
              <a:t>mottagning</a:t>
            </a:r>
            <a:r>
              <a:rPr dirty="0"/>
              <a:t>, </a:t>
            </a:r>
            <a:r>
              <a:rPr dirty="0" err="1"/>
              <a:t>avdelning</a:t>
            </a:r>
            <a:endParaRPr dirty="0"/>
          </a:p>
          <a:p>
            <a:r>
              <a:rPr dirty="0" err="1"/>
              <a:t>bedömning</a:t>
            </a:r>
            <a:r>
              <a:rPr dirty="0"/>
              <a:t> av </a:t>
            </a:r>
            <a:r>
              <a:rPr dirty="0" err="1"/>
              <a:t>coloskopiremisser</a:t>
            </a:r>
            <a:r>
              <a:rPr dirty="0"/>
              <a:t> (</a:t>
            </a:r>
            <a:r>
              <a:rPr dirty="0" err="1"/>
              <a:t>utom</a:t>
            </a:r>
            <a:r>
              <a:rPr dirty="0"/>
              <a:t> </a:t>
            </a:r>
            <a:r>
              <a:rPr dirty="0" err="1"/>
              <a:t>startad</a:t>
            </a:r>
            <a:r>
              <a:rPr dirty="0"/>
              <a:t> SVF)</a:t>
            </a:r>
          </a:p>
          <a:p>
            <a:r>
              <a:rPr dirty="0" err="1"/>
              <a:t>kapsel</a:t>
            </a:r>
            <a:r>
              <a:rPr lang="sv-SE" dirty="0" err="1"/>
              <a:t>enteroskopi</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10;&#10;Automatiskt genererad beskrivning">
            <a:extLst>
              <a:ext uri="{FF2B5EF4-FFF2-40B4-BE49-F238E27FC236}">
                <a16:creationId xmlns:a16="http://schemas.microsoft.com/office/drawing/2014/main" id="{064B61A5-486B-490F-895B-A036CD51E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780" y="1286935"/>
            <a:ext cx="15804440" cy="11142131"/>
          </a:xfrm>
          <a:prstGeom prst="rect">
            <a:avLst/>
          </a:prstGeom>
        </p:spPr>
      </p:pic>
    </p:spTree>
    <p:extLst>
      <p:ext uri="{BB962C8B-B14F-4D97-AF65-F5344CB8AC3E}">
        <p14:creationId xmlns:p14="http://schemas.microsoft.com/office/powerpoint/2010/main" val="26686507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50A49A-01BF-1C2E-A61F-E9C89AE14D6C}"/>
              </a:ext>
            </a:extLst>
          </p:cNvPr>
          <p:cNvSpPr>
            <a:spLocks noGrp="1"/>
          </p:cNvSpPr>
          <p:nvPr>
            <p:ph type="title"/>
          </p:nvPr>
        </p:nvSpPr>
        <p:spPr/>
        <p:txBody>
          <a:bodyPr>
            <a:normAutofit fontScale="90000"/>
          </a:bodyPr>
          <a:lstStyle/>
          <a:p>
            <a:r>
              <a:rPr lang="sv-SE" dirty="0"/>
              <a:t>Dyspepsi</a:t>
            </a:r>
            <a:br>
              <a:rPr lang="sv-SE" dirty="0"/>
            </a:br>
            <a:r>
              <a:rPr lang="sv-SE" sz="6000" dirty="0"/>
              <a:t>Nationell riktlinje 2019 (SGF+SFAM)</a:t>
            </a:r>
          </a:p>
        </p:txBody>
      </p:sp>
      <p:sp>
        <p:nvSpPr>
          <p:cNvPr id="3" name="Platshållare för text 2">
            <a:extLst>
              <a:ext uri="{FF2B5EF4-FFF2-40B4-BE49-F238E27FC236}">
                <a16:creationId xmlns:a16="http://schemas.microsoft.com/office/drawing/2014/main" id="{50970C2D-EA7B-CC95-6605-78506B3868AC}"/>
              </a:ext>
            </a:extLst>
          </p:cNvPr>
          <p:cNvSpPr>
            <a:spLocks noGrp="1"/>
          </p:cNvSpPr>
          <p:nvPr>
            <p:ph type="body" idx="1"/>
          </p:nvPr>
        </p:nvSpPr>
        <p:spPr/>
        <p:txBody>
          <a:bodyPr>
            <a:normAutofit fontScale="92500"/>
          </a:bodyPr>
          <a:lstStyle/>
          <a:p>
            <a:r>
              <a:rPr lang="sv-SE" dirty="0"/>
              <a:t>Sammanfattande begrepp för symtom (uppkördhet efter maten, tidig mättnadskänsla, smärta eller brännande känsla lokaliserad till övre maggropen) som antas ha sitt ursprung i magsäcken eller tolvfingertarmen</a:t>
            </a:r>
          </a:p>
          <a:p>
            <a:r>
              <a:rPr lang="sv-SE" dirty="0"/>
              <a:t>Outredd dyspepsi: Symtomkluster som en patient presenterar vid första läkarbesöket.</a:t>
            </a:r>
          </a:p>
          <a:p>
            <a:r>
              <a:rPr lang="sv-SE" dirty="0"/>
              <a:t>Funktionell dyspepsi: Diagnos efter en gastroskopi (och eventuella övriga undersökningar) som inte visar någon organisk sjukdom.</a:t>
            </a:r>
          </a:p>
          <a:p>
            <a:r>
              <a:rPr lang="sv-SE" dirty="0"/>
              <a:t>Alarmsymtom: Avvikande fynd i anamnes, status och/eller laboratorieprover (t.ex. anemi, ockult blod i avföringen, </a:t>
            </a:r>
            <a:r>
              <a:rPr lang="sv-SE" dirty="0" err="1"/>
              <a:t>ikterus</a:t>
            </a:r>
            <a:r>
              <a:rPr lang="sv-SE" dirty="0"/>
              <a:t>, resistens i buken, ofrivillig viktnedgång, aptitlöshet, smärta som strålar ut mot ryggen, sväljningsbesvär).</a:t>
            </a:r>
          </a:p>
        </p:txBody>
      </p:sp>
    </p:spTree>
    <p:extLst>
      <p:ext uri="{BB962C8B-B14F-4D97-AF65-F5344CB8AC3E}">
        <p14:creationId xmlns:p14="http://schemas.microsoft.com/office/powerpoint/2010/main" val="34775257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CA49CD-82C2-A73C-3252-BDBB7B5D99C1}"/>
              </a:ext>
            </a:extLst>
          </p:cNvPr>
          <p:cNvSpPr>
            <a:spLocks noGrp="1"/>
          </p:cNvSpPr>
          <p:nvPr>
            <p:ph type="title"/>
          </p:nvPr>
        </p:nvSpPr>
        <p:spPr/>
        <p:txBody>
          <a:bodyPr>
            <a:normAutofit/>
          </a:bodyPr>
          <a:lstStyle/>
          <a:p>
            <a:r>
              <a:rPr lang="sv-SE" sz="6000" dirty="0"/>
              <a:t>Funktionell dyspepsi  enligt Rom IV kriterier</a:t>
            </a:r>
          </a:p>
        </p:txBody>
      </p:sp>
      <p:sp>
        <p:nvSpPr>
          <p:cNvPr id="3" name="Platshållare för text 2">
            <a:extLst>
              <a:ext uri="{FF2B5EF4-FFF2-40B4-BE49-F238E27FC236}">
                <a16:creationId xmlns:a16="http://schemas.microsoft.com/office/drawing/2014/main" id="{FAA78768-D72E-74F9-E2DA-1053924AE93D}"/>
              </a:ext>
            </a:extLst>
          </p:cNvPr>
          <p:cNvSpPr>
            <a:spLocks noGrp="1"/>
          </p:cNvSpPr>
          <p:nvPr>
            <p:ph type="body" idx="1"/>
          </p:nvPr>
        </p:nvSpPr>
        <p:spPr/>
        <p:txBody>
          <a:bodyPr/>
          <a:lstStyle/>
          <a:p>
            <a:r>
              <a:rPr lang="sv-SE" dirty="0" err="1"/>
              <a:t>Epigastric</a:t>
            </a:r>
            <a:r>
              <a:rPr lang="sv-SE" dirty="0"/>
              <a:t> pain </a:t>
            </a:r>
            <a:r>
              <a:rPr lang="sv-SE" dirty="0" err="1"/>
              <a:t>syndrome</a:t>
            </a:r>
            <a:r>
              <a:rPr lang="sv-SE" dirty="0"/>
              <a:t> = EPS</a:t>
            </a:r>
          </a:p>
          <a:p>
            <a:pPr marL="635000" lvl="1" indent="0">
              <a:buNone/>
            </a:pPr>
            <a:r>
              <a:rPr lang="sv-SE" sz="3600" dirty="0"/>
              <a:t>										Värk/smärta i </a:t>
            </a:r>
            <a:r>
              <a:rPr lang="sv-SE" sz="3600" dirty="0" err="1"/>
              <a:t>epigastriet</a:t>
            </a:r>
            <a:endParaRPr lang="sv-SE" sz="3600" dirty="0"/>
          </a:p>
          <a:p>
            <a:pPr marL="635000" lvl="1" indent="0">
              <a:buNone/>
            </a:pPr>
            <a:r>
              <a:rPr lang="sv-SE" sz="3600" dirty="0"/>
              <a:t>										Brinnande/svidande smärta i </a:t>
            </a:r>
            <a:r>
              <a:rPr lang="sv-SE" sz="3600" dirty="0" err="1"/>
              <a:t>epigastriet</a:t>
            </a:r>
            <a:endParaRPr lang="sv-SE" sz="3600" dirty="0"/>
          </a:p>
          <a:p>
            <a:r>
              <a:rPr lang="sv-SE" dirty="0" err="1"/>
              <a:t>Postprandial</a:t>
            </a:r>
            <a:r>
              <a:rPr lang="sv-SE" dirty="0"/>
              <a:t> distress </a:t>
            </a:r>
            <a:r>
              <a:rPr lang="sv-SE" dirty="0" err="1"/>
              <a:t>syndrome</a:t>
            </a:r>
            <a:r>
              <a:rPr lang="sv-SE" dirty="0"/>
              <a:t> = PDS</a:t>
            </a:r>
          </a:p>
          <a:p>
            <a:pPr marL="635000" lvl="1" indent="0">
              <a:buNone/>
            </a:pPr>
            <a:r>
              <a:rPr lang="sv-SE" sz="3600" dirty="0"/>
              <a:t>										Fyllnadskänsla efter måltid</a:t>
            </a:r>
          </a:p>
          <a:p>
            <a:pPr marL="635000" lvl="1" indent="0">
              <a:buNone/>
            </a:pPr>
            <a:r>
              <a:rPr lang="sv-SE" sz="3600" dirty="0"/>
              <a:t>										Tidig mättnadskänsla</a:t>
            </a:r>
          </a:p>
        </p:txBody>
      </p:sp>
    </p:spTree>
    <p:extLst>
      <p:ext uri="{BB962C8B-B14F-4D97-AF65-F5344CB8AC3E}">
        <p14:creationId xmlns:p14="http://schemas.microsoft.com/office/powerpoint/2010/main" val="407441694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D81FF-F808-5F66-7253-9D19F2543CF0}"/>
              </a:ext>
            </a:extLst>
          </p:cNvPr>
          <p:cNvSpPr>
            <a:spLocks noGrp="1"/>
          </p:cNvSpPr>
          <p:nvPr>
            <p:ph type="title"/>
          </p:nvPr>
        </p:nvSpPr>
        <p:spPr/>
        <p:txBody>
          <a:bodyPr>
            <a:normAutofit/>
          </a:bodyPr>
          <a:lstStyle/>
          <a:p>
            <a:r>
              <a:rPr lang="sv-SE" sz="6000" dirty="0"/>
              <a:t>Nyckelbudskap handläggning outredd dyspepsi</a:t>
            </a:r>
          </a:p>
        </p:txBody>
      </p:sp>
      <p:sp>
        <p:nvSpPr>
          <p:cNvPr id="3" name="Platshållare för text 2">
            <a:extLst>
              <a:ext uri="{FF2B5EF4-FFF2-40B4-BE49-F238E27FC236}">
                <a16:creationId xmlns:a16="http://schemas.microsoft.com/office/drawing/2014/main" id="{B1B19182-45A5-272A-312A-3224ACFB8FAA}"/>
              </a:ext>
            </a:extLst>
          </p:cNvPr>
          <p:cNvSpPr>
            <a:spLocks noGrp="1"/>
          </p:cNvSpPr>
          <p:nvPr>
            <p:ph type="body" idx="1"/>
          </p:nvPr>
        </p:nvSpPr>
        <p:spPr/>
        <p:txBody>
          <a:bodyPr>
            <a:normAutofit lnSpcReduction="10000"/>
          </a:bodyPr>
          <a:lstStyle/>
          <a:p>
            <a:r>
              <a:rPr lang="sv-SE" dirty="0"/>
              <a:t>Om debut &gt;50 års ålder – alltid gastroskopi</a:t>
            </a:r>
          </a:p>
          <a:p>
            <a:r>
              <a:rPr lang="sv-SE" dirty="0"/>
              <a:t>Om &lt; 50 års ålder och alarmsymtom – gastroskopi</a:t>
            </a:r>
          </a:p>
          <a:p>
            <a:r>
              <a:rPr lang="sv-SE" dirty="0"/>
              <a:t>Om &lt; 50 års ålder och inga alarmsymtom – ”Test and </a:t>
            </a:r>
            <a:r>
              <a:rPr lang="sv-SE" dirty="0" err="1"/>
              <a:t>treat</a:t>
            </a:r>
            <a:r>
              <a:rPr lang="sv-SE" dirty="0"/>
              <a:t>” och inte gastroskopi </a:t>
            </a:r>
          </a:p>
          <a:p>
            <a:endParaRPr lang="sv-SE" dirty="0"/>
          </a:p>
          <a:p>
            <a:r>
              <a:rPr lang="sv-SE" dirty="0"/>
              <a:t>Patient som efter gastroskopi fått diagnosen funktionell dyspepsi samt symtom som påtagligt påverkar livskvalitet och där man påvisat en pågående H. pylori infektion bör erbjudas eradikering efter individuell bedömning.</a:t>
            </a:r>
          </a:p>
        </p:txBody>
      </p:sp>
    </p:spTree>
    <p:extLst>
      <p:ext uri="{BB962C8B-B14F-4D97-AF65-F5344CB8AC3E}">
        <p14:creationId xmlns:p14="http://schemas.microsoft.com/office/powerpoint/2010/main" val="21172202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2ACF1-7F8D-A0A5-3E6C-DCE8A5A27093}"/>
              </a:ext>
            </a:extLst>
          </p:cNvPr>
          <p:cNvSpPr>
            <a:spLocks noGrp="1"/>
          </p:cNvSpPr>
          <p:nvPr>
            <p:ph type="title"/>
          </p:nvPr>
        </p:nvSpPr>
        <p:spPr/>
        <p:txBody>
          <a:bodyPr>
            <a:normAutofit/>
          </a:bodyPr>
          <a:lstStyle/>
          <a:p>
            <a:r>
              <a:rPr lang="sv-SE" sz="6000" dirty="0"/>
              <a:t>Laboratorieanalyser</a:t>
            </a:r>
          </a:p>
        </p:txBody>
      </p:sp>
      <p:sp>
        <p:nvSpPr>
          <p:cNvPr id="3" name="Platshållare för text 2">
            <a:extLst>
              <a:ext uri="{FF2B5EF4-FFF2-40B4-BE49-F238E27FC236}">
                <a16:creationId xmlns:a16="http://schemas.microsoft.com/office/drawing/2014/main" id="{840101C2-9722-6C01-CAE5-6082BBCDD976}"/>
              </a:ext>
            </a:extLst>
          </p:cNvPr>
          <p:cNvSpPr>
            <a:spLocks noGrp="1"/>
          </p:cNvSpPr>
          <p:nvPr>
            <p:ph type="body" idx="1"/>
          </p:nvPr>
        </p:nvSpPr>
        <p:spPr/>
        <p:txBody>
          <a:bodyPr numCol="2">
            <a:normAutofit fontScale="62500" lnSpcReduction="20000"/>
          </a:bodyPr>
          <a:lstStyle/>
          <a:p>
            <a:pPr>
              <a:lnSpc>
                <a:spcPct val="120000"/>
              </a:lnSpc>
            </a:pPr>
            <a:r>
              <a:rPr lang="sv-SE" sz="5800" b="1" dirty="0" err="1"/>
              <a:t>Helicobacter</a:t>
            </a:r>
            <a:r>
              <a:rPr lang="sv-SE" sz="5800" b="1" dirty="0"/>
              <a:t> pylori</a:t>
            </a:r>
          </a:p>
          <a:p>
            <a:pPr lvl="1">
              <a:lnSpc>
                <a:spcPct val="120000"/>
              </a:lnSpc>
            </a:pPr>
            <a:r>
              <a:rPr lang="sv-SE" dirty="0"/>
              <a:t>Indirekta test – utan gastroskop</a:t>
            </a:r>
          </a:p>
          <a:p>
            <a:pPr lvl="2">
              <a:lnSpc>
                <a:spcPct val="120000"/>
              </a:lnSpc>
            </a:pPr>
            <a:r>
              <a:rPr lang="sv-SE" dirty="0"/>
              <a:t>F-</a:t>
            </a:r>
            <a:r>
              <a:rPr lang="sv-SE" dirty="0" err="1"/>
              <a:t>Hp</a:t>
            </a:r>
            <a:endParaRPr lang="sv-SE" dirty="0"/>
          </a:p>
          <a:p>
            <a:pPr lvl="2">
              <a:lnSpc>
                <a:spcPct val="120000"/>
              </a:lnSpc>
            </a:pPr>
            <a:r>
              <a:rPr lang="sv-SE" dirty="0"/>
              <a:t>UBT</a:t>
            </a:r>
          </a:p>
          <a:p>
            <a:pPr lvl="1">
              <a:lnSpc>
                <a:spcPct val="120000"/>
              </a:lnSpc>
            </a:pPr>
            <a:r>
              <a:rPr lang="sv-SE" dirty="0"/>
              <a:t>Direkta test – via gastroskop</a:t>
            </a:r>
          </a:p>
          <a:p>
            <a:pPr lvl="2">
              <a:lnSpc>
                <a:spcPct val="120000"/>
              </a:lnSpc>
            </a:pPr>
            <a:r>
              <a:rPr lang="sv-SE" dirty="0"/>
              <a:t>RUT (snabbtest)</a:t>
            </a:r>
          </a:p>
          <a:p>
            <a:pPr lvl="2">
              <a:lnSpc>
                <a:spcPct val="120000"/>
              </a:lnSpc>
            </a:pPr>
            <a:r>
              <a:rPr lang="sv-SE" dirty="0"/>
              <a:t>Histologi</a:t>
            </a:r>
          </a:p>
          <a:p>
            <a:pPr lvl="2">
              <a:lnSpc>
                <a:spcPct val="120000"/>
              </a:lnSpc>
            </a:pPr>
            <a:r>
              <a:rPr lang="sv-SE" dirty="0"/>
              <a:t>Odling</a:t>
            </a:r>
          </a:p>
          <a:p>
            <a:pPr>
              <a:lnSpc>
                <a:spcPct val="120000"/>
              </a:lnSpc>
            </a:pPr>
            <a:r>
              <a:rPr lang="sv-SE" sz="5800" b="1" dirty="0"/>
              <a:t>Övriga laboratorieanalyser</a:t>
            </a:r>
          </a:p>
          <a:p>
            <a:pPr lvl="2">
              <a:lnSpc>
                <a:spcPct val="120000"/>
              </a:lnSpc>
            </a:pPr>
            <a:r>
              <a:rPr lang="sv-SE" b="1" dirty="0"/>
              <a:t>Blodstatus (Hb) </a:t>
            </a:r>
            <a:r>
              <a:rPr lang="sv-SE" dirty="0"/>
              <a:t>alltid</a:t>
            </a:r>
          </a:p>
          <a:p>
            <a:pPr lvl="2">
              <a:lnSpc>
                <a:spcPct val="120000"/>
              </a:lnSpc>
            </a:pPr>
            <a:r>
              <a:rPr lang="sv-SE" dirty="0"/>
              <a:t>TTG-</a:t>
            </a:r>
            <a:r>
              <a:rPr lang="sv-SE" dirty="0" err="1"/>
              <a:t>IgA</a:t>
            </a:r>
            <a:endParaRPr lang="sv-SE" dirty="0"/>
          </a:p>
          <a:p>
            <a:pPr lvl="2">
              <a:lnSpc>
                <a:spcPct val="120000"/>
              </a:lnSpc>
            </a:pPr>
            <a:r>
              <a:rPr lang="sv-SE" dirty="0"/>
              <a:t>CRP/SR</a:t>
            </a:r>
          </a:p>
          <a:p>
            <a:pPr lvl="2">
              <a:lnSpc>
                <a:spcPct val="120000"/>
              </a:lnSpc>
            </a:pPr>
            <a:r>
              <a:rPr lang="sv-SE" dirty="0"/>
              <a:t>Leverprover</a:t>
            </a:r>
          </a:p>
          <a:p>
            <a:pPr lvl="2">
              <a:lnSpc>
                <a:spcPct val="120000"/>
              </a:lnSpc>
            </a:pPr>
            <a:endParaRPr lang="sv-SE" dirty="0"/>
          </a:p>
          <a:p>
            <a:endParaRPr lang="sv-SE" dirty="0"/>
          </a:p>
          <a:p>
            <a:endParaRPr lang="sv-SE" dirty="0"/>
          </a:p>
        </p:txBody>
      </p:sp>
    </p:spTree>
    <p:extLst>
      <p:ext uri="{BB962C8B-B14F-4D97-AF65-F5344CB8AC3E}">
        <p14:creationId xmlns:p14="http://schemas.microsoft.com/office/powerpoint/2010/main" val="327699950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77AE61-6305-3BF7-2ED4-3313A67C9EBB}"/>
              </a:ext>
            </a:extLst>
          </p:cNvPr>
          <p:cNvSpPr>
            <a:spLocks noGrp="1"/>
          </p:cNvSpPr>
          <p:nvPr>
            <p:ph type="title"/>
          </p:nvPr>
        </p:nvSpPr>
        <p:spPr/>
        <p:txBody>
          <a:bodyPr>
            <a:normAutofit/>
          </a:bodyPr>
          <a:lstStyle/>
          <a:p>
            <a:r>
              <a:rPr lang="sv-SE" sz="6000" dirty="0"/>
              <a:t>Behandling</a:t>
            </a:r>
          </a:p>
        </p:txBody>
      </p:sp>
      <p:sp>
        <p:nvSpPr>
          <p:cNvPr id="3" name="Platshållare för text 2">
            <a:extLst>
              <a:ext uri="{FF2B5EF4-FFF2-40B4-BE49-F238E27FC236}">
                <a16:creationId xmlns:a16="http://schemas.microsoft.com/office/drawing/2014/main" id="{0BC2D4A5-60FE-FDB5-F09F-9053D96CB429}"/>
              </a:ext>
            </a:extLst>
          </p:cNvPr>
          <p:cNvSpPr>
            <a:spLocks noGrp="1"/>
          </p:cNvSpPr>
          <p:nvPr>
            <p:ph type="body" idx="1"/>
          </p:nvPr>
        </p:nvSpPr>
        <p:spPr>
          <a:xfrm>
            <a:off x="1689100" y="3149600"/>
            <a:ext cx="21005800" cy="8913446"/>
          </a:xfrm>
        </p:spPr>
        <p:txBody>
          <a:bodyPr numCol="2"/>
          <a:lstStyle/>
          <a:p>
            <a:pPr marL="914400" indent="-914400">
              <a:buFont typeface="+mj-lt"/>
              <a:buAutoNum type="arabicParenR"/>
            </a:pPr>
            <a:r>
              <a:rPr lang="sv-SE" dirty="0"/>
              <a:t>Livsstil</a:t>
            </a:r>
          </a:p>
          <a:p>
            <a:pPr marL="635000" lvl="1" indent="0">
              <a:buNone/>
            </a:pPr>
            <a:r>
              <a:rPr lang="sv-SE" sz="3200" dirty="0"/>
              <a:t>		</a:t>
            </a:r>
            <a:r>
              <a:rPr lang="sv-SE" sz="3600" dirty="0"/>
              <a:t>Rökning, alkohol – svag evidens</a:t>
            </a:r>
          </a:p>
          <a:p>
            <a:pPr marL="914400" indent="-914400">
              <a:buFont typeface="+mj-lt"/>
              <a:buAutoNum type="arabicParenR"/>
            </a:pPr>
            <a:r>
              <a:rPr lang="sv-SE" dirty="0"/>
              <a:t>PPI</a:t>
            </a:r>
          </a:p>
          <a:p>
            <a:pPr marL="635000" lvl="1" indent="0">
              <a:buNone/>
            </a:pPr>
            <a:r>
              <a:rPr lang="sv-SE" sz="3200" dirty="0"/>
              <a:t>		</a:t>
            </a:r>
            <a:r>
              <a:rPr lang="sv-SE" sz="3600" dirty="0"/>
              <a:t>Utvärdering efter 2 v</a:t>
            </a:r>
          </a:p>
          <a:p>
            <a:pPr marL="914400" indent="-914400">
              <a:buFont typeface="+mj-lt"/>
              <a:buAutoNum type="arabicParenR"/>
            </a:pPr>
            <a:r>
              <a:rPr lang="sv-SE" dirty="0"/>
              <a:t>Eradikering av H. pylori infektion</a:t>
            </a:r>
          </a:p>
          <a:p>
            <a:pPr marL="635000" lvl="1" indent="0">
              <a:buNone/>
            </a:pPr>
            <a:r>
              <a:rPr lang="sv-SE" sz="3200" dirty="0"/>
              <a:t>		</a:t>
            </a:r>
            <a:r>
              <a:rPr lang="sv-SE" sz="3600" dirty="0"/>
              <a:t>NNT=14, utvärdering</a:t>
            </a:r>
          </a:p>
          <a:p>
            <a:pPr marL="914400" indent="-914400">
              <a:buFont typeface="+mj-lt"/>
              <a:buAutoNum type="arabicParenR"/>
            </a:pPr>
            <a:r>
              <a:rPr lang="sv-SE" dirty="0"/>
              <a:t>TCA vid EPS (ej vid PDS)</a:t>
            </a:r>
          </a:p>
          <a:p>
            <a:pPr marL="635000" lvl="1" indent="0">
              <a:buNone/>
            </a:pPr>
            <a:r>
              <a:rPr lang="sv-SE" sz="3200" dirty="0"/>
              <a:t>		</a:t>
            </a:r>
            <a:r>
              <a:rPr lang="sv-SE" sz="3200" dirty="0" err="1"/>
              <a:t>Prokinetika</a:t>
            </a:r>
            <a:r>
              <a:rPr lang="sv-SE" sz="3200" dirty="0"/>
              <a:t> - i</a:t>
            </a:r>
            <a:r>
              <a:rPr lang="sv-SE" sz="3600" dirty="0"/>
              <a:t>ngen effekt</a:t>
            </a:r>
          </a:p>
          <a:p>
            <a:pPr marL="914400" indent="-914400">
              <a:buFont typeface="+mj-lt"/>
              <a:buAutoNum type="arabicParenR"/>
            </a:pPr>
            <a:r>
              <a:rPr lang="sv-SE" dirty="0"/>
              <a:t>Förklaringsmodell</a:t>
            </a:r>
          </a:p>
          <a:p>
            <a:pPr marL="635000" lvl="1" indent="0">
              <a:buNone/>
            </a:pPr>
            <a:r>
              <a:rPr lang="sv-SE" sz="3200" dirty="0"/>
              <a:t>		</a:t>
            </a:r>
            <a:r>
              <a:rPr lang="sv-SE" sz="3600" dirty="0"/>
              <a:t>Läkaren måste lämna en bra förklaringsmodell, och försöka göra en ”otrygg </a:t>
            </a:r>
            <a:r>
              <a:rPr lang="sv-SE" sz="3600" dirty="0" err="1"/>
              <a:t>symtomatiker</a:t>
            </a:r>
            <a:r>
              <a:rPr lang="sv-SE" sz="3600" dirty="0"/>
              <a:t> trygg” (”</a:t>
            </a:r>
            <a:r>
              <a:rPr lang="sv-SE" sz="3600" dirty="0" err="1"/>
              <a:t>reassurance</a:t>
            </a:r>
            <a:r>
              <a:rPr lang="sv-SE" sz="3600" dirty="0"/>
              <a:t>”) eftersom tillståndet ofta är mer eller mindre kroniskt</a:t>
            </a:r>
          </a:p>
        </p:txBody>
      </p:sp>
    </p:spTree>
    <p:extLst>
      <p:ext uri="{BB962C8B-B14F-4D97-AF65-F5344CB8AC3E}">
        <p14:creationId xmlns:p14="http://schemas.microsoft.com/office/powerpoint/2010/main" val="104505351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81C568-229F-AAA6-F3BC-956BF9566E49}"/>
              </a:ext>
            </a:extLst>
          </p:cNvPr>
          <p:cNvSpPr>
            <a:spLocks noGrp="1"/>
          </p:cNvSpPr>
          <p:nvPr>
            <p:ph type="title"/>
          </p:nvPr>
        </p:nvSpPr>
        <p:spPr/>
        <p:txBody>
          <a:bodyPr>
            <a:noAutofit/>
          </a:bodyPr>
          <a:lstStyle/>
          <a:p>
            <a:r>
              <a:rPr lang="sv-SE" sz="6000" dirty="0"/>
              <a:t>Eradikering av H. pylori infektion</a:t>
            </a:r>
          </a:p>
        </p:txBody>
      </p:sp>
      <p:sp>
        <p:nvSpPr>
          <p:cNvPr id="3" name="Platshållare för text 2">
            <a:extLst>
              <a:ext uri="{FF2B5EF4-FFF2-40B4-BE49-F238E27FC236}">
                <a16:creationId xmlns:a16="http://schemas.microsoft.com/office/drawing/2014/main" id="{14565AEA-3442-EFAE-E307-FAEE0DA48B29}"/>
              </a:ext>
            </a:extLst>
          </p:cNvPr>
          <p:cNvSpPr>
            <a:spLocks noGrp="1"/>
          </p:cNvSpPr>
          <p:nvPr>
            <p:ph type="body" idx="1"/>
          </p:nvPr>
        </p:nvSpPr>
        <p:spPr>
          <a:xfrm>
            <a:off x="1689100" y="2641600"/>
            <a:ext cx="21005800" cy="10718800"/>
          </a:xfrm>
        </p:spPr>
        <p:txBody>
          <a:bodyPr>
            <a:normAutofit fontScale="92500" lnSpcReduction="10000"/>
          </a:bodyPr>
          <a:lstStyle/>
          <a:p>
            <a:pPr marL="914400" indent="-914400">
              <a:buFont typeface="+mj-lt"/>
              <a:buAutoNum type="arabicParenR"/>
            </a:pPr>
            <a:r>
              <a:rPr lang="sv-SE" dirty="0"/>
              <a:t>Förstagångseradikering</a:t>
            </a:r>
          </a:p>
          <a:p>
            <a:pPr marL="1149350" lvl="1" indent="-514350">
              <a:buFont typeface="+mj-lt"/>
              <a:buAutoNum type="alphaLcParenR"/>
            </a:pPr>
            <a:r>
              <a:rPr lang="sv-SE" sz="3500" dirty="0"/>
              <a:t> PPI x 2 + </a:t>
            </a:r>
            <a:r>
              <a:rPr lang="sv-SE" sz="3500" dirty="0" err="1"/>
              <a:t>amoxicillin</a:t>
            </a:r>
            <a:r>
              <a:rPr lang="sv-SE" sz="3500" dirty="0"/>
              <a:t> 1 g x 2 + </a:t>
            </a:r>
            <a:r>
              <a:rPr lang="sv-SE" sz="3500" dirty="0" err="1"/>
              <a:t>klaritromycin</a:t>
            </a:r>
            <a:r>
              <a:rPr lang="sv-SE" sz="3500" dirty="0"/>
              <a:t> 500 mg x 2 i 1 v</a:t>
            </a:r>
          </a:p>
          <a:p>
            <a:pPr marL="1149350" lvl="1" indent="-514350">
              <a:buFont typeface="+mj-lt"/>
              <a:buAutoNum type="alphaLcParenR"/>
            </a:pPr>
            <a:r>
              <a:rPr lang="sv-SE" sz="3500" dirty="0"/>
              <a:t> Vid Pc-allergi: PPI x 2 + </a:t>
            </a:r>
            <a:r>
              <a:rPr lang="sv-SE" sz="3500" dirty="0" err="1"/>
              <a:t>metronidazol</a:t>
            </a:r>
            <a:r>
              <a:rPr lang="sv-SE" sz="3500" dirty="0"/>
              <a:t> 400-500 mg x 2 + </a:t>
            </a:r>
            <a:r>
              <a:rPr lang="sv-SE" sz="3500" dirty="0" err="1"/>
              <a:t>klaritromycin</a:t>
            </a:r>
            <a:r>
              <a:rPr lang="sv-SE" sz="3500" dirty="0"/>
              <a:t> 500 mg x 2 i 1 v</a:t>
            </a:r>
          </a:p>
          <a:p>
            <a:pPr marL="1149350" lvl="1" indent="-514350">
              <a:buFont typeface="+mj-lt"/>
              <a:buAutoNum type="alphaLcParenR"/>
            </a:pPr>
            <a:r>
              <a:rPr lang="sv-SE" sz="3500" dirty="0"/>
              <a:t> Uppföljning: F-</a:t>
            </a:r>
            <a:r>
              <a:rPr lang="sv-SE" sz="3500" dirty="0" err="1"/>
              <a:t>Hp</a:t>
            </a:r>
            <a:r>
              <a:rPr lang="sv-SE" sz="3500" dirty="0"/>
              <a:t> tidigast 4 v efter avslutad kur (och helst 2 v efter avslutad PPI).</a:t>
            </a:r>
          </a:p>
          <a:p>
            <a:pPr marL="1149350" lvl="1" indent="-514350">
              <a:buFont typeface="+mj-lt"/>
              <a:buAutoNum type="alphaLcParenR"/>
            </a:pPr>
            <a:r>
              <a:rPr lang="sv-SE" sz="3500" dirty="0"/>
              <a:t> Om eradikeringen lyckats men patienten har kvarstående symtom, kan behandling med PPI fortsätta och följas upp som beskrivs vid Funktionell dyspepsi</a:t>
            </a:r>
          </a:p>
          <a:p>
            <a:pPr marL="914400" indent="-914400">
              <a:buFont typeface="+mj-lt"/>
              <a:buAutoNum type="arabicParenR"/>
            </a:pPr>
            <a:r>
              <a:rPr lang="sv-SE" dirty="0"/>
              <a:t>Andra linjens eradikering om patienten fortfarande är infekterad med </a:t>
            </a:r>
            <a:r>
              <a:rPr lang="sv-SE" dirty="0" err="1"/>
              <a:t>H.pylori</a:t>
            </a:r>
            <a:r>
              <a:rPr lang="sv-SE" dirty="0"/>
              <a:t> vid kontroll</a:t>
            </a:r>
          </a:p>
          <a:p>
            <a:pPr marL="1149350" lvl="1" indent="-514350">
              <a:buFont typeface="+mj-lt"/>
              <a:buAutoNum type="alphaLcParenR"/>
            </a:pPr>
            <a:r>
              <a:rPr lang="sv-SE" sz="3500" dirty="0"/>
              <a:t> PPI x 2 + </a:t>
            </a:r>
            <a:r>
              <a:rPr lang="sv-SE" sz="3500" dirty="0" err="1"/>
              <a:t>amoxicillin</a:t>
            </a:r>
            <a:r>
              <a:rPr lang="sv-SE" sz="3500" dirty="0"/>
              <a:t> 1 g x 2 + </a:t>
            </a:r>
            <a:r>
              <a:rPr lang="sv-SE" sz="3500" dirty="0" err="1"/>
              <a:t>metronidazol</a:t>
            </a:r>
            <a:r>
              <a:rPr lang="sv-SE" sz="3500" dirty="0"/>
              <a:t> 400-500 mg x 2 i 2 v</a:t>
            </a:r>
          </a:p>
          <a:p>
            <a:pPr marL="1149350" lvl="1" indent="-514350">
              <a:buFont typeface="+mj-lt"/>
              <a:buAutoNum type="alphaLcParenR"/>
            </a:pPr>
            <a:r>
              <a:rPr lang="sv-SE" sz="3500" dirty="0"/>
              <a:t> Vid Pc-allergi: </a:t>
            </a:r>
            <a:r>
              <a:rPr lang="de-DE" sz="3500" dirty="0"/>
              <a:t>PPI x 2 + </a:t>
            </a:r>
            <a:r>
              <a:rPr lang="de-DE" sz="3500" dirty="0" err="1"/>
              <a:t>doxycyklin</a:t>
            </a:r>
            <a:r>
              <a:rPr lang="de-DE" sz="3500" dirty="0"/>
              <a:t> 100 mg 1x2 + </a:t>
            </a:r>
            <a:r>
              <a:rPr lang="de-DE" sz="3500" dirty="0" err="1"/>
              <a:t>metronidazol</a:t>
            </a:r>
            <a:r>
              <a:rPr lang="de-DE" sz="3500" dirty="0"/>
              <a:t> 400-500 mg x 2 i 2 v</a:t>
            </a:r>
            <a:endParaRPr lang="sv-SE" sz="3500" dirty="0"/>
          </a:p>
        </p:txBody>
      </p:sp>
    </p:spTree>
    <p:extLst>
      <p:ext uri="{BB962C8B-B14F-4D97-AF65-F5344CB8AC3E}">
        <p14:creationId xmlns:p14="http://schemas.microsoft.com/office/powerpoint/2010/main" val="40636643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7A2F68-ADC1-456F-355B-4387DBE39883}"/>
              </a:ext>
            </a:extLst>
          </p:cNvPr>
          <p:cNvSpPr>
            <a:spLocks noGrp="1"/>
          </p:cNvSpPr>
          <p:nvPr>
            <p:ph type="title"/>
          </p:nvPr>
        </p:nvSpPr>
        <p:spPr/>
        <p:txBody>
          <a:bodyPr>
            <a:normAutofit/>
          </a:bodyPr>
          <a:lstStyle/>
          <a:p>
            <a:r>
              <a:rPr lang="sv-SE" sz="6000" dirty="0"/>
              <a:t>Eradikering av H. pylori – forts.</a:t>
            </a:r>
          </a:p>
        </p:txBody>
      </p:sp>
      <p:sp>
        <p:nvSpPr>
          <p:cNvPr id="3" name="Platshållare för text 2">
            <a:extLst>
              <a:ext uri="{FF2B5EF4-FFF2-40B4-BE49-F238E27FC236}">
                <a16:creationId xmlns:a16="http://schemas.microsoft.com/office/drawing/2014/main" id="{72B4C0F7-5742-8ADC-3161-F342FCEB8FC3}"/>
              </a:ext>
            </a:extLst>
          </p:cNvPr>
          <p:cNvSpPr>
            <a:spLocks noGrp="1"/>
          </p:cNvSpPr>
          <p:nvPr>
            <p:ph type="body" idx="1"/>
          </p:nvPr>
        </p:nvSpPr>
        <p:spPr>
          <a:xfrm>
            <a:off x="1689100" y="4097215"/>
            <a:ext cx="21005800" cy="8348785"/>
          </a:xfrm>
        </p:spPr>
        <p:txBody>
          <a:bodyPr>
            <a:normAutofit fontScale="92500" lnSpcReduction="20000"/>
          </a:bodyPr>
          <a:lstStyle/>
          <a:p>
            <a:pPr marL="914400" indent="-914400">
              <a:buFont typeface="+mj-lt"/>
              <a:buAutoNum type="arabicParenR"/>
            </a:pPr>
            <a:r>
              <a:rPr lang="sv-SE" dirty="0"/>
              <a:t>Kvarstående inf. el. symtom efter 2 behandlingar – gastroskopi + </a:t>
            </a:r>
            <a:r>
              <a:rPr lang="sv-SE" dirty="0" err="1"/>
              <a:t>px</a:t>
            </a:r>
            <a:r>
              <a:rPr lang="sv-SE" dirty="0"/>
              <a:t>, odling och resistensbestämning (undantag, se nästa punkt) </a:t>
            </a:r>
          </a:p>
          <a:p>
            <a:pPr marL="914400" indent="-914400">
              <a:buFont typeface="+mj-lt"/>
              <a:buAutoNum type="arabicParenR"/>
            </a:pPr>
            <a:r>
              <a:rPr lang="sv-SE" dirty="0"/>
              <a:t>Dg. FD efter gastroskopi + inf. (när man beslutat om behandling) behandla högst 2 ggr enl. </a:t>
            </a:r>
            <a:r>
              <a:rPr lang="sv-SE" dirty="0" err="1"/>
              <a:t>TaT</a:t>
            </a:r>
            <a:r>
              <a:rPr lang="sv-SE" dirty="0"/>
              <a:t>.</a:t>
            </a:r>
          </a:p>
          <a:p>
            <a:pPr marL="635000" lvl="1" indent="0">
              <a:buNone/>
            </a:pPr>
            <a:r>
              <a:rPr lang="sv-SE" dirty="0"/>
              <a:t>Om </a:t>
            </a:r>
            <a:r>
              <a:rPr lang="sv-SE" dirty="0" err="1"/>
              <a:t>pat</a:t>
            </a:r>
            <a:r>
              <a:rPr lang="sv-SE" dirty="0"/>
              <a:t> fått 2 er-kurer och sedan efter en gastroskopi diagnosen </a:t>
            </a:r>
            <a:r>
              <a:rPr lang="sv-SE" dirty="0" err="1"/>
              <a:t>Hp</a:t>
            </a:r>
            <a:r>
              <a:rPr lang="sv-SE" dirty="0"/>
              <a:t>+ FD kvarstår, behandla 1 gång enligt resistensbestämning, men sedan inte testa för utfallet</a:t>
            </a:r>
          </a:p>
          <a:p>
            <a:pPr marL="635000" lvl="1" indent="0">
              <a:buNone/>
            </a:pPr>
            <a:r>
              <a:rPr lang="sv-SE" sz="3900" dirty="0"/>
              <a:t>Projektgruppen bedömer det som orimligt att ge mer än tre behandlingsförsök på en patient som fått diagnosen funktionell dyspepsi och av pedagogiska skäl är det då onödigt testa. Detta måste förklaras för patienten. Om eradikeringen lyckats men patienten har kvarstående symtom, behandlas patienten som vid FD</a:t>
            </a:r>
          </a:p>
          <a:p>
            <a:endParaRPr lang="sv-SE" dirty="0"/>
          </a:p>
        </p:txBody>
      </p:sp>
    </p:spTree>
    <p:extLst>
      <p:ext uri="{BB962C8B-B14F-4D97-AF65-F5344CB8AC3E}">
        <p14:creationId xmlns:p14="http://schemas.microsoft.com/office/powerpoint/2010/main" val="147962635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8CCF2-8B91-5116-644E-B7F5298F603D}"/>
              </a:ext>
            </a:extLst>
          </p:cNvPr>
          <p:cNvSpPr>
            <a:spLocks noGrp="1"/>
          </p:cNvSpPr>
          <p:nvPr>
            <p:ph type="title"/>
          </p:nvPr>
        </p:nvSpPr>
        <p:spPr/>
        <p:txBody>
          <a:bodyPr>
            <a:normAutofit/>
          </a:bodyPr>
          <a:lstStyle/>
          <a:p>
            <a:r>
              <a:rPr lang="sv-SE" dirty="0"/>
              <a:t>Celiaki</a:t>
            </a:r>
          </a:p>
        </p:txBody>
      </p:sp>
      <p:sp>
        <p:nvSpPr>
          <p:cNvPr id="3" name="Platshållare för text 2">
            <a:extLst>
              <a:ext uri="{FF2B5EF4-FFF2-40B4-BE49-F238E27FC236}">
                <a16:creationId xmlns:a16="http://schemas.microsoft.com/office/drawing/2014/main" id="{05F90B80-B4D9-3AA4-8D99-1DC578BA10EF}"/>
              </a:ext>
            </a:extLst>
          </p:cNvPr>
          <p:cNvSpPr>
            <a:spLocks noGrp="1"/>
          </p:cNvSpPr>
          <p:nvPr>
            <p:ph type="body" idx="1"/>
          </p:nvPr>
        </p:nvSpPr>
        <p:spPr/>
        <p:txBody>
          <a:bodyPr/>
          <a:lstStyle/>
          <a:p>
            <a:r>
              <a:rPr lang="sv-SE" dirty="0"/>
              <a:t>Nationellt vårdprogram för celiaki 2020 (SPGHN, SGF, SFAM)</a:t>
            </a:r>
          </a:p>
        </p:txBody>
      </p:sp>
    </p:spTree>
    <p:extLst>
      <p:ext uri="{BB962C8B-B14F-4D97-AF65-F5344CB8AC3E}">
        <p14:creationId xmlns:p14="http://schemas.microsoft.com/office/powerpoint/2010/main" val="257561780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EE93243-619B-AA35-2050-410503A1A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812" y="265181"/>
            <a:ext cx="10245012" cy="1374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1338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Vad är IBS?"/>
          <p:cNvSpPr txBox="1">
            <a:spLocks noGrp="1"/>
          </p:cNvSpPr>
          <p:nvPr>
            <p:ph type="title"/>
          </p:nvPr>
        </p:nvSpPr>
        <p:spPr>
          <a:prstGeom prst="rect">
            <a:avLst/>
          </a:prstGeom>
        </p:spPr>
        <p:txBody>
          <a:bodyPr/>
          <a:lstStyle/>
          <a:p>
            <a:r>
              <a:t>Vad är IBS?</a:t>
            </a:r>
          </a:p>
        </p:txBody>
      </p:sp>
      <p:sp>
        <p:nvSpPr>
          <p:cNvPr id="123" name="irritabel tarm…"/>
          <p:cNvSpPr txBox="1">
            <a:spLocks noGrp="1"/>
          </p:cNvSpPr>
          <p:nvPr>
            <p:ph type="body" idx="1"/>
          </p:nvPr>
        </p:nvSpPr>
        <p:spPr>
          <a:prstGeom prst="rect">
            <a:avLst/>
          </a:prstGeom>
        </p:spPr>
        <p:txBody>
          <a:bodyPr/>
          <a:lstStyle/>
          <a:p>
            <a:r>
              <a:t>irritabel tarm</a:t>
            </a:r>
          </a:p>
          <a:p>
            <a:r>
              <a:t>vanlig (funktionell) mag-tarm sjukdom</a:t>
            </a:r>
          </a:p>
          <a:p>
            <a:r>
              <a:t>a disorder of gut-brain interaction</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6C1693-EBD0-2F05-C6BB-2F2AEAA686A9}"/>
              </a:ext>
            </a:extLst>
          </p:cNvPr>
          <p:cNvSpPr>
            <a:spLocks noGrp="1"/>
          </p:cNvSpPr>
          <p:nvPr>
            <p:ph type="title"/>
          </p:nvPr>
        </p:nvSpPr>
        <p:spPr>
          <a:xfrm>
            <a:off x="419100" y="355600"/>
            <a:ext cx="23964900" cy="2286000"/>
          </a:xfrm>
        </p:spPr>
        <p:txBody>
          <a:bodyPr>
            <a:normAutofit/>
          </a:bodyPr>
          <a:lstStyle/>
          <a:p>
            <a:r>
              <a:rPr lang="sv-SE" sz="6000" dirty="0"/>
              <a:t>Symtom, manifestationer och tillstånd som inger misstanke om celiaki</a:t>
            </a:r>
          </a:p>
        </p:txBody>
      </p:sp>
      <p:sp>
        <p:nvSpPr>
          <p:cNvPr id="3" name="Platshållare för text 2">
            <a:extLst>
              <a:ext uri="{FF2B5EF4-FFF2-40B4-BE49-F238E27FC236}">
                <a16:creationId xmlns:a16="http://schemas.microsoft.com/office/drawing/2014/main" id="{C48CADFA-40CC-15E9-DAFD-86F2AF57B80F}"/>
              </a:ext>
            </a:extLst>
          </p:cNvPr>
          <p:cNvSpPr>
            <a:spLocks noGrp="1"/>
          </p:cNvSpPr>
          <p:nvPr>
            <p:ph type="body" idx="1"/>
          </p:nvPr>
        </p:nvSpPr>
        <p:spPr>
          <a:xfrm>
            <a:off x="21075571" y="14878049"/>
            <a:ext cx="2051129" cy="3863595"/>
          </a:xfrm>
        </p:spPr>
        <p:txBody>
          <a:bodyPr>
            <a:normAutofit/>
          </a:bodyPr>
          <a:lstStyle/>
          <a:p>
            <a:endParaRPr lang="sv-SE" dirty="0"/>
          </a:p>
        </p:txBody>
      </p:sp>
      <p:pic>
        <p:nvPicPr>
          <p:cNvPr id="2050" name="Picture 2">
            <a:extLst>
              <a:ext uri="{FF2B5EF4-FFF2-40B4-BE49-F238E27FC236}">
                <a16:creationId xmlns:a16="http://schemas.microsoft.com/office/drawing/2014/main" id="{41F30E08-53F8-EA28-FD1C-6B63D94CC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2343151"/>
            <a:ext cx="12115799" cy="113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2134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355453-47B1-1F81-2ADA-07926843283B}"/>
              </a:ext>
            </a:extLst>
          </p:cNvPr>
          <p:cNvSpPr>
            <a:spLocks noGrp="1"/>
          </p:cNvSpPr>
          <p:nvPr>
            <p:ph type="title"/>
          </p:nvPr>
        </p:nvSpPr>
        <p:spPr/>
        <p:txBody>
          <a:bodyPr>
            <a:normAutofit/>
          </a:bodyPr>
          <a:lstStyle/>
          <a:p>
            <a:r>
              <a:rPr lang="sv-SE" sz="6000" dirty="0"/>
              <a:t>Serologiska markörer</a:t>
            </a:r>
          </a:p>
        </p:txBody>
      </p:sp>
      <p:sp>
        <p:nvSpPr>
          <p:cNvPr id="3" name="Platshållare för text 2">
            <a:extLst>
              <a:ext uri="{FF2B5EF4-FFF2-40B4-BE49-F238E27FC236}">
                <a16:creationId xmlns:a16="http://schemas.microsoft.com/office/drawing/2014/main" id="{BAB3DDF1-D4B2-72AB-B58B-E5D839C79585}"/>
              </a:ext>
            </a:extLst>
          </p:cNvPr>
          <p:cNvSpPr>
            <a:spLocks noGrp="1"/>
          </p:cNvSpPr>
          <p:nvPr>
            <p:ph type="body" idx="1"/>
          </p:nvPr>
        </p:nvSpPr>
        <p:spPr/>
        <p:txBody>
          <a:bodyPr/>
          <a:lstStyle/>
          <a:p>
            <a:r>
              <a:rPr lang="sv-SE" dirty="0"/>
              <a:t>(anti) TTG-</a:t>
            </a:r>
            <a:r>
              <a:rPr lang="sv-SE" dirty="0" err="1"/>
              <a:t>IgA</a:t>
            </a:r>
            <a:r>
              <a:rPr lang="sv-SE" dirty="0"/>
              <a:t> (sensitivitet och specificitet &gt; 90%)</a:t>
            </a:r>
          </a:p>
          <a:p>
            <a:pPr marL="635000" lvl="1" indent="0">
              <a:buNone/>
            </a:pPr>
            <a:r>
              <a:rPr lang="sv-SE" dirty="0"/>
              <a:t>						Om förhöjt – remiss till oss (el. </a:t>
            </a:r>
            <a:r>
              <a:rPr lang="sv-SE" dirty="0" err="1"/>
              <a:t>Barnklin</a:t>
            </a:r>
            <a:r>
              <a:rPr lang="sv-SE" dirty="0"/>
              <a:t>)</a:t>
            </a:r>
          </a:p>
          <a:p>
            <a:pPr marL="635000" lvl="1" indent="0">
              <a:buNone/>
            </a:pPr>
            <a:r>
              <a:rPr lang="sv-SE" dirty="0"/>
              <a:t>										x 10 x 2 – dg utan </a:t>
            </a:r>
            <a:r>
              <a:rPr lang="sv-SE" dirty="0" err="1"/>
              <a:t>px</a:t>
            </a:r>
            <a:endParaRPr lang="sv-SE" dirty="0"/>
          </a:p>
          <a:p>
            <a:r>
              <a:rPr lang="sv-SE" dirty="0"/>
              <a:t>(anti) TTG-</a:t>
            </a:r>
            <a:r>
              <a:rPr lang="sv-SE" dirty="0" err="1"/>
              <a:t>IgG</a:t>
            </a:r>
            <a:r>
              <a:rPr lang="sv-SE" dirty="0"/>
              <a:t> (lägre sensitivitet)</a:t>
            </a:r>
          </a:p>
          <a:p>
            <a:endParaRPr lang="sv-SE" dirty="0"/>
          </a:p>
        </p:txBody>
      </p:sp>
    </p:spTree>
    <p:extLst>
      <p:ext uri="{BB962C8B-B14F-4D97-AF65-F5344CB8AC3E}">
        <p14:creationId xmlns:p14="http://schemas.microsoft.com/office/powerpoint/2010/main" val="355794990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B262B0-4FD6-50D4-281F-5BA109B474CA}"/>
              </a:ext>
            </a:extLst>
          </p:cNvPr>
          <p:cNvSpPr>
            <a:spLocks noGrp="1"/>
          </p:cNvSpPr>
          <p:nvPr>
            <p:ph type="title"/>
          </p:nvPr>
        </p:nvSpPr>
        <p:spPr/>
        <p:txBody>
          <a:bodyPr>
            <a:normAutofit/>
          </a:bodyPr>
          <a:lstStyle/>
          <a:p>
            <a:r>
              <a:rPr lang="sv-SE" sz="6000" dirty="0"/>
              <a:t>Orsaker till falskt negativt </a:t>
            </a:r>
            <a:r>
              <a:rPr lang="sv-SE" sz="6000" dirty="0" err="1"/>
              <a:t>tTG-IgA</a:t>
            </a:r>
            <a:endParaRPr lang="sv-SE" sz="6000" dirty="0"/>
          </a:p>
        </p:txBody>
      </p:sp>
      <p:sp>
        <p:nvSpPr>
          <p:cNvPr id="3" name="Platshållare för text 2">
            <a:extLst>
              <a:ext uri="{FF2B5EF4-FFF2-40B4-BE49-F238E27FC236}">
                <a16:creationId xmlns:a16="http://schemas.microsoft.com/office/drawing/2014/main" id="{512449AD-882A-4920-721C-302EFDE827DF}"/>
              </a:ext>
            </a:extLst>
          </p:cNvPr>
          <p:cNvSpPr>
            <a:spLocks noGrp="1"/>
          </p:cNvSpPr>
          <p:nvPr>
            <p:ph type="body" idx="1"/>
          </p:nvPr>
        </p:nvSpPr>
        <p:spPr/>
        <p:txBody>
          <a:bodyPr/>
          <a:lstStyle/>
          <a:p>
            <a:r>
              <a:rPr lang="sv-SE" dirty="0"/>
              <a:t>Barn &lt; 2 år med tydliga symtom (framförallt relaterade till malabsorption)</a:t>
            </a:r>
          </a:p>
          <a:p>
            <a:r>
              <a:rPr lang="sv-SE" dirty="0"/>
              <a:t>Selektiv </a:t>
            </a:r>
            <a:r>
              <a:rPr lang="sv-SE" dirty="0" err="1"/>
              <a:t>IgA</a:t>
            </a:r>
            <a:r>
              <a:rPr lang="sv-SE" dirty="0"/>
              <a:t>-brist</a:t>
            </a:r>
          </a:p>
          <a:p>
            <a:r>
              <a:rPr lang="sv-SE" dirty="0"/>
              <a:t>Glutenfri eller delvis glutenfri kost vid provtagning</a:t>
            </a:r>
          </a:p>
          <a:p>
            <a:r>
              <a:rPr lang="sv-SE" dirty="0" err="1"/>
              <a:t>Immunosuppressiv</a:t>
            </a:r>
            <a:r>
              <a:rPr lang="sv-SE" dirty="0"/>
              <a:t> behandling </a:t>
            </a:r>
          </a:p>
        </p:txBody>
      </p:sp>
    </p:spTree>
    <p:extLst>
      <p:ext uri="{BB962C8B-B14F-4D97-AF65-F5344CB8AC3E}">
        <p14:creationId xmlns:p14="http://schemas.microsoft.com/office/powerpoint/2010/main" val="413284636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FB3DB-0842-71CA-BFD1-C00B3E1452F9}"/>
              </a:ext>
            </a:extLst>
          </p:cNvPr>
          <p:cNvSpPr>
            <a:spLocks noGrp="1"/>
          </p:cNvSpPr>
          <p:nvPr>
            <p:ph type="title"/>
          </p:nvPr>
        </p:nvSpPr>
        <p:spPr/>
        <p:txBody>
          <a:bodyPr>
            <a:normAutofit/>
          </a:bodyPr>
          <a:lstStyle/>
          <a:p>
            <a:r>
              <a:rPr lang="sv-SE" sz="6000" dirty="0"/>
              <a:t>Diagnostiska kriterier för celiaki</a:t>
            </a:r>
          </a:p>
        </p:txBody>
      </p:sp>
      <p:pic>
        <p:nvPicPr>
          <p:cNvPr id="3074" name="Picture 2">
            <a:extLst>
              <a:ext uri="{FF2B5EF4-FFF2-40B4-BE49-F238E27FC236}">
                <a16:creationId xmlns:a16="http://schemas.microsoft.com/office/drawing/2014/main" id="{DAB34BC5-B5A1-EB59-B5FE-38CA783D6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150" y="2073047"/>
            <a:ext cx="14497049" cy="1169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63269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8EF13-478E-C14B-23A5-90D2E4765EBE}"/>
              </a:ext>
            </a:extLst>
          </p:cNvPr>
          <p:cNvSpPr>
            <a:spLocks noGrp="1"/>
          </p:cNvSpPr>
          <p:nvPr>
            <p:ph type="title"/>
          </p:nvPr>
        </p:nvSpPr>
        <p:spPr/>
        <p:txBody>
          <a:bodyPr>
            <a:normAutofit/>
          </a:bodyPr>
          <a:lstStyle/>
          <a:p>
            <a:r>
              <a:rPr lang="sv-SE" sz="6000" dirty="0"/>
              <a:t>Uppföljning</a:t>
            </a:r>
          </a:p>
        </p:txBody>
      </p:sp>
      <p:sp>
        <p:nvSpPr>
          <p:cNvPr id="3" name="Platshållare för text 2">
            <a:extLst>
              <a:ext uri="{FF2B5EF4-FFF2-40B4-BE49-F238E27FC236}">
                <a16:creationId xmlns:a16="http://schemas.microsoft.com/office/drawing/2014/main" id="{72F4F2D9-7CBD-9791-D1B8-7B40A02A8B61}"/>
              </a:ext>
            </a:extLst>
          </p:cNvPr>
          <p:cNvSpPr>
            <a:spLocks noGrp="1"/>
          </p:cNvSpPr>
          <p:nvPr>
            <p:ph type="body" idx="1"/>
          </p:nvPr>
        </p:nvSpPr>
        <p:spPr/>
        <p:txBody>
          <a:bodyPr/>
          <a:lstStyle/>
          <a:p>
            <a:r>
              <a:rPr lang="sv-SE" dirty="0"/>
              <a:t>Vuxna med celiaki kan efter den initiala uppföljningen följas via primärvården, under förutsättning att det finns tillgång till dietist</a:t>
            </a:r>
          </a:p>
          <a:p>
            <a:r>
              <a:rPr lang="sv-SE" dirty="0"/>
              <a:t> Provtagningen för </a:t>
            </a:r>
            <a:r>
              <a:rPr lang="sv-SE" dirty="0" err="1"/>
              <a:t>tTG</a:t>
            </a:r>
            <a:r>
              <a:rPr lang="sv-SE" dirty="0"/>
              <a:t> rekommenderas vid symtom</a:t>
            </a:r>
          </a:p>
          <a:p>
            <a:r>
              <a:rPr lang="sv-SE" dirty="0"/>
              <a:t>Provtagningen avseende associerade sjukdomar görs efter bedömning, t ex blodstatus, järnstatus, </a:t>
            </a:r>
            <a:r>
              <a:rPr lang="sv-SE" dirty="0" err="1"/>
              <a:t>folat</a:t>
            </a:r>
            <a:r>
              <a:rPr lang="sv-SE" dirty="0"/>
              <a:t>, B12, TSH, p-glukos, leverprover och analys av PTH</a:t>
            </a:r>
          </a:p>
          <a:p>
            <a:r>
              <a:rPr lang="sv-SE" dirty="0"/>
              <a:t>Hos personer över 55 års ålder eller som har andra riskfaktorer för osteoporos kan bentäthetsmätning övervägas.</a:t>
            </a:r>
          </a:p>
        </p:txBody>
      </p:sp>
    </p:spTree>
    <p:extLst>
      <p:ext uri="{BB962C8B-B14F-4D97-AF65-F5344CB8AC3E}">
        <p14:creationId xmlns:p14="http://schemas.microsoft.com/office/powerpoint/2010/main" val="236710227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Leversjukdomar"/>
          <p:cNvSpPr txBox="1">
            <a:spLocks noGrp="1"/>
          </p:cNvSpPr>
          <p:nvPr>
            <p:ph type="title"/>
          </p:nvPr>
        </p:nvSpPr>
        <p:spPr>
          <a:xfrm>
            <a:off x="831272" y="357188"/>
            <a:ext cx="23192509" cy="2350843"/>
          </a:xfrm>
          <a:prstGeom prst="rect">
            <a:avLst/>
          </a:prstGeom>
        </p:spPr>
        <p:txBody>
          <a:bodyPr>
            <a:normAutofit/>
          </a:bodyPr>
          <a:lstStyle>
            <a:lvl1pPr>
              <a:defRPr sz="4000"/>
            </a:lvl1pPr>
          </a:lstStyle>
          <a:p>
            <a:r>
              <a:rPr lang="sv-SE" sz="6000" dirty="0"/>
              <a:t>Leversjukdomar</a:t>
            </a:r>
            <a:br>
              <a:rPr lang="sv-SE" sz="6000" dirty="0"/>
            </a:br>
            <a:br>
              <a:rPr lang="sv-SE" dirty="0"/>
            </a:br>
            <a:r>
              <a:rPr lang="sv-SE" dirty="0"/>
              <a:t>Hur utreda patient med förhöjda leverprover?</a:t>
            </a:r>
          </a:p>
        </p:txBody>
      </p:sp>
      <p:sp>
        <p:nvSpPr>
          <p:cNvPr id="178" name="Anamnes (alkohol, läkemedel, kosttillskott)…"/>
          <p:cNvSpPr txBox="1">
            <a:spLocks noGrp="1"/>
          </p:cNvSpPr>
          <p:nvPr>
            <p:ph type="body" idx="1"/>
          </p:nvPr>
        </p:nvSpPr>
        <p:spPr>
          <a:xfrm>
            <a:off x="597878" y="3262745"/>
            <a:ext cx="23633722" cy="9450932"/>
          </a:xfrm>
          <a:prstGeom prst="rect">
            <a:avLst/>
          </a:prstGeom>
        </p:spPr>
        <p:txBody>
          <a:bodyPr numCol="2">
            <a:normAutofit/>
          </a:bodyPr>
          <a:lstStyle/>
          <a:p>
            <a:pPr marL="0" indent="0" defTabSz="943222">
              <a:lnSpc>
                <a:spcPct val="150000"/>
              </a:lnSpc>
              <a:spcBef>
                <a:spcPts val="0"/>
              </a:spcBef>
              <a:buSzTx/>
              <a:buNone/>
              <a:defRPr sz="1620">
                <a:uFill>
                  <a:solidFill>
                    <a:srgbClr val="000000"/>
                  </a:solidFill>
                </a:uFill>
              </a:defRPr>
            </a:pPr>
            <a:r>
              <a:rPr sz="3200" u="sng" dirty="0" err="1"/>
              <a:t>Anamnes</a:t>
            </a:r>
            <a:r>
              <a:rPr sz="3200" dirty="0"/>
              <a:t> (</a:t>
            </a:r>
            <a:r>
              <a:rPr sz="3200" dirty="0" err="1"/>
              <a:t>alkohol</a:t>
            </a:r>
            <a:r>
              <a:rPr sz="3200" dirty="0"/>
              <a:t>, </a:t>
            </a:r>
            <a:r>
              <a:rPr sz="3200" dirty="0" err="1"/>
              <a:t>läkemedel</a:t>
            </a:r>
            <a:r>
              <a:rPr sz="3200" dirty="0"/>
              <a:t>, </a:t>
            </a:r>
            <a:r>
              <a:rPr sz="3200" dirty="0" err="1"/>
              <a:t>kosttillskott</a:t>
            </a:r>
            <a:r>
              <a:rPr sz="3200" dirty="0"/>
              <a:t>)</a:t>
            </a:r>
          </a:p>
          <a:p>
            <a:pPr marL="0" indent="0" defTabSz="943222">
              <a:lnSpc>
                <a:spcPct val="150000"/>
              </a:lnSpc>
              <a:spcBef>
                <a:spcPts val="0"/>
              </a:spcBef>
              <a:buSzTx/>
              <a:buNone/>
              <a:defRPr sz="1620">
                <a:uFill>
                  <a:solidFill>
                    <a:srgbClr val="000000"/>
                  </a:solidFill>
                </a:uFill>
              </a:defRPr>
            </a:pPr>
            <a:endParaRPr sz="3200" dirty="0"/>
          </a:p>
          <a:p>
            <a:pPr marL="0" indent="0" defTabSz="943222">
              <a:lnSpc>
                <a:spcPct val="150000"/>
              </a:lnSpc>
              <a:spcBef>
                <a:spcPts val="0"/>
              </a:spcBef>
              <a:buSzTx/>
              <a:buNone/>
              <a:defRPr sz="1620">
                <a:uFill>
                  <a:solidFill>
                    <a:srgbClr val="000000"/>
                  </a:solidFill>
                </a:uFill>
              </a:defRPr>
            </a:pPr>
            <a:r>
              <a:rPr sz="3200" u="sng" dirty="0"/>
              <a:t>Status</a:t>
            </a:r>
            <a:r>
              <a:rPr sz="3200" dirty="0"/>
              <a:t> (ascites, spider naevi)</a:t>
            </a:r>
          </a:p>
          <a:p>
            <a:pPr marL="0" indent="0" defTabSz="943222">
              <a:lnSpc>
                <a:spcPct val="150000"/>
              </a:lnSpc>
              <a:spcBef>
                <a:spcPts val="0"/>
              </a:spcBef>
              <a:buSzTx/>
              <a:buNone/>
              <a:defRPr sz="1620">
                <a:uFill>
                  <a:solidFill>
                    <a:srgbClr val="000000"/>
                  </a:solidFill>
                </a:uFill>
              </a:defRPr>
            </a:pPr>
            <a:endParaRPr sz="3200" dirty="0"/>
          </a:p>
          <a:p>
            <a:pPr marL="0" indent="0" defTabSz="520796">
              <a:lnSpc>
                <a:spcPct val="150000"/>
              </a:lnSpc>
              <a:spcBef>
                <a:spcPts val="0"/>
              </a:spcBef>
              <a:buSzTx/>
              <a:buNone/>
              <a:defRPr sz="1620" u="sng"/>
            </a:pPr>
            <a:r>
              <a:rPr sz="3200" dirty="0"/>
              <a:t>Prover</a:t>
            </a:r>
          </a:p>
          <a:p>
            <a:pPr marL="441764" indent="-236725" defTabSz="943222">
              <a:lnSpc>
                <a:spcPct val="150000"/>
              </a:lnSpc>
              <a:spcBef>
                <a:spcPts val="0"/>
              </a:spcBef>
              <a:buSzPct val="100000"/>
              <a:defRPr sz="1620">
                <a:uFill>
                  <a:solidFill>
                    <a:srgbClr val="000000"/>
                  </a:solidFill>
                </a:uFill>
              </a:defRPr>
            </a:pPr>
            <a:r>
              <a:rPr sz="3200" dirty="0" err="1"/>
              <a:t>Hepatit</a:t>
            </a:r>
            <a:r>
              <a:rPr sz="3200" dirty="0"/>
              <a:t> block (vid </a:t>
            </a:r>
            <a:r>
              <a:rPr sz="3200" dirty="0" err="1"/>
              <a:t>påvisad</a:t>
            </a:r>
            <a:r>
              <a:rPr sz="3200" dirty="0"/>
              <a:t> </a:t>
            </a:r>
            <a:r>
              <a:rPr sz="3200" dirty="0" err="1"/>
              <a:t>virushepatit</a:t>
            </a:r>
            <a:r>
              <a:rPr sz="3200" dirty="0"/>
              <a:t> remiss till </a:t>
            </a:r>
            <a:r>
              <a:rPr sz="3200" dirty="0" err="1"/>
              <a:t>Infektionkliniken</a:t>
            </a:r>
            <a:r>
              <a:rPr sz="3200" dirty="0"/>
              <a:t>)</a:t>
            </a:r>
          </a:p>
          <a:p>
            <a:pPr marL="441764" indent="-236725" defTabSz="943222">
              <a:lnSpc>
                <a:spcPct val="150000"/>
              </a:lnSpc>
              <a:spcBef>
                <a:spcPts val="0"/>
              </a:spcBef>
              <a:buSzPct val="100000"/>
              <a:defRPr sz="1620">
                <a:uFill>
                  <a:solidFill>
                    <a:srgbClr val="000000"/>
                  </a:solidFill>
                </a:uFill>
              </a:defRPr>
            </a:pPr>
            <a:r>
              <a:rPr sz="3200" dirty="0" err="1"/>
              <a:t>Järnstatus</a:t>
            </a:r>
            <a:r>
              <a:rPr sz="3200" dirty="0"/>
              <a:t> (s-Fe, TIBC), ferritin (</a:t>
            </a:r>
            <a:r>
              <a:rPr sz="3200" dirty="0" err="1"/>
              <a:t>hemokromatos</a:t>
            </a:r>
            <a:r>
              <a:rPr sz="3200" dirty="0"/>
              <a:t>?)</a:t>
            </a:r>
          </a:p>
          <a:p>
            <a:pPr marL="441764" indent="-236725" defTabSz="943222">
              <a:lnSpc>
                <a:spcPct val="150000"/>
              </a:lnSpc>
              <a:spcBef>
                <a:spcPts val="0"/>
              </a:spcBef>
              <a:buSzPct val="100000"/>
              <a:defRPr sz="1620">
                <a:uFill>
                  <a:solidFill>
                    <a:srgbClr val="000000"/>
                  </a:solidFill>
                </a:uFill>
              </a:defRPr>
            </a:pPr>
            <a:r>
              <a:rPr sz="3200" dirty="0"/>
              <a:t>S</a:t>
            </a:r>
            <a:r>
              <a:rPr lang="sv-SE" sz="3200" dirty="0"/>
              <a:t>-</a:t>
            </a:r>
            <a:r>
              <a:rPr sz="3200" dirty="0" err="1"/>
              <a:t>proteinelfores</a:t>
            </a:r>
            <a:r>
              <a:rPr sz="3200" dirty="0"/>
              <a:t> - </a:t>
            </a:r>
            <a:r>
              <a:rPr sz="3200" dirty="0" err="1"/>
              <a:t>grovt</a:t>
            </a:r>
            <a:r>
              <a:rPr sz="3200" dirty="0"/>
              <a:t> sett talar </a:t>
            </a:r>
            <a:r>
              <a:rPr sz="3200" dirty="0" err="1"/>
              <a:t>höjning</a:t>
            </a:r>
            <a:r>
              <a:rPr sz="3200" dirty="0"/>
              <a:t> av</a:t>
            </a:r>
          </a:p>
          <a:p>
            <a:pPr marL="2925900" indent="-260398" defTabSz="943222">
              <a:lnSpc>
                <a:spcPct val="150000"/>
              </a:lnSpc>
              <a:spcBef>
                <a:spcPts val="0"/>
              </a:spcBef>
              <a:buSzPct val="100000"/>
              <a:defRPr sz="1620">
                <a:uFill>
                  <a:solidFill>
                    <a:srgbClr val="000000"/>
                  </a:solidFill>
                </a:uFill>
              </a:defRPr>
            </a:pPr>
            <a:r>
              <a:rPr sz="3200" dirty="0"/>
              <a:t>IgA  för </a:t>
            </a:r>
            <a:r>
              <a:rPr sz="3200" dirty="0" err="1"/>
              <a:t>alkohol</a:t>
            </a:r>
            <a:endParaRPr sz="3200" dirty="0"/>
          </a:p>
          <a:p>
            <a:pPr marL="2925900" indent="-260398" defTabSz="943222">
              <a:lnSpc>
                <a:spcPct val="150000"/>
              </a:lnSpc>
              <a:spcBef>
                <a:spcPts val="0"/>
              </a:spcBef>
              <a:buSzPct val="100000"/>
              <a:defRPr sz="1620">
                <a:uFill>
                  <a:solidFill>
                    <a:srgbClr val="000000"/>
                  </a:solidFill>
                </a:uFill>
              </a:defRPr>
            </a:pPr>
            <a:r>
              <a:rPr sz="3200" dirty="0"/>
              <a:t>IgG   för </a:t>
            </a:r>
            <a:r>
              <a:rPr sz="3200" dirty="0" err="1"/>
              <a:t>autoimmun</a:t>
            </a:r>
            <a:r>
              <a:rPr sz="3200" dirty="0"/>
              <a:t> </a:t>
            </a:r>
            <a:r>
              <a:rPr sz="3200" dirty="0" err="1"/>
              <a:t>hepatit</a:t>
            </a:r>
            <a:r>
              <a:rPr sz="3200" dirty="0"/>
              <a:t> (AIH)</a:t>
            </a:r>
          </a:p>
          <a:p>
            <a:pPr marL="2925900" indent="-260398" defTabSz="943222">
              <a:lnSpc>
                <a:spcPct val="150000"/>
              </a:lnSpc>
              <a:spcBef>
                <a:spcPts val="0"/>
              </a:spcBef>
              <a:buSzPct val="100000"/>
              <a:defRPr sz="1620">
                <a:uFill>
                  <a:solidFill>
                    <a:srgbClr val="000000"/>
                  </a:solidFill>
                </a:uFill>
              </a:defRPr>
            </a:pPr>
            <a:r>
              <a:rPr sz="3200" dirty="0"/>
              <a:t>IgM för  PBC</a:t>
            </a:r>
          </a:p>
          <a:p>
            <a:pPr marL="441764" indent="-236725" defTabSz="943222">
              <a:lnSpc>
                <a:spcPct val="150000"/>
              </a:lnSpc>
              <a:spcBef>
                <a:spcPts val="0"/>
              </a:spcBef>
              <a:buSzPct val="100000"/>
              <a:defRPr sz="1620">
                <a:uFill>
                  <a:solidFill>
                    <a:srgbClr val="000000"/>
                  </a:solidFill>
                </a:uFill>
              </a:defRPr>
            </a:pPr>
            <a:r>
              <a:rPr sz="3200" dirty="0"/>
              <a:t>Alfa-1- </a:t>
            </a:r>
            <a:r>
              <a:rPr sz="3200" dirty="0" err="1"/>
              <a:t>antitrypsinbrist</a:t>
            </a:r>
            <a:r>
              <a:rPr sz="3200" dirty="0"/>
              <a:t> </a:t>
            </a:r>
            <a:r>
              <a:rPr sz="3200" dirty="0" err="1"/>
              <a:t>ovanlig</a:t>
            </a:r>
            <a:r>
              <a:rPr sz="3200" dirty="0"/>
              <a:t> </a:t>
            </a:r>
            <a:r>
              <a:rPr sz="3200" dirty="0" err="1"/>
              <a:t>orsak</a:t>
            </a:r>
            <a:r>
              <a:rPr sz="3200" dirty="0"/>
              <a:t> till </a:t>
            </a:r>
            <a:r>
              <a:rPr sz="3200" dirty="0" err="1"/>
              <a:t>cirros</a:t>
            </a:r>
            <a:endParaRPr sz="3200" dirty="0"/>
          </a:p>
          <a:p>
            <a:pPr marL="441764" indent="-236725" defTabSz="943222">
              <a:lnSpc>
                <a:spcPct val="150000"/>
              </a:lnSpc>
              <a:spcBef>
                <a:spcPts val="0"/>
              </a:spcBef>
              <a:buSzPct val="100000"/>
              <a:defRPr sz="1620">
                <a:uFill>
                  <a:solidFill>
                    <a:srgbClr val="000000"/>
                  </a:solidFill>
                </a:uFill>
              </a:defRPr>
            </a:pPr>
            <a:r>
              <a:rPr sz="3200" dirty="0" err="1"/>
              <a:t>Autoantikroppar</a:t>
            </a:r>
            <a:r>
              <a:rPr sz="3200" dirty="0"/>
              <a:t> </a:t>
            </a:r>
          </a:p>
          <a:p>
            <a:pPr marL="1900707" indent="-260399" defTabSz="943222">
              <a:lnSpc>
                <a:spcPct val="150000"/>
              </a:lnSpc>
              <a:spcBef>
                <a:spcPts val="0"/>
              </a:spcBef>
              <a:buSzPct val="100000"/>
              <a:defRPr sz="1620">
                <a:uFill>
                  <a:solidFill>
                    <a:srgbClr val="000000"/>
                  </a:solidFill>
                </a:uFill>
              </a:defRPr>
            </a:pPr>
            <a:r>
              <a:rPr sz="3200" dirty="0"/>
              <a:t>AMA (PBC?)</a:t>
            </a:r>
          </a:p>
          <a:p>
            <a:pPr marL="1900707" indent="-260399" defTabSz="943222">
              <a:lnSpc>
                <a:spcPct val="150000"/>
              </a:lnSpc>
              <a:spcBef>
                <a:spcPts val="0"/>
              </a:spcBef>
              <a:buSzPct val="100000"/>
              <a:defRPr sz="1620">
                <a:uFill>
                  <a:solidFill>
                    <a:srgbClr val="000000"/>
                  </a:solidFill>
                </a:uFill>
              </a:defRPr>
            </a:pPr>
            <a:r>
              <a:rPr sz="3200" dirty="0"/>
              <a:t>SMA (AIH?)</a:t>
            </a:r>
          </a:p>
          <a:p>
            <a:pPr marL="1900707" indent="-260399" defTabSz="943222">
              <a:lnSpc>
                <a:spcPct val="150000"/>
              </a:lnSpc>
              <a:spcBef>
                <a:spcPts val="0"/>
              </a:spcBef>
              <a:buSzPct val="100000"/>
              <a:defRPr sz="1620">
                <a:uFill>
                  <a:solidFill>
                    <a:srgbClr val="000000"/>
                  </a:solidFill>
                </a:uFill>
              </a:defRPr>
            </a:pPr>
            <a:r>
              <a:rPr sz="3200" dirty="0" err="1"/>
              <a:t>tTg</a:t>
            </a:r>
            <a:r>
              <a:rPr sz="3200" dirty="0"/>
              <a:t>-IgA (</a:t>
            </a:r>
            <a:r>
              <a:rPr sz="3200" dirty="0" err="1"/>
              <a:t>celiaki</a:t>
            </a:r>
            <a:r>
              <a:rPr sz="3200" dirty="0"/>
              <a:t>?)      </a:t>
            </a:r>
          </a:p>
          <a:p>
            <a:pPr marL="441764" indent="-236725" defTabSz="943222">
              <a:lnSpc>
                <a:spcPct val="150000"/>
              </a:lnSpc>
              <a:spcBef>
                <a:spcPts val="0"/>
              </a:spcBef>
              <a:buSzPct val="100000"/>
              <a:defRPr sz="1620">
                <a:uFill>
                  <a:solidFill>
                    <a:srgbClr val="000000"/>
                  </a:solidFill>
                </a:uFill>
              </a:defRPr>
            </a:pPr>
            <a:r>
              <a:rPr sz="3200" dirty="0"/>
              <a:t>PK, albumin</a:t>
            </a:r>
            <a:r>
              <a:rPr lang="sv-SE" sz="3200" dirty="0"/>
              <a:t>, </a:t>
            </a:r>
            <a:r>
              <a:rPr lang="sv-SE" sz="3200" dirty="0" err="1"/>
              <a:t>bilirubin</a:t>
            </a:r>
            <a:r>
              <a:rPr sz="3200" dirty="0"/>
              <a:t> (</a:t>
            </a:r>
            <a:r>
              <a:rPr lang="sv-SE" sz="3200" dirty="0"/>
              <a:t>leverfunktionsparametrar</a:t>
            </a:r>
            <a:r>
              <a:rPr sz="3200" dirty="0"/>
              <a:t>)</a:t>
            </a:r>
          </a:p>
          <a:p>
            <a:pPr marL="441764" indent="-236725" defTabSz="943222">
              <a:lnSpc>
                <a:spcPct val="150000"/>
              </a:lnSpc>
              <a:spcBef>
                <a:spcPts val="0"/>
              </a:spcBef>
              <a:buSzPct val="100000"/>
              <a:defRPr sz="1620">
                <a:uFill>
                  <a:solidFill>
                    <a:srgbClr val="000000"/>
                  </a:solidFill>
                </a:uFill>
              </a:defRPr>
            </a:pPr>
            <a:r>
              <a:rPr sz="3200" dirty="0" err="1"/>
              <a:t>blodstatus</a:t>
            </a:r>
            <a:r>
              <a:rPr sz="3200" dirty="0"/>
              <a:t> (</a:t>
            </a:r>
            <a:r>
              <a:rPr sz="3200" dirty="0" err="1"/>
              <a:t>anemi</a:t>
            </a:r>
            <a:r>
              <a:rPr sz="3200" dirty="0"/>
              <a:t>, </a:t>
            </a:r>
            <a:r>
              <a:rPr sz="3200" dirty="0" err="1"/>
              <a:t>makrocytos</a:t>
            </a:r>
            <a:r>
              <a:rPr sz="3200" dirty="0"/>
              <a:t> </a:t>
            </a:r>
            <a:r>
              <a:rPr sz="3200" dirty="0" err="1"/>
              <a:t>och</a:t>
            </a:r>
            <a:r>
              <a:rPr sz="3200" dirty="0"/>
              <a:t> </a:t>
            </a:r>
            <a:r>
              <a:rPr sz="3200" dirty="0" err="1"/>
              <a:t>trombocytopeni</a:t>
            </a:r>
            <a:r>
              <a:rPr sz="3200" dirty="0"/>
              <a:t> vid </a:t>
            </a:r>
            <a:r>
              <a:rPr sz="3200" dirty="0" err="1"/>
              <a:t>cirros</a:t>
            </a:r>
            <a:r>
              <a:rPr sz="3200" dirty="0"/>
              <a:t>)</a:t>
            </a:r>
            <a:endParaRPr lang="sv-SE" sz="3200" dirty="0"/>
          </a:p>
          <a:p>
            <a:pPr marL="441764" indent="-236725" defTabSz="943222">
              <a:lnSpc>
                <a:spcPct val="150000"/>
              </a:lnSpc>
              <a:spcBef>
                <a:spcPts val="0"/>
              </a:spcBef>
              <a:buSzPct val="100000"/>
              <a:defRPr sz="1620">
                <a:uFill>
                  <a:solidFill>
                    <a:srgbClr val="000000"/>
                  </a:solidFill>
                </a:uFill>
              </a:defRPr>
            </a:pPr>
            <a:endParaRPr lang="sv-SE" sz="3200" dirty="0"/>
          </a:p>
          <a:p>
            <a:pPr marL="441764" indent="-236725" defTabSz="943222">
              <a:lnSpc>
                <a:spcPct val="150000"/>
              </a:lnSpc>
              <a:spcBef>
                <a:spcPts val="0"/>
              </a:spcBef>
              <a:buSzPct val="100000"/>
              <a:defRPr sz="1620">
                <a:uFill>
                  <a:solidFill>
                    <a:srgbClr val="000000"/>
                  </a:solidFill>
                </a:uFill>
              </a:defRPr>
            </a:pPr>
            <a:endParaRPr lang="sv-SE" sz="3200" dirty="0"/>
          </a:p>
          <a:p>
            <a:pPr marL="0" indent="0" defTabSz="520796">
              <a:spcBef>
                <a:spcPts val="0"/>
              </a:spcBef>
              <a:buSzTx/>
              <a:buNone/>
              <a:defRPr sz="1620" u="sng"/>
            </a:pPr>
            <a:r>
              <a:rPr lang="sv-SE" sz="3200" dirty="0"/>
              <a:t>Ultraljud</a:t>
            </a:r>
          </a:p>
          <a:p>
            <a:pPr marL="0" indent="0" defTabSz="520796">
              <a:spcBef>
                <a:spcPts val="0"/>
              </a:spcBef>
              <a:buSzTx/>
              <a:buNone/>
              <a:defRPr sz="1620" u="sng"/>
            </a:pPr>
            <a:endParaRPr lang="sv-SE" sz="3200" dirty="0"/>
          </a:p>
          <a:p>
            <a:pPr marL="0" indent="0" defTabSz="943222">
              <a:spcBef>
                <a:spcPts val="0"/>
              </a:spcBef>
              <a:buSzTx/>
              <a:buNone/>
              <a:defRPr sz="1620">
                <a:uFill>
                  <a:solidFill>
                    <a:srgbClr val="000000"/>
                  </a:solidFill>
                </a:uFill>
              </a:defRPr>
            </a:pPr>
            <a:r>
              <a:rPr lang="sv-SE" sz="3200" dirty="0"/>
              <a:t>I första hand vid ALP-stegring.</a:t>
            </a:r>
          </a:p>
          <a:p>
            <a:pPr marL="441764" indent="-236725" defTabSz="943222">
              <a:lnSpc>
                <a:spcPct val="150000"/>
              </a:lnSpc>
              <a:spcBef>
                <a:spcPts val="0"/>
              </a:spcBef>
              <a:buSzPct val="100000"/>
              <a:defRPr sz="1620">
                <a:uFill>
                  <a:solidFill>
                    <a:srgbClr val="000000"/>
                  </a:solidFill>
                </a:uFill>
              </a:defRPr>
            </a:pPr>
            <a:endParaRPr sz="3200"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27687F-E5AB-DE8B-5970-7655C7BBBE12}"/>
              </a:ext>
            </a:extLst>
          </p:cNvPr>
          <p:cNvSpPr>
            <a:spLocks noGrp="1"/>
          </p:cNvSpPr>
          <p:nvPr>
            <p:ph type="title"/>
          </p:nvPr>
        </p:nvSpPr>
        <p:spPr/>
        <p:txBody>
          <a:bodyPr>
            <a:normAutofit/>
          </a:bodyPr>
          <a:lstStyle/>
          <a:p>
            <a:r>
              <a:rPr lang="sv-SE" sz="6700" dirty="0"/>
              <a:t>Leversjukdomar</a:t>
            </a:r>
            <a:br>
              <a:rPr lang="sv-SE" sz="6700" dirty="0"/>
            </a:br>
            <a:r>
              <a:rPr lang="sv-SE" sz="4400" dirty="0"/>
              <a:t>forts.</a:t>
            </a:r>
          </a:p>
        </p:txBody>
      </p:sp>
      <p:sp>
        <p:nvSpPr>
          <p:cNvPr id="3" name="Platshållare för text 2">
            <a:extLst>
              <a:ext uri="{FF2B5EF4-FFF2-40B4-BE49-F238E27FC236}">
                <a16:creationId xmlns:a16="http://schemas.microsoft.com/office/drawing/2014/main" id="{A8328994-8A25-6B39-713C-C7D8F05DAEA0}"/>
              </a:ext>
            </a:extLst>
          </p:cNvPr>
          <p:cNvSpPr>
            <a:spLocks noGrp="1"/>
          </p:cNvSpPr>
          <p:nvPr>
            <p:ph type="body" idx="1"/>
          </p:nvPr>
        </p:nvSpPr>
        <p:spPr>
          <a:xfrm>
            <a:off x="1689100" y="3149600"/>
            <a:ext cx="21005800" cy="10210800"/>
          </a:xfrm>
        </p:spPr>
        <p:txBody>
          <a:bodyPr/>
          <a:lstStyle/>
          <a:p>
            <a:pPr marL="0" indent="0" defTabSz="943222">
              <a:spcBef>
                <a:spcPts val="0"/>
              </a:spcBef>
              <a:buSzTx/>
              <a:buNone/>
              <a:defRPr sz="1620">
                <a:uFill>
                  <a:solidFill>
                    <a:srgbClr val="000000"/>
                  </a:solidFill>
                </a:uFill>
              </a:defRPr>
            </a:pPr>
            <a:endParaRPr lang="sv-SE" sz="3600" dirty="0"/>
          </a:p>
          <a:p>
            <a:pPr marL="0" indent="0" defTabSz="943222">
              <a:spcBef>
                <a:spcPts val="0"/>
              </a:spcBef>
              <a:buSzTx/>
              <a:buNone/>
              <a:defRPr sz="1620">
                <a:uFill>
                  <a:solidFill>
                    <a:srgbClr val="000000"/>
                  </a:solidFill>
                </a:uFill>
              </a:defRPr>
            </a:pPr>
            <a:endParaRPr lang="sv-SE" sz="3600" dirty="0"/>
          </a:p>
          <a:p>
            <a:pPr marL="0" indent="0" defTabSz="943222">
              <a:spcBef>
                <a:spcPts val="0"/>
              </a:spcBef>
              <a:buSzTx/>
              <a:buNone/>
              <a:defRPr sz="1620">
                <a:uFill>
                  <a:solidFill>
                    <a:srgbClr val="000000"/>
                  </a:solidFill>
                </a:uFill>
              </a:defRPr>
            </a:pPr>
            <a:r>
              <a:rPr lang="sv-SE" sz="3600" dirty="0"/>
              <a:t>Om proverna inte ger någon vägledning o patienten överviktig - fettleversjukdom</a:t>
            </a:r>
          </a:p>
          <a:p>
            <a:pPr marL="0" indent="0" defTabSz="943222">
              <a:spcBef>
                <a:spcPts val="0"/>
              </a:spcBef>
              <a:buSzTx/>
              <a:buNone/>
              <a:defRPr sz="1620">
                <a:uFill>
                  <a:solidFill>
                    <a:srgbClr val="000000"/>
                  </a:solidFill>
                </a:uFill>
              </a:defRPr>
            </a:pPr>
            <a:r>
              <a:rPr lang="sv-SE" sz="3600" dirty="0"/>
              <a:t>Livsstilsråd, ingen specifik behandling finns.</a:t>
            </a:r>
          </a:p>
          <a:p>
            <a:pPr marL="0" indent="0" defTabSz="943222">
              <a:spcBef>
                <a:spcPts val="0"/>
              </a:spcBef>
              <a:buSzTx/>
              <a:buNone/>
              <a:defRPr sz="1620">
                <a:uFill>
                  <a:solidFill>
                    <a:srgbClr val="000000"/>
                  </a:solidFill>
                </a:uFill>
              </a:defRPr>
            </a:pPr>
            <a:endParaRPr lang="sv-SE" sz="3600" dirty="0"/>
          </a:p>
          <a:p>
            <a:pPr marL="0" indent="0" defTabSz="943222">
              <a:spcBef>
                <a:spcPts val="0"/>
              </a:spcBef>
              <a:buSzTx/>
              <a:buNone/>
              <a:defRPr sz="1620">
                <a:uFill>
                  <a:solidFill>
                    <a:srgbClr val="000000"/>
                  </a:solidFill>
                </a:uFill>
              </a:defRPr>
            </a:pPr>
            <a:r>
              <a:rPr lang="sv-SE" sz="3600" dirty="0"/>
              <a:t>Se Nationell riktlinje (2020) - Utredning och handläggning av fettleversjukdom</a:t>
            </a:r>
          </a:p>
          <a:p>
            <a:pPr marL="0" indent="0" defTabSz="943222">
              <a:spcBef>
                <a:spcPts val="0"/>
              </a:spcBef>
              <a:buSzTx/>
              <a:buNone/>
              <a:defRPr sz="1620">
                <a:uFill>
                  <a:solidFill>
                    <a:srgbClr val="000000"/>
                  </a:solidFill>
                </a:uFill>
              </a:defRPr>
            </a:pPr>
            <a:endParaRPr lang="sv-SE" sz="3600" dirty="0"/>
          </a:p>
          <a:p>
            <a:pPr marL="0" indent="0" defTabSz="943222">
              <a:spcBef>
                <a:spcPts val="0"/>
              </a:spcBef>
              <a:buSzTx/>
              <a:buNone/>
              <a:defRPr sz="1620">
                <a:uFill>
                  <a:solidFill>
                    <a:srgbClr val="000000"/>
                  </a:solidFill>
                </a:uFill>
              </a:defRPr>
            </a:pPr>
            <a:endParaRPr lang="sv-SE" sz="3600" dirty="0"/>
          </a:p>
          <a:p>
            <a:pPr marL="0" indent="0" defTabSz="520796">
              <a:spcBef>
                <a:spcPts val="0"/>
              </a:spcBef>
              <a:buSzTx/>
              <a:buNone/>
              <a:defRPr sz="1620" u="sng"/>
            </a:pPr>
            <a:r>
              <a:rPr lang="sv-SE" sz="3600" dirty="0"/>
              <a:t>Hur kontrollera?</a:t>
            </a:r>
          </a:p>
          <a:p>
            <a:pPr marL="0" indent="0" defTabSz="943222">
              <a:spcBef>
                <a:spcPts val="0"/>
              </a:spcBef>
              <a:buSzTx/>
              <a:buNone/>
              <a:defRPr sz="1620">
                <a:uFill>
                  <a:solidFill>
                    <a:srgbClr val="000000"/>
                  </a:solidFill>
                </a:uFill>
              </a:defRPr>
            </a:pPr>
            <a:r>
              <a:rPr lang="sv-SE" sz="3600" dirty="0"/>
              <a:t>Om transaminaser &lt;5, </a:t>
            </a:r>
            <a:r>
              <a:rPr lang="sv-SE" sz="3600" dirty="0" err="1"/>
              <a:t>omkontroll</a:t>
            </a:r>
            <a:r>
              <a:rPr lang="sv-SE" sz="3600" dirty="0"/>
              <a:t> inom 3 månader. Om stabilt, kontroll 1-2 ggr årligen.</a:t>
            </a:r>
          </a:p>
          <a:p>
            <a:pPr marL="0" indent="0" defTabSz="943222">
              <a:spcBef>
                <a:spcPts val="0"/>
              </a:spcBef>
              <a:buSzTx/>
              <a:buNone/>
              <a:defRPr sz="1620">
                <a:uFill>
                  <a:solidFill>
                    <a:srgbClr val="000000"/>
                  </a:solidFill>
                </a:uFill>
              </a:defRPr>
            </a:pPr>
            <a:endParaRPr lang="sv-SE" sz="3600" dirty="0"/>
          </a:p>
          <a:p>
            <a:pPr marL="0" indent="0" defTabSz="943222">
              <a:spcBef>
                <a:spcPts val="0"/>
              </a:spcBef>
              <a:buSzTx/>
              <a:buNone/>
              <a:defRPr sz="1620">
                <a:uFill>
                  <a:solidFill>
                    <a:srgbClr val="000000"/>
                  </a:solidFill>
                </a:uFill>
              </a:defRPr>
            </a:pPr>
            <a:endParaRPr lang="sv-SE" sz="3600" dirty="0"/>
          </a:p>
          <a:p>
            <a:pPr marL="0" indent="0" defTabSz="520796">
              <a:spcBef>
                <a:spcPts val="0"/>
              </a:spcBef>
              <a:buSzTx/>
              <a:buNone/>
              <a:defRPr sz="1620" u="sng"/>
            </a:pPr>
            <a:r>
              <a:rPr lang="sv-SE" sz="3600" dirty="0"/>
              <a:t>Till </a:t>
            </a:r>
            <a:r>
              <a:rPr lang="sv-SE" sz="3600" dirty="0" err="1"/>
              <a:t>gastroenterolog</a:t>
            </a:r>
            <a:r>
              <a:rPr lang="sv-SE" sz="3600" dirty="0"/>
              <a:t> om:</a:t>
            </a:r>
          </a:p>
          <a:p>
            <a:pPr marL="236725" indent="-236725" defTabSz="943222">
              <a:spcBef>
                <a:spcPts val="0"/>
              </a:spcBef>
              <a:buSzPct val="100000"/>
              <a:defRPr sz="1620">
                <a:uFill>
                  <a:solidFill>
                    <a:srgbClr val="000000"/>
                  </a:solidFill>
                </a:uFill>
              </a:defRPr>
            </a:pPr>
            <a:r>
              <a:rPr lang="sv-SE" sz="3600" dirty="0"/>
              <a:t>positiva autoantikroppar</a:t>
            </a:r>
          </a:p>
          <a:p>
            <a:pPr marL="236725" indent="-236725" defTabSz="943222">
              <a:spcBef>
                <a:spcPts val="0"/>
              </a:spcBef>
              <a:buSzPct val="100000"/>
              <a:defRPr sz="1620">
                <a:uFill>
                  <a:solidFill>
                    <a:srgbClr val="000000"/>
                  </a:solidFill>
                </a:uFill>
              </a:defRPr>
            </a:pPr>
            <a:r>
              <a:rPr lang="sv-SE" sz="3600" dirty="0"/>
              <a:t>misstanke om levercirros (högt PK, lågt albumin, </a:t>
            </a:r>
            <a:r>
              <a:rPr lang="sv-SE" sz="3600" dirty="0" err="1"/>
              <a:t>trombocytopeni</a:t>
            </a:r>
            <a:r>
              <a:rPr lang="sv-SE" sz="3600" dirty="0"/>
              <a:t>, spider </a:t>
            </a:r>
            <a:r>
              <a:rPr lang="sv-SE" sz="3600" dirty="0" err="1"/>
              <a:t>naevi</a:t>
            </a:r>
            <a:r>
              <a:rPr lang="sv-SE" sz="3600" dirty="0"/>
              <a:t>, </a:t>
            </a:r>
            <a:r>
              <a:rPr lang="sv-SE" sz="3600" dirty="0" err="1"/>
              <a:t>ascites</a:t>
            </a:r>
            <a:r>
              <a:rPr lang="sv-SE" sz="3600" dirty="0"/>
              <a:t>, ultraljud som vid cirros)</a:t>
            </a:r>
          </a:p>
          <a:p>
            <a:endParaRPr lang="sv-SE" dirty="0"/>
          </a:p>
        </p:txBody>
      </p:sp>
    </p:spTree>
    <p:extLst>
      <p:ext uri="{BB962C8B-B14F-4D97-AF65-F5344CB8AC3E}">
        <p14:creationId xmlns:p14="http://schemas.microsoft.com/office/powerpoint/2010/main" val="46688598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A5BF32-DF09-4497-C03E-784E899FFBCC}"/>
              </a:ext>
            </a:extLst>
          </p:cNvPr>
          <p:cNvSpPr>
            <a:spLocks noGrp="1"/>
          </p:cNvSpPr>
          <p:nvPr>
            <p:ph type="title"/>
          </p:nvPr>
        </p:nvSpPr>
        <p:spPr/>
        <p:txBody>
          <a:bodyPr>
            <a:normAutofit/>
          </a:bodyPr>
          <a:lstStyle/>
          <a:p>
            <a:r>
              <a:rPr lang="sv-SE" sz="6000" dirty="0"/>
              <a:t>Nationella riktlinjer för utredning av patologiska leverprover</a:t>
            </a:r>
          </a:p>
        </p:txBody>
      </p:sp>
      <p:sp>
        <p:nvSpPr>
          <p:cNvPr id="3" name="Platshållare för text 2">
            <a:extLst>
              <a:ext uri="{FF2B5EF4-FFF2-40B4-BE49-F238E27FC236}">
                <a16:creationId xmlns:a16="http://schemas.microsoft.com/office/drawing/2014/main" id="{3896B105-30B1-AE26-33C5-E3EF186964CE}"/>
              </a:ext>
            </a:extLst>
          </p:cNvPr>
          <p:cNvSpPr>
            <a:spLocks noGrp="1"/>
          </p:cNvSpPr>
          <p:nvPr>
            <p:ph type="body" idx="1"/>
          </p:nvPr>
        </p:nvSpPr>
        <p:spPr/>
        <p:txBody>
          <a:bodyPr/>
          <a:lstStyle/>
          <a:p>
            <a:r>
              <a:rPr lang="sv-SE" dirty="0"/>
              <a:t>SGF 2012</a:t>
            </a:r>
          </a:p>
          <a:p>
            <a:r>
              <a:rPr lang="sv-SE" dirty="0"/>
              <a:t>svårnavigerat</a:t>
            </a:r>
          </a:p>
        </p:txBody>
      </p:sp>
    </p:spTree>
    <p:extLst>
      <p:ext uri="{BB962C8B-B14F-4D97-AF65-F5344CB8AC3E}">
        <p14:creationId xmlns:p14="http://schemas.microsoft.com/office/powerpoint/2010/main" val="393751446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age3image55167840.png" descr="page3image55167840.png"/>
          <p:cNvPicPr>
            <a:picLocks noChangeAspect="1"/>
          </p:cNvPicPr>
          <p:nvPr/>
        </p:nvPicPr>
        <p:blipFill>
          <a:blip r:embed="rId2"/>
          <a:stretch>
            <a:fillRect/>
          </a:stretch>
        </p:blipFill>
        <p:spPr>
          <a:xfrm rot="5400000">
            <a:off x="5762625" y="-1553766"/>
            <a:ext cx="12858750" cy="17145000"/>
          </a:xfrm>
          <a:prstGeom prst="rect">
            <a:avLst/>
          </a:prstGeom>
          <a:ln w="12700">
            <a:miter lim="400000"/>
          </a:ln>
        </p:spPr>
      </p:pic>
      <p:sp>
        <p:nvSpPr>
          <p:cNvPr id="184" name="Text"/>
          <p:cNvSpPr txBox="1"/>
          <p:nvPr/>
        </p:nvSpPr>
        <p:spPr>
          <a:xfrm rot="5400000">
            <a:off x="5797184" y="-1785914"/>
            <a:ext cx="198773" cy="464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8" tIns="71438" rIns="71438" bIns="71438" anchor="ctr">
            <a:spAutoFit/>
          </a:bodyPr>
          <a:lstStyle>
            <a:lvl1pPr algn="l" defTabSz="457200">
              <a:lnSpc>
                <a:spcPts val="2800"/>
              </a:lnSpc>
              <a:defRPr sz="1200" b="0">
                <a:latin typeface="Times"/>
                <a:ea typeface="Times"/>
                <a:cs typeface="Times"/>
                <a:sym typeface="Times"/>
              </a:defRPr>
            </a:lvl1pPr>
          </a:lstStyle>
          <a:p>
            <a:r>
              <a:rPr sz="1688"/>
              <a:t>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age4image55150000.png" descr="page4image55150000.png"/>
          <p:cNvPicPr>
            <a:picLocks noChangeAspect="1"/>
          </p:cNvPicPr>
          <p:nvPr/>
        </p:nvPicPr>
        <p:blipFill>
          <a:blip r:embed="rId2"/>
          <a:stretch>
            <a:fillRect/>
          </a:stretch>
        </p:blipFill>
        <p:spPr>
          <a:xfrm>
            <a:off x="3619500" y="110944"/>
            <a:ext cx="17145000" cy="12876611"/>
          </a:xfrm>
          <a:prstGeom prst="rect">
            <a:avLst/>
          </a:prstGeom>
          <a:ln w="12700">
            <a:miter lim="400000"/>
          </a:ln>
        </p:spPr>
      </p:pic>
      <p:sp>
        <p:nvSpPr>
          <p:cNvPr id="187" name="Text"/>
          <p:cNvSpPr txBox="1"/>
          <p:nvPr/>
        </p:nvSpPr>
        <p:spPr>
          <a:xfrm>
            <a:off x="3619500" y="-121205"/>
            <a:ext cx="198773" cy="464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8" tIns="71438" rIns="71438" bIns="71438" anchor="ctr">
            <a:spAutoFit/>
          </a:bodyPr>
          <a:lstStyle>
            <a:lvl1pPr algn="l" defTabSz="457200">
              <a:lnSpc>
                <a:spcPts val="2800"/>
              </a:lnSpc>
              <a:defRPr sz="1200" b="0">
                <a:latin typeface="Times"/>
                <a:ea typeface="Times"/>
                <a:cs typeface="Times"/>
                <a:sym typeface="Times"/>
              </a:defRPr>
            </a:lvl1pPr>
          </a:lstStyle>
          <a:p>
            <a:r>
              <a:rPr sz="1688"/>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Vem drabbas?"/>
          <p:cNvSpPr txBox="1">
            <a:spLocks noGrp="1"/>
          </p:cNvSpPr>
          <p:nvPr>
            <p:ph type="title"/>
          </p:nvPr>
        </p:nvSpPr>
        <p:spPr>
          <a:prstGeom prst="rect">
            <a:avLst/>
          </a:prstGeom>
        </p:spPr>
        <p:txBody>
          <a:bodyPr/>
          <a:lstStyle/>
          <a:p>
            <a:r>
              <a:t> Vem drabbas?</a:t>
            </a:r>
          </a:p>
        </p:txBody>
      </p:sp>
      <p:sp>
        <p:nvSpPr>
          <p:cNvPr id="126" name="prevalens 11% (10-20%)…"/>
          <p:cNvSpPr txBox="1">
            <a:spLocks noGrp="1"/>
          </p:cNvSpPr>
          <p:nvPr>
            <p:ph type="body" idx="1"/>
          </p:nvPr>
        </p:nvSpPr>
        <p:spPr>
          <a:xfrm>
            <a:off x="1994873" y="-61818"/>
            <a:ext cx="20700027" cy="15617636"/>
          </a:xfrm>
          <a:prstGeom prst="rect">
            <a:avLst/>
          </a:prstGeom>
        </p:spPr>
        <p:txBody>
          <a:bodyPr/>
          <a:lstStyle/>
          <a:p>
            <a:pPr marL="211666" indent="-211666" defTabSz="457200">
              <a:lnSpc>
                <a:spcPct val="200000"/>
              </a:lnSpc>
              <a:spcBef>
                <a:spcPts val="0"/>
              </a:spcBef>
              <a:defRPr sz="5200">
                <a:solidFill>
                  <a:srgbClr val="131313"/>
                </a:solidFill>
                <a:latin typeface="Helvetica"/>
                <a:ea typeface="Helvetica"/>
                <a:cs typeface="Helvetica"/>
                <a:sym typeface="Helvetica"/>
              </a:defRPr>
            </a:pPr>
            <a:r>
              <a:t> prevalens 11% (10-20%)</a:t>
            </a:r>
          </a:p>
          <a:p>
            <a:pPr marL="211666" indent="-211666" defTabSz="457200">
              <a:lnSpc>
                <a:spcPct val="200000"/>
              </a:lnSpc>
              <a:spcBef>
                <a:spcPts val="0"/>
              </a:spcBef>
              <a:defRPr sz="5200">
                <a:solidFill>
                  <a:srgbClr val="131313"/>
                </a:solidFill>
                <a:latin typeface="Helvetica"/>
                <a:ea typeface="Helvetica"/>
                <a:cs typeface="Helvetica"/>
                <a:sym typeface="Helvetica"/>
              </a:defRPr>
            </a:pPr>
            <a:r>
              <a:t> oftare kvinnor</a:t>
            </a:r>
          </a:p>
          <a:p>
            <a:pPr marL="6421966" indent="-211666" defTabSz="457200">
              <a:lnSpc>
                <a:spcPct val="200000"/>
              </a:lnSpc>
              <a:spcBef>
                <a:spcPts val="0"/>
              </a:spcBef>
              <a:defRPr sz="5200">
                <a:solidFill>
                  <a:srgbClr val="131313"/>
                </a:solidFill>
                <a:latin typeface="Helvetica"/>
                <a:ea typeface="Helvetica"/>
                <a:cs typeface="Helvetica"/>
                <a:sym typeface="Helvetica"/>
              </a:defRPr>
            </a:pPr>
            <a:r>
              <a:t> sänkt livskvalitet</a:t>
            </a:r>
          </a:p>
          <a:p>
            <a:pPr marL="6421966" indent="-211666" defTabSz="457200">
              <a:lnSpc>
                <a:spcPct val="200000"/>
              </a:lnSpc>
              <a:spcBef>
                <a:spcPts val="0"/>
              </a:spcBef>
              <a:defRPr sz="5200">
                <a:solidFill>
                  <a:srgbClr val="131313"/>
                </a:solidFill>
                <a:latin typeface="Helvetica"/>
                <a:ea typeface="Helvetica"/>
                <a:cs typeface="Helvetica"/>
                <a:sym typeface="Helvetica"/>
              </a:defRPr>
            </a:pPr>
            <a:r>
              <a:t> kostnader för samhället</a:t>
            </a:r>
          </a:p>
          <a:p>
            <a:pPr marL="6421966" indent="-211666" defTabSz="457200">
              <a:lnSpc>
                <a:spcPct val="200000"/>
              </a:lnSpc>
              <a:spcBef>
                <a:spcPts val="0"/>
              </a:spcBef>
              <a:defRPr sz="5200">
                <a:solidFill>
                  <a:srgbClr val="131313"/>
                </a:solidFill>
                <a:latin typeface="Helvetica"/>
                <a:ea typeface="Helvetica"/>
                <a:cs typeface="Helvetica"/>
                <a:sym typeface="Helvetica"/>
              </a:defRPr>
            </a:pPr>
            <a:r>
              <a:t> rätt vårdnivå</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age5image55389568.png" descr="page5image55389568.png"/>
          <p:cNvPicPr>
            <a:picLocks noChangeAspect="1"/>
          </p:cNvPicPr>
          <p:nvPr/>
        </p:nvPicPr>
        <p:blipFill>
          <a:blip r:embed="rId2"/>
          <a:stretch>
            <a:fillRect/>
          </a:stretch>
        </p:blipFill>
        <p:spPr>
          <a:xfrm>
            <a:off x="3619500" y="580430"/>
            <a:ext cx="17145000" cy="12876609"/>
          </a:xfrm>
          <a:prstGeom prst="rect">
            <a:avLst/>
          </a:prstGeom>
          <a:ln w="12700">
            <a:miter lim="400000"/>
          </a:ln>
        </p:spPr>
      </p:pic>
      <p:sp>
        <p:nvSpPr>
          <p:cNvPr id="190" name="Text"/>
          <p:cNvSpPr txBox="1"/>
          <p:nvPr/>
        </p:nvSpPr>
        <p:spPr>
          <a:xfrm>
            <a:off x="3619500" y="348280"/>
            <a:ext cx="198773" cy="464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8" tIns="71438" rIns="71438" bIns="71438" anchor="ctr">
            <a:spAutoFit/>
          </a:bodyPr>
          <a:lstStyle>
            <a:lvl1pPr algn="l" defTabSz="457200">
              <a:lnSpc>
                <a:spcPts val="2800"/>
              </a:lnSpc>
              <a:defRPr sz="1200" b="0">
                <a:latin typeface="Times"/>
                <a:ea typeface="Times"/>
                <a:cs typeface="Times"/>
                <a:sym typeface="Times"/>
              </a:defRPr>
            </a:lvl1pPr>
          </a:lstStyle>
          <a:p>
            <a:r>
              <a:rPr sz="1688"/>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rsaker"/>
          <p:cNvSpPr txBox="1">
            <a:spLocks noGrp="1"/>
          </p:cNvSpPr>
          <p:nvPr>
            <p:ph type="title"/>
          </p:nvPr>
        </p:nvSpPr>
        <p:spPr>
          <a:prstGeom prst="rect">
            <a:avLst/>
          </a:prstGeom>
        </p:spPr>
        <p:txBody>
          <a:bodyPr/>
          <a:lstStyle/>
          <a:p>
            <a:r>
              <a:t>Orsaker</a:t>
            </a:r>
          </a:p>
        </p:txBody>
      </p:sp>
      <p:sp>
        <p:nvSpPr>
          <p:cNvPr id="131" name="avvikande tarmmotilitet…"/>
          <p:cNvSpPr txBox="1">
            <a:spLocks noGrp="1"/>
          </p:cNvSpPr>
          <p:nvPr>
            <p:ph type="body" idx="1"/>
          </p:nvPr>
        </p:nvSpPr>
        <p:spPr>
          <a:prstGeom prst="rect">
            <a:avLst/>
          </a:prstGeom>
        </p:spPr>
        <p:txBody>
          <a:bodyPr>
            <a:normAutofit lnSpcReduction="10000"/>
          </a:bodyPr>
          <a:lstStyle/>
          <a:p>
            <a:pPr marL="211666" indent="-211666" defTabSz="457200">
              <a:lnSpc>
                <a:spcPct val="200000"/>
              </a:lnSpc>
              <a:spcBef>
                <a:spcPts val="0"/>
              </a:spcBef>
              <a:defRPr sz="4500">
                <a:solidFill>
                  <a:srgbClr val="131313"/>
                </a:solidFill>
                <a:latin typeface="Helvetica"/>
                <a:ea typeface="Helvetica"/>
                <a:cs typeface="Helvetica"/>
                <a:sym typeface="Helvetica"/>
              </a:defRPr>
            </a:pPr>
            <a:r>
              <a:t> avvikande tarmmotilitet</a:t>
            </a:r>
          </a:p>
          <a:p>
            <a:pPr marL="211666" indent="-211666" defTabSz="457200">
              <a:lnSpc>
                <a:spcPct val="200000"/>
              </a:lnSpc>
              <a:spcBef>
                <a:spcPts val="0"/>
              </a:spcBef>
              <a:defRPr sz="4500">
                <a:solidFill>
                  <a:srgbClr val="131313"/>
                </a:solidFill>
                <a:latin typeface="Helvetica"/>
                <a:ea typeface="Helvetica"/>
                <a:cs typeface="Helvetica"/>
                <a:sym typeface="Helvetica"/>
              </a:defRPr>
            </a:pPr>
            <a:r>
              <a:t> visceral hypersensitivitet</a:t>
            </a:r>
          </a:p>
          <a:p>
            <a:pPr marL="211666" indent="-211666" defTabSz="457200">
              <a:lnSpc>
                <a:spcPct val="200000"/>
              </a:lnSpc>
              <a:spcBef>
                <a:spcPts val="0"/>
              </a:spcBef>
              <a:defRPr sz="4500">
                <a:solidFill>
                  <a:srgbClr val="131313"/>
                </a:solidFill>
                <a:latin typeface="Helvetica"/>
                <a:ea typeface="Helvetica"/>
                <a:cs typeface="Helvetica"/>
                <a:sym typeface="Helvetica"/>
              </a:defRPr>
            </a:pPr>
            <a:r>
              <a:t> störd kommunikation mellan hjärna och tarm</a:t>
            </a:r>
          </a:p>
          <a:p>
            <a:pPr marL="211666" indent="-211666" defTabSz="457200">
              <a:lnSpc>
                <a:spcPct val="200000"/>
              </a:lnSpc>
              <a:spcBef>
                <a:spcPts val="0"/>
              </a:spcBef>
              <a:defRPr sz="4500">
                <a:solidFill>
                  <a:srgbClr val="131313"/>
                </a:solidFill>
                <a:latin typeface="Helvetica"/>
                <a:ea typeface="Helvetica"/>
                <a:cs typeface="Helvetica"/>
                <a:sym typeface="Helvetica"/>
              </a:defRPr>
            </a:pPr>
            <a:endParaRPr/>
          </a:p>
          <a:p>
            <a:pPr marL="211666" indent="-211666" defTabSz="457200">
              <a:lnSpc>
                <a:spcPct val="200000"/>
              </a:lnSpc>
              <a:spcBef>
                <a:spcPts val="0"/>
              </a:spcBef>
              <a:defRPr sz="4500">
                <a:solidFill>
                  <a:srgbClr val="131313"/>
                </a:solidFill>
                <a:latin typeface="Helvetica"/>
                <a:ea typeface="Helvetica"/>
                <a:cs typeface="Helvetica"/>
                <a:sym typeface="Helvetica"/>
              </a:defRPr>
            </a:pPr>
            <a:r>
              <a:t> multifaktoriell patogenes </a:t>
            </a:r>
          </a:p>
          <a:p>
            <a:pPr marL="859366" indent="-211666" defTabSz="457200">
              <a:lnSpc>
                <a:spcPct val="200000"/>
              </a:lnSpc>
              <a:spcBef>
                <a:spcPts val="0"/>
              </a:spcBef>
              <a:defRPr sz="4500">
                <a:solidFill>
                  <a:srgbClr val="131313"/>
                </a:solidFill>
                <a:latin typeface="Helvetica"/>
                <a:ea typeface="Helvetica"/>
                <a:cs typeface="Helvetica"/>
                <a:sym typeface="Helvetica"/>
              </a:defRPr>
            </a:pPr>
            <a:r>
              <a:t> genetiska och immunologiska faktorer, tarmflora, enteroendokrina systemet, gastroenterit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Bild" descr="Bild"/>
          <p:cNvPicPr>
            <a:picLocks noChangeAspect="1"/>
          </p:cNvPicPr>
          <p:nvPr/>
        </p:nvPicPr>
        <p:blipFill>
          <a:blip r:embed="rId2"/>
          <a:stretch>
            <a:fillRect/>
          </a:stretch>
        </p:blipFill>
        <p:spPr>
          <a:xfrm>
            <a:off x="2758367" y="387371"/>
            <a:ext cx="19005569" cy="1284776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ymtom"/>
          <p:cNvSpPr txBox="1">
            <a:spLocks noGrp="1"/>
          </p:cNvSpPr>
          <p:nvPr>
            <p:ph type="title"/>
          </p:nvPr>
        </p:nvSpPr>
        <p:spPr>
          <a:prstGeom prst="rect">
            <a:avLst/>
          </a:prstGeom>
        </p:spPr>
        <p:txBody>
          <a:bodyPr/>
          <a:lstStyle/>
          <a:p>
            <a:r>
              <a:t>Symtom</a:t>
            </a:r>
          </a:p>
        </p:txBody>
      </p:sp>
      <p:sp>
        <p:nvSpPr>
          <p:cNvPr id="136" name="buksmärta i kombination med avföringsrubbning…"/>
          <p:cNvSpPr txBox="1">
            <a:spLocks noGrp="1"/>
          </p:cNvSpPr>
          <p:nvPr>
            <p:ph type="body" idx="1"/>
          </p:nvPr>
        </p:nvSpPr>
        <p:spPr>
          <a:xfrm>
            <a:off x="1398353" y="2904570"/>
            <a:ext cx="22598268" cy="9296401"/>
          </a:xfrm>
          <a:prstGeom prst="rect">
            <a:avLst/>
          </a:prstGeom>
        </p:spPr>
        <p:txBody>
          <a:bodyPr>
            <a:normAutofit lnSpcReduction="10000"/>
          </a:bodyPr>
          <a:lstStyle/>
          <a:p>
            <a:pPr marL="148166" indent="-148166" defTabSz="320039">
              <a:lnSpc>
                <a:spcPct val="200000"/>
              </a:lnSpc>
              <a:spcBef>
                <a:spcPts val="0"/>
              </a:spcBef>
              <a:defRPr sz="2660">
                <a:solidFill>
                  <a:srgbClr val="131313"/>
                </a:solidFill>
                <a:latin typeface="Helvetica"/>
                <a:ea typeface="Helvetica"/>
                <a:cs typeface="Helvetica"/>
                <a:sym typeface="Helvetica"/>
              </a:defRPr>
            </a:pPr>
            <a:r>
              <a:t> buksmärta i kombination med avföringsrubbning</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symtomen fluktuerar</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ofta värre vid matintag</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varierande lokalisation</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känsla av ofullständig tarmtömning</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brådskande behov av att gå på toaletten</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slem i avföringen</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behov av att krysta vid tarmtömning</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uppblåsthet</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overlap med andra DGBI</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t> e</a:t>
            </a:r>
            <a:r>
              <a:rPr>
                <a:solidFill>
                  <a:srgbClr val="000000"/>
                </a:solidFill>
              </a:rPr>
              <a:t>xtraintestinala symtom och andra somatiska syndrom</a:t>
            </a:r>
          </a:p>
          <a:p>
            <a:pPr marL="148166" indent="-148166" defTabSz="320039">
              <a:lnSpc>
                <a:spcPct val="200000"/>
              </a:lnSpc>
              <a:spcBef>
                <a:spcPts val="0"/>
              </a:spcBef>
              <a:defRPr sz="2660">
                <a:solidFill>
                  <a:srgbClr val="131313"/>
                </a:solidFill>
                <a:latin typeface="Helvetica"/>
                <a:ea typeface="Helvetica"/>
                <a:cs typeface="Helvetica"/>
                <a:sym typeface="Helvetica"/>
              </a:defRPr>
            </a:pPr>
            <a:r>
              <a:rPr>
                <a:solidFill>
                  <a:srgbClr val="000000"/>
                </a:solidFill>
              </a:rPr>
              <a:t> psykiska symtom (ångest och depression) vanligare bland de patienter som har mest besvär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Bild" descr="Bild"/>
          <p:cNvPicPr>
            <a:picLocks noChangeAspect="1"/>
          </p:cNvPicPr>
          <p:nvPr/>
        </p:nvPicPr>
        <p:blipFill>
          <a:blip r:embed="rId2"/>
          <a:stretch>
            <a:fillRect/>
          </a:stretch>
        </p:blipFill>
        <p:spPr>
          <a:xfrm>
            <a:off x="522765" y="937354"/>
            <a:ext cx="14527519" cy="22779147"/>
          </a:xfrm>
          <a:prstGeom prst="rect">
            <a:avLst/>
          </a:prstGeom>
          <a:ln w="12700">
            <a:miter lim="400000"/>
          </a:ln>
        </p:spPr>
      </p:pic>
      <p:pic>
        <p:nvPicPr>
          <p:cNvPr id="139" name="Bild" descr="Bild"/>
          <p:cNvPicPr>
            <a:picLocks noChangeAspect="1"/>
          </p:cNvPicPr>
          <p:nvPr/>
        </p:nvPicPr>
        <p:blipFill>
          <a:blip r:embed="rId2"/>
          <a:stretch>
            <a:fillRect/>
          </a:stretch>
        </p:blipFill>
        <p:spPr>
          <a:xfrm>
            <a:off x="15206762" y="-12447114"/>
            <a:ext cx="14527519" cy="2277914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398</TotalTime>
  <Words>1574</Words>
  <Application>Microsoft Office PowerPoint</Application>
  <PresentationFormat>Anpassad</PresentationFormat>
  <Paragraphs>258</Paragraphs>
  <Slides>50</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50</vt:i4>
      </vt:variant>
    </vt:vector>
  </HeadingPairs>
  <TitlesOfParts>
    <vt:vector size="56" baseType="lpstr">
      <vt:lpstr>Helvetica</vt:lpstr>
      <vt:lpstr>Helvetica Neue</vt:lpstr>
      <vt:lpstr>Helvetica Neue Light</vt:lpstr>
      <vt:lpstr>Helvetica Neue Medium</vt:lpstr>
      <vt:lpstr>Times</vt:lpstr>
      <vt:lpstr>White</vt:lpstr>
      <vt:lpstr>Gastroenterologi i primärvården</vt:lpstr>
      <vt:lpstr>Gastroenteriologi i Västerås - hur är vi organiserade</vt:lpstr>
      <vt:lpstr>Vad vi gör</vt:lpstr>
      <vt:lpstr>Vad är IBS?</vt:lpstr>
      <vt:lpstr> Vem drabbas?</vt:lpstr>
      <vt:lpstr>Orsaker</vt:lpstr>
      <vt:lpstr>PowerPoint-presentation</vt:lpstr>
      <vt:lpstr>Symtom</vt:lpstr>
      <vt:lpstr>PowerPoint-presentation</vt:lpstr>
      <vt:lpstr>Utredning och diagnostik</vt:lpstr>
      <vt:lpstr>PowerPoint-presentation</vt:lpstr>
      <vt:lpstr>PowerPoint-presentation</vt:lpstr>
      <vt:lpstr>Anamnes</vt:lpstr>
      <vt:lpstr>PowerPoint-presentation</vt:lpstr>
      <vt:lpstr>PowerPoint-presentation</vt:lpstr>
      <vt:lpstr>Status</vt:lpstr>
      <vt:lpstr>Provtagning</vt:lpstr>
      <vt:lpstr>Övriga undersökningar</vt:lpstr>
      <vt:lpstr>Behandling</vt:lpstr>
      <vt:lpstr>PowerPoint-presentation</vt:lpstr>
      <vt:lpstr>Nivå1 - lindriga symtom</vt:lpstr>
      <vt:lpstr>PowerPoint-presentation</vt:lpstr>
      <vt:lpstr>Nivå 2 - måttliga symtom</vt:lpstr>
      <vt:lpstr>Nivå 3 - svåra symtom</vt:lpstr>
      <vt:lpstr>PowerPoint-presentation</vt:lpstr>
      <vt:lpstr>PowerPoint-presentation</vt:lpstr>
      <vt:lpstr>Online utbildningsmaterial</vt:lpstr>
      <vt:lpstr>PowerPoint-presentation</vt:lpstr>
      <vt:lpstr>PowerPoint-presentation</vt:lpstr>
      <vt:lpstr>PowerPoint-presentation</vt:lpstr>
      <vt:lpstr>Dyspepsi Nationell riktlinje 2019 (SGF+SFAM)</vt:lpstr>
      <vt:lpstr>Funktionell dyspepsi  enligt Rom IV kriterier</vt:lpstr>
      <vt:lpstr>Nyckelbudskap handläggning outredd dyspepsi</vt:lpstr>
      <vt:lpstr>Laboratorieanalyser</vt:lpstr>
      <vt:lpstr>Behandling</vt:lpstr>
      <vt:lpstr>Eradikering av H. pylori infektion</vt:lpstr>
      <vt:lpstr>Eradikering av H. pylori – forts.</vt:lpstr>
      <vt:lpstr>Celiaki</vt:lpstr>
      <vt:lpstr>PowerPoint-presentation</vt:lpstr>
      <vt:lpstr>Symtom, manifestationer och tillstånd som inger misstanke om celiaki</vt:lpstr>
      <vt:lpstr>Serologiska markörer</vt:lpstr>
      <vt:lpstr>Orsaker till falskt negativt tTG-IgA</vt:lpstr>
      <vt:lpstr>Diagnostiska kriterier för celiaki</vt:lpstr>
      <vt:lpstr>Uppföljning</vt:lpstr>
      <vt:lpstr>Leversjukdomar  Hur utreda patient med förhöjda leverprover?</vt:lpstr>
      <vt:lpstr>Leversjukdomar forts.</vt:lpstr>
      <vt:lpstr>Nationella riktlinjer för utredning av patologiska leverprover</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dc:title>
  <dc:creator>Carolyn Koumal</dc:creator>
  <cp:lastModifiedBy>Carolyn Koumal</cp:lastModifiedBy>
  <cp:revision>4</cp:revision>
  <dcterms:modified xsi:type="dcterms:W3CDTF">2023-11-15T20:08:12Z</dcterms:modified>
</cp:coreProperties>
</file>